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81"/>
  </p:notesMasterIdLst>
  <p:sldIdLst>
    <p:sldId id="291" r:id="rId2"/>
    <p:sldId id="2252" r:id="rId3"/>
    <p:sldId id="2282" r:id="rId4"/>
    <p:sldId id="2363" r:id="rId5"/>
    <p:sldId id="2848" r:id="rId6"/>
    <p:sldId id="2850" r:id="rId7"/>
    <p:sldId id="2692" r:id="rId8"/>
    <p:sldId id="2849" r:id="rId9"/>
    <p:sldId id="2909" r:id="rId10"/>
    <p:sldId id="2944" r:id="rId11"/>
    <p:sldId id="2910" r:id="rId12"/>
    <p:sldId id="2695" r:id="rId13"/>
    <p:sldId id="2693" r:id="rId14"/>
    <p:sldId id="2843" r:id="rId15"/>
    <p:sldId id="2694" r:id="rId16"/>
    <p:sldId id="2696" r:id="rId17"/>
    <p:sldId id="2697" r:id="rId18"/>
    <p:sldId id="2838" r:id="rId19"/>
    <p:sldId id="2875" r:id="rId20"/>
    <p:sldId id="2946" r:id="rId21"/>
    <p:sldId id="2720" r:id="rId22"/>
    <p:sldId id="2721" r:id="rId23"/>
    <p:sldId id="2846" r:id="rId24"/>
    <p:sldId id="2847" r:id="rId25"/>
    <p:sldId id="2722" r:id="rId26"/>
    <p:sldId id="2724" r:id="rId27"/>
    <p:sldId id="2725" r:id="rId28"/>
    <p:sldId id="2726" r:id="rId29"/>
    <p:sldId id="2727" r:id="rId30"/>
    <p:sldId id="2851" r:id="rId31"/>
    <p:sldId id="2852" r:id="rId32"/>
    <p:sldId id="2853" r:id="rId33"/>
    <p:sldId id="2854" r:id="rId34"/>
    <p:sldId id="2855" r:id="rId35"/>
    <p:sldId id="2856" r:id="rId36"/>
    <p:sldId id="2857" r:id="rId37"/>
    <p:sldId id="2858" r:id="rId38"/>
    <p:sldId id="2859" r:id="rId39"/>
    <p:sldId id="2860" r:id="rId40"/>
    <p:sldId id="2861" r:id="rId41"/>
    <p:sldId id="2862" r:id="rId42"/>
    <p:sldId id="2863" r:id="rId43"/>
    <p:sldId id="2864" r:id="rId44"/>
    <p:sldId id="2865" r:id="rId45"/>
    <p:sldId id="2866" r:id="rId46"/>
    <p:sldId id="2867" r:id="rId47"/>
    <p:sldId id="2868" r:id="rId48"/>
    <p:sldId id="2869" r:id="rId49"/>
    <p:sldId id="2870" r:id="rId50"/>
    <p:sldId id="2871" r:id="rId51"/>
    <p:sldId id="2839" r:id="rId52"/>
    <p:sldId id="2730" r:id="rId53"/>
    <p:sldId id="2876" r:id="rId54"/>
    <p:sldId id="2731" r:id="rId55"/>
    <p:sldId id="2877" r:id="rId56"/>
    <p:sldId id="2878" r:id="rId57"/>
    <p:sldId id="2879" r:id="rId58"/>
    <p:sldId id="2880" r:id="rId59"/>
    <p:sldId id="2907" r:id="rId60"/>
    <p:sldId id="2840" r:id="rId61"/>
    <p:sldId id="2914" r:id="rId62"/>
    <p:sldId id="2915" r:id="rId63"/>
    <p:sldId id="2913" r:id="rId64"/>
    <p:sldId id="2916" r:id="rId65"/>
    <p:sldId id="2932" r:id="rId66"/>
    <p:sldId id="2917" r:id="rId67"/>
    <p:sldId id="2918" r:id="rId68"/>
    <p:sldId id="2919" r:id="rId69"/>
    <p:sldId id="2933" r:id="rId70"/>
    <p:sldId id="2920" r:id="rId71"/>
    <p:sldId id="2921" r:id="rId72"/>
    <p:sldId id="2922" r:id="rId73"/>
    <p:sldId id="2934" r:id="rId74"/>
    <p:sldId id="2923" r:id="rId75"/>
    <p:sldId id="2924" r:id="rId76"/>
    <p:sldId id="2925" r:id="rId77"/>
    <p:sldId id="2935" r:id="rId78"/>
    <p:sldId id="2926" r:id="rId79"/>
    <p:sldId id="2927" r:id="rId80"/>
    <p:sldId id="2928" r:id="rId81"/>
    <p:sldId id="2929" r:id="rId82"/>
    <p:sldId id="2930" r:id="rId83"/>
    <p:sldId id="2931" r:id="rId84"/>
    <p:sldId id="2936" r:id="rId85"/>
    <p:sldId id="2746" r:id="rId86"/>
    <p:sldId id="2747" r:id="rId87"/>
    <p:sldId id="2748" r:id="rId88"/>
    <p:sldId id="2749" r:id="rId89"/>
    <p:sldId id="2750" r:id="rId90"/>
    <p:sldId id="2751" r:id="rId91"/>
    <p:sldId id="2752" r:id="rId92"/>
    <p:sldId id="2753" r:id="rId93"/>
    <p:sldId id="2754" r:id="rId94"/>
    <p:sldId id="2755" r:id="rId95"/>
    <p:sldId id="2756" r:id="rId96"/>
    <p:sldId id="2830" r:id="rId97"/>
    <p:sldId id="2937" r:id="rId98"/>
    <p:sldId id="2757" r:id="rId99"/>
    <p:sldId id="2940" r:id="rId100"/>
    <p:sldId id="2758" r:id="rId101"/>
    <p:sldId id="2831" r:id="rId102"/>
    <p:sldId id="2938" r:id="rId103"/>
    <p:sldId id="2759" r:id="rId104"/>
    <p:sldId id="2941" r:id="rId105"/>
    <p:sldId id="2832" r:id="rId106"/>
    <p:sldId id="2812" r:id="rId107"/>
    <p:sldId id="2942" r:id="rId108"/>
    <p:sldId id="2764" r:id="rId109"/>
    <p:sldId id="2765" r:id="rId110"/>
    <p:sldId id="2766" r:id="rId111"/>
    <p:sldId id="2767" r:id="rId112"/>
    <p:sldId id="2768" r:id="rId113"/>
    <p:sldId id="2769" r:id="rId114"/>
    <p:sldId id="2833" r:id="rId115"/>
    <p:sldId id="2816" r:id="rId116"/>
    <p:sldId id="2908" r:id="rId117"/>
    <p:sldId id="2772" r:id="rId118"/>
    <p:sldId id="2773" r:id="rId119"/>
    <p:sldId id="2774" r:id="rId120"/>
    <p:sldId id="2775" r:id="rId121"/>
    <p:sldId id="2776" r:id="rId122"/>
    <p:sldId id="2777" r:id="rId123"/>
    <p:sldId id="2778" r:id="rId124"/>
    <p:sldId id="2779" r:id="rId125"/>
    <p:sldId id="2780" r:id="rId126"/>
    <p:sldId id="2781" r:id="rId127"/>
    <p:sldId id="2834" r:id="rId128"/>
    <p:sldId id="2817" r:id="rId129"/>
    <p:sldId id="2784" r:id="rId130"/>
    <p:sldId id="2785" r:id="rId131"/>
    <p:sldId id="2786" r:id="rId132"/>
    <p:sldId id="2787" r:id="rId133"/>
    <p:sldId id="2788" r:id="rId134"/>
    <p:sldId id="2789" r:id="rId135"/>
    <p:sldId id="2835" r:id="rId136"/>
    <p:sldId id="2818" r:id="rId137"/>
    <p:sldId id="2792" r:id="rId138"/>
    <p:sldId id="2793" r:id="rId139"/>
    <p:sldId id="2794" r:id="rId140"/>
    <p:sldId id="2795" r:id="rId141"/>
    <p:sldId id="2796" r:id="rId142"/>
    <p:sldId id="2797" r:id="rId143"/>
    <p:sldId id="2798" r:id="rId144"/>
    <p:sldId id="2799" r:id="rId145"/>
    <p:sldId id="2836" r:id="rId146"/>
    <p:sldId id="2801" r:id="rId147"/>
    <p:sldId id="2802" r:id="rId148"/>
    <p:sldId id="2803" r:id="rId149"/>
    <p:sldId id="2804" r:id="rId150"/>
    <p:sldId id="2805" r:id="rId151"/>
    <p:sldId id="2806" r:id="rId152"/>
    <p:sldId id="2807" r:id="rId153"/>
    <p:sldId id="2808" r:id="rId154"/>
    <p:sldId id="2809" r:id="rId155"/>
    <p:sldId id="2810" r:id="rId156"/>
    <p:sldId id="2837" r:id="rId157"/>
    <p:sldId id="2939" r:id="rId158"/>
    <p:sldId id="2888" r:id="rId159"/>
    <p:sldId id="2943" r:id="rId160"/>
    <p:sldId id="2889" r:id="rId161"/>
    <p:sldId id="2890" r:id="rId162"/>
    <p:sldId id="2891" r:id="rId163"/>
    <p:sldId id="2892" r:id="rId164"/>
    <p:sldId id="2893" r:id="rId165"/>
    <p:sldId id="2894" r:id="rId166"/>
    <p:sldId id="2895" r:id="rId167"/>
    <p:sldId id="2896" r:id="rId168"/>
    <p:sldId id="2897" r:id="rId169"/>
    <p:sldId id="2898" r:id="rId170"/>
    <p:sldId id="2899" r:id="rId171"/>
    <p:sldId id="2900" r:id="rId172"/>
    <p:sldId id="2901" r:id="rId173"/>
    <p:sldId id="2902" r:id="rId174"/>
    <p:sldId id="2903" r:id="rId175"/>
    <p:sldId id="2904" r:id="rId176"/>
    <p:sldId id="2905" r:id="rId177"/>
    <p:sldId id="2906" r:id="rId178"/>
    <p:sldId id="2689" r:id="rId179"/>
    <p:sldId id="2690" r:id="rId180"/>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4A65B7-4FCF-4E22-BC70-62D475D2EF02}">
          <p14:sldIdLst>
            <p14:sldId id="291"/>
            <p14:sldId id="2252"/>
            <p14:sldId id="2282"/>
          </p14:sldIdLst>
        </p14:section>
        <p14:section name="Unit 1" id="{0FF23291-DE9E-4E12-9D45-A2C40881402E}">
          <p14:sldIdLst>
            <p14:sldId id="2363"/>
            <p14:sldId id="2848"/>
            <p14:sldId id="2850"/>
            <p14:sldId id="2692"/>
            <p14:sldId id="2849"/>
            <p14:sldId id="2909"/>
            <p14:sldId id="2944"/>
            <p14:sldId id="2910"/>
            <p14:sldId id="2695"/>
            <p14:sldId id="2693"/>
            <p14:sldId id="2843"/>
            <p14:sldId id="2694"/>
            <p14:sldId id="2696"/>
            <p14:sldId id="2697"/>
            <p14:sldId id="2838"/>
            <p14:sldId id="2875"/>
            <p14:sldId id="2946"/>
            <p14:sldId id="2720"/>
            <p14:sldId id="2721"/>
            <p14:sldId id="2846"/>
            <p14:sldId id="2847"/>
            <p14:sldId id="2722"/>
            <p14:sldId id="2724"/>
            <p14:sldId id="2725"/>
            <p14:sldId id="2726"/>
            <p14:sldId id="2727"/>
            <p14:sldId id="2851"/>
            <p14:sldId id="2852"/>
            <p14:sldId id="2853"/>
            <p14:sldId id="2854"/>
            <p14:sldId id="2855"/>
            <p14:sldId id="2856"/>
            <p14:sldId id="2857"/>
            <p14:sldId id="2858"/>
            <p14:sldId id="2859"/>
            <p14:sldId id="2860"/>
            <p14:sldId id="2861"/>
            <p14:sldId id="2862"/>
            <p14:sldId id="2863"/>
            <p14:sldId id="2864"/>
            <p14:sldId id="2865"/>
            <p14:sldId id="2866"/>
            <p14:sldId id="2867"/>
            <p14:sldId id="2868"/>
            <p14:sldId id="2869"/>
            <p14:sldId id="2870"/>
            <p14:sldId id="2871"/>
            <p14:sldId id="2839"/>
            <p14:sldId id="2730"/>
            <p14:sldId id="2876"/>
            <p14:sldId id="2731"/>
            <p14:sldId id="2877"/>
            <p14:sldId id="2878"/>
            <p14:sldId id="2879"/>
            <p14:sldId id="2880"/>
            <p14:sldId id="2907"/>
            <p14:sldId id="2840"/>
            <p14:sldId id="2914"/>
            <p14:sldId id="2915"/>
            <p14:sldId id="2913"/>
            <p14:sldId id="2916"/>
          </p14:sldIdLst>
        </p14:section>
        <p14:section name="Unit 2" id="{1ACC8831-67E0-483F-A5B9-AA32B60D9F1A}">
          <p14:sldIdLst>
            <p14:sldId id="2932"/>
            <p14:sldId id="2917"/>
            <p14:sldId id="2918"/>
            <p14:sldId id="2919"/>
            <p14:sldId id="2933"/>
            <p14:sldId id="2920"/>
            <p14:sldId id="2921"/>
            <p14:sldId id="2922"/>
            <p14:sldId id="2934"/>
            <p14:sldId id="2923"/>
            <p14:sldId id="2924"/>
            <p14:sldId id="2925"/>
            <p14:sldId id="2935"/>
            <p14:sldId id="2926"/>
            <p14:sldId id="2927"/>
            <p14:sldId id="2928"/>
            <p14:sldId id="2929"/>
            <p14:sldId id="2930"/>
            <p14:sldId id="2931"/>
            <p14:sldId id="2936"/>
            <p14:sldId id="2746"/>
            <p14:sldId id="2747"/>
            <p14:sldId id="2748"/>
            <p14:sldId id="2749"/>
            <p14:sldId id="2750"/>
            <p14:sldId id="2751"/>
            <p14:sldId id="2752"/>
            <p14:sldId id="2753"/>
            <p14:sldId id="2754"/>
            <p14:sldId id="2755"/>
            <p14:sldId id="2756"/>
            <p14:sldId id="2830"/>
            <p14:sldId id="2937"/>
            <p14:sldId id="2757"/>
            <p14:sldId id="2940"/>
            <p14:sldId id="2758"/>
            <p14:sldId id="2831"/>
            <p14:sldId id="2938"/>
            <p14:sldId id="2759"/>
            <p14:sldId id="2941"/>
            <p14:sldId id="2832"/>
          </p14:sldIdLst>
        </p14:section>
        <p14:section name="Unit 3" id="{0A883F4A-6203-448A-97DB-5D5324672CBB}">
          <p14:sldIdLst>
            <p14:sldId id="2812"/>
            <p14:sldId id="2942"/>
            <p14:sldId id="2764"/>
            <p14:sldId id="2765"/>
            <p14:sldId id="2766"/>
            <p14:sldId id="2767"/>
            <p14:sldId id="2768"/>
            <p14:sldId id="2769"/>
            <p14:sldId id="2833"/>
            <p14:sldId id="2816"/>
            <p14:sldId id="2908"/>
            <p14:sldId id="2772"/>
            <p14:sldId id="2773"/>
            <p14:sldId id="2774"/>
            <p14:sldId id="2775"/>
            <p14:sldId id="2776"/>
            <p14:sldId id="2777"/>
            <p14:sldId id="2778"/>
            <p14:sldId id="2779"/>
            <p14:sldId id="2780"/>
            <p14:sldId id="2781"/>
            <p14:sldId id="2834"/>
            <p14:sldId id="2817"/>
            <p14:sldId id="2784"/>
            <p14:sldId id="2785"/>
            <p14:sldId id="2786"/>
            <p14:sldId id="2787"/>
            <p14:sldId id="2788"/>
            <p14:sldId id="2789"/>
            <p14:sldId id="2835"/>
            <p14:sldId id="2818"/>
            <p14:sldId id="2792"/>
            <p14:sldId id="2793"/>
            <p14:sldId id="2794"/>
            <p14:sldId id="2795"/>
            <p14:sldId id="2796"/>
            <p14:sldId id="2797"/>
            <p14:sldId id="2798"/>
            <p14:sldId id="2799"/>
            <p14:sldId id="2836"/>
            <p14:sldId id="2801"/>
            <p14:sldId id="2802"/>
            <p14:sldId id="2803"/>
            <p14:sldId id="2804"/>
            <p14:sldId id="2805"/>
            <p14:sldId id="2806"/>
            <p14:sldId id="2807"/>
            <p14:sldId id="2808"/>
            <p14:sldId id="2809"/>
            <p14:sldId id="2810"/>
            <p14:sldId id="2837"/>
          </p14:sldIdLst>
        </p14:section>
        <p14:section name="Unit 4" id="{49052B8D-4C1D-471F-A7F8-AD5C5DAF659F}">
          <p14:sldIdLst>
            <p14:sldId id="2939"/>
            <p14:sldId id="2888"/>
            <p14:sldId id="2943"/>
            <p14:sldId id="2889"/>
            <p14:sldId id="2890"/>
            <p14:sldId id="2891"/>
            <p14:sldId id="2892"/>
            <p14:sldId id="2893"/>
            <p14:sldId id="2894"/>
            <p14:sldId id="2895"/>
            <p14:sldId id="2896"/>
            <p14:sldId id="2897"/>
            <p14:sldId id="2898"/>
            <p14:sldId id="2899"/>
            <p14:sldId id="2900"/>
            <p14:sldId id="2901"/>
            <p14:sldId id="2902"/>
            <p14:sldId id="2903"/>
            <p14:sldId id="2904"/>
            <p14:sldId id="2905"/>
            <p14:sldId id="2906"/>
            <p14:sldId id="2689"/>
            <p14:sldId id="26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4A8C9A"/>
    <a:srgbClr val="F7F7F7"/>
    <a:srgbClr val="DFDFDF"/>
    <a:srgbClr val="D8D8D8"/>
    <a:srgbClr val="DDDDDD"/>
    <a:srgbClr val="D7D7D7"/>
    <a:srgbClr val="5A8ABB"/>
    <a:srgbClr val="89B9EB"/>
    <a:srgbClr val="6B92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48" autoAdjust="0"/>
    <p:restoredTop sz="76744" autoAdjust="0"/>
  </p:normalViewPr>
  <p:slideViewPr>
    <p:cSldViewPr>
      <p:cViewPr varScale="1">
        <p:scale>
          <a:sx n="114" d="100"/>
          <a:sy n="114" d="100"/>
        </p:scale>
        <p:origin x="249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81677"/>
    </p:cViewPr>
  </p:sorterViewPr>
  <p:notesViewPr>
    <p:cSldViewPr>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2023. 3. 3.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ai.stanford.edu/~ang/papers/nips01-lda.pdf" TargetMode="Externa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slide" Target="../slides/slide155.xml"/><Relationship Id="rId1" Type="http://schemas.openxmlformats.org/officeDocument/2006/relationships/notesMaster" Target="../notesMasters/notesMaster1.xml"/><Relationship Id="rId4" Type="http://schemas.openxmlformats.org/officeDocument/2006/relationships/hyperlink" Target="https://ai.stanford.edu/~ang/papers/nips01-lda.pdf" TargetMode="Externa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arxiv.org/pdf/1301.3781.pdf" TargetMode="External"/><Relationship Id="rId2" Type="http://schemas.openxmlformats.org/officeDocument/2006/relationships/slide" Target="../slides/slide161.xml"/><Relationship Id="rId1" Type="http://schemas.openxmlformats.org/officeDocument/2006/relationships/notesMaster" Target="../notesMasters/notesMaster1.xml"/><Relationship Id="rId4" Type="http://schemas.openxmlformats.org/officeDocument/2006/relationships/hyperlink" Target="https://papers.nips.cc/paper/5021-distributed-representations-of-words-and-phrases-and-their-compositionality.pdf" TargetMode="Externa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baseline="0" dirty="0"/>
              <a:t>Dữ liệu phi cấu trúc chiếm 80% môi trường dữ liệu lớn. Như vậy trong lĩnh vực dữ liệu lớn, khai phá dữ liệu tập trung vào khai phá dữ liệu phi cấu trúc.</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6786672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Điều này là do pad_sequences điền vào phần phía trước, không phải phần sau, của tài liệu bằng 0. Nếu bạn muốn điền vào phần phía sau bằng 0, hãy gán padding=‘post.’</a:t>
            </a:r>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15293664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MỤC</a:t>
            </a:r>
            <a:r>
              <a:rPr lang="en-US" altLang="ko-KR" sz="1200" b="1" baseline="0" dirty="0">
                <a:latin typeface="Times New Roman" panose="02020603050405020304" pitchFamily="18" charset="0"/>
              </a:rPr>
              <a:t> ĐÍCH CỦA PHẦN THỰC HÀNH NÀY</a:t>
            </a:r>
            <a:endParaRPr lang="ko-KR" altLang="en-US" dirty="0"/>
          </a:p>
          <a:p>
            <a:pPr latinLnBrk="1"/>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endParaRPr lang="en-US"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a:t>
            </a:r>
            <a:r>
              <a:rPr lang="en-US" altLang="ko-KR" sz="1200" b="1" kern="100" dirty="0">
                <a:solidFill>
                  <a:srgbClr val="000000"/>
                </a:solidFill>
                <a:latin typeface="Times New Roman" panose="02020603050405020304" pitchFamily="18" charset="0"/>
                <a:cs typeface="Times New Roman" panose="02020603050405020304" pitchFamily="18" charset="0"/>
              </a:rPr>
              <a:t>Padding</a:t>
            </a:r>
            <a:r>
              <a:rPr lang="vi-VN" altLang="ko-KR" sz="1200" b="1" kern="100" dirty="0">
                <a:solidFill>
                  <a:srgbClr val="000000"/>
                </a:solidFill>
                <a:latin typeface="Times New Roman" panose="02020603050405020304" pitchFamily="18" charset="0"/>
                <a:cs typeface="Times New Roman" panose="02020603050405020304" pitchFamily="18" charset="0"/>
              </a:rPr>
              <a:t>.ipynb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en-US" altLang="ko-KR" sz="1200" b="1" kern="100" dirty="0">
                <a:solidFill>
                  <a:srgbClr val="000000"/>
                </a:solidFill>
                <a:latin typeface="Times New Roman" panose="02020603050405020304" pitchFamily="18" charset="0"/>
                <a:cs typeface="Times New Roman" panose="02020603050405020304" pitchFamily="18" charset="0"/>
              </a:rPr>
              <a:t>Coding</a:t>
            </a:r>
            <a:r>
              <a:rPr lang="en-US" altLang="ko-KR" sz="1200" b="1" kern="100" baseline="0" dirty="0">
                <a:solidFill>
                  <a:srgbClr val="000000"/>
                </a:solidFill>
                <a:latin typeface="Times New Roman" panose="02020603050405020304" pitchFamily="18" charset="0"/>
                <a:cs typeface="Times New Roman" panose="02020603050405020304" pitchFamily="18" charset="0"/>
              </a:rPr>
              <a:t> Exercise</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vi-VN" altLang="ko-KR" sz="1200" kern="1200" dirty="0">
                <a:solidFill>
                  <a:srgbClr val="FF0000"/>
                </a:solidFill>
                <a:effectLst/>
                <a:latin typeface="+mn-lt"/>
                <a:ea typeface="+mn-ea"/>
                <a:cs typeface="+mn-cs"/>
              </a:rPr>
              <a:t>Xem lại các ví dụ về các chủ đề dưới đây:</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Trực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quan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hóa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với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Seaborn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dụ</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914400" lvl="2" indent="0" algn="just" latinLnBrk="1">
              <a:lnSpc>
                <a:spcPct val="107000"/>
              </a:lnSpc>
              <a:spcAft>
                <a:spcPts val="800"/>
              </a:spcAft>
              <a:buFont typeface="+mj-lt"/>
              <a:buNone/>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22841074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535137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Nếu có một văn bản chỉ bao gồm các từ từ một từ vựng được tạo, bạn có thể chuyển đổi văn bản này thành một chuỗi số nguyên.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Máy ảnh hỗ trợ to_categorical() thực thi mã hóa một lần nóng từ kết quả được mã hóa số nguyên.</a:t>
            </a:r>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7358899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Nếu có một văn bản chỉ bao gồm các từ từ một từ vựng được tạo, bạn có thể chuyển đổi văn bản này thành một chuỗi số nguyên.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Máy ảnh hỗ trợ to_categorical() thực thi mã hóa một lần nóng từ kết quả được mã hóa số nguyên.</a:t>
            </a:r>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26004524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MỤC</a:t>
            </a:r>
            <a:r>
              <a:rPr lang="en-US" altLang="ko-KR" sz="1200" b="1" baseline="0" dirty="0">
                <a:latin typeface="Times New Roman" panose="02020603050405020304" pitchFamily="18" charset="0"/>
              </a:rPr>
              <a:t> ĐÍCH CỦA PHẦN THỰC HÀNH NÀY</a:t>
            </a:r>
            <a:endParaRPr lang="ko-KR" altLang="en-US" dirty="0"/>
          </a:p>
          <a:p>
            <a:pPr latinLnBrk="1"/>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endParaRPr lang="en-US"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a:t>
            </a:r>
            <a:r>
              <a:rPr lang="en-US" altLang="ko-KR" sz="1200" b="1" kern="100" dirty="0">
                <a:solidFill>
                  <a:srgbClr val="000000"/>
                </a:solidFill>
                <a:latin typeface="Times New Roman" panose="02020603050405020304" pitchFamily="18" charset="0"/>
                <a:cs typeface="Times New Roman" panose="02020603050405020304" pitchFamily="18" charset="0"/>
              </a:rPr>
              <a:t>One-hot Encoding</a:t>
            </a:r>
            <a:r>
              <a:rPr lang="vi-VN" altLang="ko-KR" sz="1200" b="1" kern="100" dirty="0">
                <a:solidFill>
                  <a:srgbClr val="000000"/>
                </a:solidFill>
                <a:latin typeface="Times New Roman" panose="02020603050405020304" pitchFamily="18" charset="0"/>
                <a:cs typeface="Times New Roman" panose="02020603050405020304" pitchFamily="18" charset="0"/>
              </a:rPr>
              <a:t>.ipynb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en-US" altLang="ko-KR" sz="1200" b="1" kern="100" dirty="0">
                <a:solidFill>
                  <a:srgbClr val="000000"/>
                </a:solidFill>
                <a:latin typeface="Times New Roman" panose="02020603050405020304" pitchFamily="18" charset="0"/>
                <a:cs typeface="Times New Roman" panose="02020603050405020304" pitchFamily="18" charset="0"/>
              </a:rPr>
              <a:t>Coding</a:t>
            </a:r>
            <a:r>
              <a:rPr lang="en-US" altLang="ko-KR" sz="1200" b="1" kern="100" baseline="0" dirty="0">
                <a:solidFill>
                  <a:srgbClr val="000000"/>
                </a:solidFill>
                <a:latin typeface="Times New Roman" panose="02020603050405020304" pitchFamily="18" charset="0"/>
                <a:cs typeface="Times New Roman" panose="02020603050405020304" pitchFamily="18" charset="0"/>
              </a:rPr>
              <a:t> Exercise</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vi-VN" altLang="ko-KR" sz="1200" kern="1200" dirty="0">
                <a:solidFill>
                  <a:srgbClr val="FF0000"/>
                </a:solidFill>
                <a:effectLst/>
                <a:latin typeface="+mn-lt"/>
                <a:ea typeface="+mn-ea"/>
                <a:cs typeface="+mn-cs"/>
              </a:rPr>
              <a:t>Xem lại các ví dụ về các chủ đề dưới đây:</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Trực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quan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hóa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với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Seaborn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dụ</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914400" lvl="2" indent="0" algn="just" latinLnBrk="1">
              <a:lnSpc>
                <a:spcPct val="107000"/>
              </a:lnSpc>
              <a:spcAft>
                <a:spcPts val="800"/>
              </a:spcAft>
              <a:buFont typeface="+mj-lt"/>
              <a:buNone/>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20919432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106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40927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Mô</a:t>
            </a:r>
            <a:r>
              <a:rPr lang="en-US" altLang="ko-KR" dirty="0"/>
              <a:t> </a:t>
            </a:r>
            <a:r>
              <a:rPr lang="en-US" altLang="ko-KR" dirty="0" err="1"/>
              <a:t>hình</a:t>
            </a:r>
            <a:r>
              <a:rPr lang="en-US" altLang="ko-KR" dirty="0"/>
              <a:t> </a:t>
            </a:r>
            <a:r>
              <a:rPr lang="en-US" altLang="ko-KR" dirty="0" err="1"/>
              <a:t>ngôn</a:t>
            </a:r>
            <a:r>
              <a:rPr lang="en-US" altLang="ko-KR" dirty="0"/>
              <a:t> </a:t>
            </a:r>
            <a:r>
              <a:rPr lang="en-US" altLang="ko-KR" dirty="0" err="1"/>
              <a:t>ngữ</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thống</a:t>
            </a:r>
            <a:r>
              <a:rPr lang="en-US" altLang="ko-KR" dirty="0"/>
              <a:t> </a:t>
            </a:r>
            <a:r>
              <a:rPr lang="en-US" altLang="ko-KR" dirty="0" err="1"/>
              <a:t>kê</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và</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chuỗi</a:t>
            </a:r>
            <a:r>
              <a:rPr lang="en-US" altLang="ko-KR" dirty="0"/>
              <a:t> </a:t>
            </a:r>
            <a:r>
              <a:rPr lang="en-US" altLang="ko-KR" dirty="0" err="1"/>
              <a:t>từ</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Nó</a:t>
            </a:r>
            <a:r>
              <a:rPr lang="en-US" altLang="ko-KR" dirty="0"/>
              <a:t> </a:t>
            </a:r>
            <a:r>
              <a:rPr lang="en-US" altLang="ko-KR" dirty="0" err="1"/>
              <a:t>có</a:t>
            </a:r>
            <a:r>
              <a:rPr lang="en-US" altLang="ko-KR" dirty="0"/>
              <a:t> </a:t>
            </a:r>
            <a:r>
              <a:rPr lang="en-US" altLang="ko-KR" dirty="0" err="1"/>
              <a:t>nhiều</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quan</a:t>
            </a:r>
            <a:r>
              <a:rPr lang="en-US" altLang="ko-KR" dirty="0"/>
              <a:t> </a:t>
            </a:r>
            <a:r>
              <a:rPr lang="en-US" altLang="ko-KR" dirty="0" err="1"/>
              <a:t>trọng</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8313145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Mô</a:t>
            </a:r>
            <a:r>
              <a:rPr lang="en-US" altLang="ko-KR" dirty="0"/>
              <a:t> </a:t>
            </a:r>
            <a:r>
              <a:rPr lang="en-US" altLang="ko-KR" dirty="0" err="1"/>
              <a:t>hình</a:t>
            </a:r>
            <a:r>
              <a:rPr lang="en-US" altLang="ko-KR" dirty="0"/>
              <a:t> </a:t>
            </a:r>
            <a:r>
              <a:rPr lang="en-US" altLang="ko-KR" dirty="0" err="1"/>
              <a:t>ngôn</a:t>
            </a:r>
            <a:r>
              <a:rPr lang="en-US" altLang="ko-KR" dirty="0"/>
              <a:t> </a:t>
            </a:r>
            <a:r>
              <a:rPr lang="en-US" altLang="ko-KR" dirty="0" err="1"/>
              <a:t>ngữ</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mô</a:t>
            </a:r>
            <a:r>
              <a:rPr lang="en-US" altLang="ko-KR" dirty="0"/>
              <a:t> </a:t>
            </a:r>
            <a:r>
              <a:rPr lang="en-US" altLang="ko-KR" dirty="0" err="1"/>
              <a:t>hình</a:t>
            </a:r>
            <a:r>
              <a:rPr lang="en-US" altLang="ko-KR" dirty="0"/>
              <a:t> </a:t>
            </a:r>
            <a:r>
              <a:rPr lang="en-US" altLang="ko-KR" dirty="0" err="1"/>
              <a:t>thống</a:t>
            </a:r>
            <a:r>
              <a:rPr lang="en-US" altLang="ko-KR" dirty="0"/>
              <a:t> </a:t>
            </a:r>
            <a:r>
              <a:rPr lang="en-US" altLang="ko-KR" dirty="0" err="1"/>
              <a:t>kê</a:t>
            </a:r>
            <a:r>
              <a:rPr lang="en-US" altLang="ko-KR" dirty="0"/>
              <a:t> </a:t>
            </a:r>
            <a:r>
              <a:rPr lang="en-US" altLang="ko-KR" dirty="0" err="1"/>
              <a:t>tính</a:t>
            </a:r>
            <a:r>
              <a:rPr lang="en-US" altLang="ko-KR" dirty="0"/>
              <a:t> </a:t>
            </a:r>
            <a:r>
              <a:rPr lang="en-US" altLang="ko-KR" dirty="0" err="1"/>
              <a:t>toán</a:t>
            </a:r>
            <a:r>
              <a:rPr lang="en-US" altLang="ko-KR" dirty="0"/>
              <a:t> </a:t>
            </a:r>
            <a:r>
              <a:rPr lang="en-US" altLang="ko-KR" dirty="0" err="1"/>
              <a:t>và</a:t>
            </a:r>
            <a:r>
              <a:rPr lang="en-US" altLang="ko-KR" dirty="0"/>
              <a:t> </a:t>
            </a:r>
            <a:r>
              <a:rPr lang="en-US" altLang="ko-KR" dirty="0" err="1"/>
              <a:t>dự</a:t>
            </a:r>
            <a:r>
              <a:rPr lang="en-US" altLang="ko-KR" dirty="0"/>
              <a:t> </a:t>
            </a:r>
            <a:r>
              <a:rPr lang="en-US" altLang="ko-KR" dirty="0" err="1"/>
              <a:t>đoán</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của</a:t>
            </a:r>
            <a:r>
              <a:rPr lang="en-US" altLang="ko-KR" dirty="0"/>
              <a:t> </a:t>
            </a:r>
            <a:r>
              <a:rPr lang="en-US" altLang="ko-KR" dirty="0" err="1"/>
              <a:t>các</a:t>
            </a:r>
            <a:r>
              <a:rPr lang="en-US" altLang="ko-KR" dirty="0"/>
              <a:t> </a:t>
            </a:r>
            <a:r>
              <a:rPr lang="en-US" altLang="ko-KR" dirty="0" err="1"/>
              <a:t>chuỗi</a:t>
            </a:r>
            <a:r>
              <a:rPr lang="en-US" altLang="ko-KR" dirty="0"/>
              <a:t> </a:t>
            </a:r>
            <a:r>
              <a:rPr lang="en-US" altLang="ko-KR" dirty="0" err="1"/>
              <a:t>từ</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Nó</a:t>
            </a:r>
            <a:r>
              <a:rPr lang="en-US" altLang="ko-KR" dirty="0"/>
              <a:t> </a:t>
            </a:r>
            <a:r>
              <a:rPr lang="en-US" altLang="ko-KR" dirty="0" err="1"/>
              <a:t>có</a:t>
            </a:r>
            <a:r>
              <a:rPr lang="en-US" altLang="ko-KR" dirty="0"/>
              <a:t> </a:t>
            </a:r>
            <a:r>
              <a:rPr lang="en-US" altLang="ko-KR" dirty="0" err="1"/>
              <a:t>nhiều</a:t>
            </a:r>
            <a:r>
              <a:rPr lang="en-US" altLang="ko-KR" dirty="0"/>
              <a:t> </a:t>
            </a:r>
            <a:r>
              <a:rPr lang="en-US" altLang="ko-KR" dirty="0" err="1"/>
              <a:t>ứng</a:t>
            </a:r>
            <a:r>
              <a:rPr lang="en-US" altLang="ko-KR" dirty="0"/>
              <a:t> </a:t>
            </a:r>
            <a:r>
              <a:rPr lang="en-US" altLang="ko-KR" dirty="0" err="1"/>
              <a:t>dụng</a:t>
            </a:r>
            <a:r>
              <a:rPr lang="en-US" altLang="ko-KR" dirty="0"/>
              <a:t> </a:t>
            </a:r>
            <a:r>
              <a:rPr lang="en-US" altLang="ko-KR" dirty="0" err="1"/>
              <a:t>quan</a:t>
            </a:r>
            <a:r>
              <a:rPr lang="en-US" altLang="ko-KR" dirty="0"/>
              <a:t> </a:t>
            </a:r>
            <a:r>
              <a:rPr lang="en-US" altLang="ko-KR" dirty="0" err="1"/>
              <a:t>trọng</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38131628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Danh sách tự động điền của công cụ tìm kiếm là một ứng dụng của mô hình ngôn ngữ mà chúng ta thường gặp.</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369295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baseline="0" dirty="0"/>
              <a:t>Dữ liệu phi cấu trúc chiếm 80% môi trường dữ liệu lớn. Như vậy trong lĩnh vực dữ liệu lớn, khai phá dữ liệu tập trung vào khai phá dữ liệu phi cấu trúc.</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33601899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tính xác suất của một chuỗi dài, chúng ta có thể áp dụng quy tắc dây chuyền và chia nó thành tích xác suất của các chuỗi ngắn hơn.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29440023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n-Grams có thể được xây dựng bằng cách trượt một cửa sổ chuyển động qua chuỗi văn bản.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30611979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Xác suất chính xác khó tính toán từ dữ liệu do vấn đề thưa thớt.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Thay vào đó, chúng ta có thể tính gần đúng bằng n-Gram.</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60769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a:t>
                </a:r>
                <a:r>
                  <a:rPr lang="ko-KR" altLang="vi-VN" dirty="0"/>
                  <a:t>𝑛</a:t>
                </a:r>
                <a:r>
                  <a:rPr lang="vi-VN" altLang="ko-KR" dirty="0"/>
                  <a:t>=1, đó là xấp xỉ Unigram.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trường hợp này, các từ tạo thành một chuỗi xuất hiện </a:t>
                </a:r>
                <a:r>
                  <a:rPr lang="vi-VN" altLang="ko-KR" b="1" dirty="0"/>
                  <a:t>hoàn toàn độc lập</a:t>
                </a:r>
                <a:r>
                  <a:rPr lang="vi-VN"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Đây là một giả định mạnh mẽ (và thường không thực tế).</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Với </a:t>
                </a:r>
                <a:r>
                  <a:rPr lang="ko-KR" altLang="vi-VN" dirty="0"/>
                  <a:t>𝑛 </a:t>
                </a:r>
                <a:r>
                  <a:rPr lang="vi-VN" altLang="ko-KR" dirty="0"/>
                  <a:t>lớn hơn, xấp xỉ n-Gram tiếp cận tốt hơn với xác suất thực.</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r>
                  <a:rPr lang="en-US" altLang="ko-KR" sz="1200" i="0" dirty="0" smtClean="0">
                    <a:solidFill>
                      <a:schemeClr val="tx1"/>
                    </a:solidFill>
                    <a:latin typeface="Cambria Math" panose="02040503050406030204" pitchFamily="18" charset="0"/>
                    <a:cs typeface="Times New Roman" panose="02020603050405020304" pitchFamily="18" charset="0"/>
                  </a:rPr>
                  <a:t>𝑛</a:t>
                </a:r>
                <a:r>
                  <a:rPr lang="en-US" altLang="ko-KR" sz="1200" b="0" i="0" dirty="0" smtClean="0">
                    <a:solidFill>
                      <a:schemeClr val="tx1"/>
                    </a:solidFill>
                    <a:latin typeface="Cambria Math" panose="02040503050406030204" pitchFamily="18" charset="0"/>
                    <a:cs typeface="Times New Roman" panose="02020603050405020304" pitchFamily="18" charset="0"/>
                  </a:rPr>
                  <a:t>=1</a:t>
                </a:r>
                <a:r>
                  <a:rPr lang="en-US" altLang="ko-KR" sz="1200" dirty="0">
                    <a:solidFill>
                      <a:schemeClr val="tx1"/>
                    </a:solidFill>
                    <a:latin typeface="Times New Roman" panose="02020603050405020304" pitchFamily="18" charset="0"/>
                    <a:cs typeface="Times New Roman" panose="02020603050405020304" pitchFamily="18" charset="0"/>
                  </a:rPr>
                  <a:t>,</a:t>
                </a:r>
                <a:r>
                  <a:rPr lang="en-US" altLang="ko-KR" sz="1200" baseline="0" dirty="0">
                    <a:solidFill>
                      <a:schemeClr val="tx1"/>
                    </a:solidFill>
                    <a:latin typeface="Times New Roman" panose="02020603050405020304" pitchFamily="18" charset="0"/>
                    <a:cs typeface="Times New Roman" panose="02020603050405020304" pitchFamily="18" charset="0"/>
                  </a:rPr>
                  <a:t> it is the Unigram approximation.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In this case, words that compose a sequence appear completely </a:t>
                </a:r>
                <a:r>
                  <a:rPr lang="en-US" altLang="ko-KR" sz="1200" b="1" baseline="0" dirty="0">
                    <a:solidFill>
                      <a:schemeClr val="tx1"/>
                    </a:solidFill>
                    <a:latin typeface="Times New Roman" panose="02020603050405020304" pitchFamily="18" charset="0"/>
                    <a:cs typeface="Times New Roman" panose="02020603050405020304" pitchFamily="18" charset="0"/>
                  </a:rPr>
                  <a:t>independently</a:t>
                </a:r>
                <a:r>
                  <a:rPr lang="en-US" altLang="ko-KR" sz="1200" baseline="0" dirty="0">
                    <a:solidFill>
                      <a:schemeClr val="tx1"/>
                    </a:solidFill>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This is rather a strong (and often unrealistic) assumption.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With a larger </a:t>
                </a:r>
                <a:r>
                  <a:rPr lang="en-US" altLang="ko-KR" sz="1200" b="0" i="0" baseline="0" smtClean="0">
                    <a:solidFill>
                      <a:schemeClr val="tx1"/>
                    </a:solidFill>
                    <a:latin typeface="Cambria Math" panose="02040503050406030204" pitchFamily="18" charset="0"/>
                    <a:cs typeface="Times New Roman" panose="02020603050405020304" pitchFamily="18" charset="0"/>
                  </a:rPr>
                  <a:t>𝑛</a:t>
                </a:r>
                <a:r>
                  <a:rPr lang="en-US" altLang="ko-KR" sz="1200" baseline="0" dirty="0">
                    <a:solidFill>
                      <a:schemeClr val="tx1"/>
                    </a:solidFill>
                    <a:latin typeface="Times New Roman" panose="02020603050405020304" pitchFamily="18" charset="0"/>
                    <a:cs typeface="Times New Roman" panose="02020603050405020304" pitchFamily="18" charset="0"/>
                  </a:rPr>
                  <a:t>, the n-Gram approximation better approaches to the true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26029081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GÌ</a:t>
            </a:r>
            <a:endParaRPr lang="vi-VN" altLang="ko-KR" sz="1200" b="1" dirty="0">
              <a:latin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ex_0509.ipynb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Seaborn (thêm ví dụ).</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14786976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047642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Bag-of-Words (BOW) là một trong những mô hình đại diện đơn giản nhất.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tài liệu được đại diện bởi một tập hợp các từ của nó.</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752464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có thể tạo một bảng tần số từ BOW.</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có thể coi nó như một mảng hoặc vectơ.</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“đặc điểm” là “từ”.</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22244201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DTM </a:t>
            </a:r>
            <a:r>
              <a:rPr lang="en-US" altLang="ko-KR" dirty="0" err="1"/>
              <a:t>và</a:t>
            </a:r>
            <a:r>
              <a:rPr lang="en-US" altLang="ko-KR" dirty="0"/>
              <a:t> TDM </a:t>
            </a:r>
            <a:r>
              <a:rPr lang="en-US" altLang="ko-KR" dirty="0" err="1"/>
              <a:t>là</a:t>
            </a:r>
            <a:r>
              <a:rPr lang="en-US" altLang="ko-KR" dirty="0"/>
              <a:t> </a:t>
            </a:r>
            <a:r>
              <a:rPr lang="en-US" altLang="ko-KR" dirty="0" err="1"/>
              <a:t>các</a:t>
            </a:r>
            <a:r>
              <a:rPr lang="en-US" altLang="ko-KR" dirty="0"/>
              <a:t> </a:t>
            </a:r>
            <a:r>
              <a:rPr lang="en-US" altLang="ko-KR" dirty="0" err="1"/>
              <a:t>biểu</a:t>
            </a:r>
            <a:r>
              <a:rPr lang="en-US" altLang="ko-KR" dirty="0"/>
              <a:t> </a:t>
            </a:r>
            <a:r>
              <a:rPr lang="en-US" altLang="ko-KR" dirty="0" err="1"/>
              <a:t>diễn</a:t>
            </a:r>
            <a:r>
              <a:rPr lang="en-US" altLang="ko-KR" dirty="0"/>
              <a:t> ma </a:t>
            </a:r>
            <a:r>
              <a:rPr lang="en-US" altLang="ko-KR" dirty="0" err="1"/>
              <a:t>trận</a:t>
            </a:r>
            <a:r>
              <a:rPr lang="en-US" altLang="ko-KR" dirty="0"/>
              <a:t> </a:t>
            </a:r>
            <a:r>
              <a:rPr lang="en-US" altLang="ko-KR" dirty="0" err="1"/>
              <a:t>của</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tài</a:t>
            </a:r>
            <a:r>
              <a:rPr lang="en-US" altLang="ko-KR" dirty="0"/>
              <a:t> </a:t>
            </a:r>
            <a:r>
              <a:rPr lang="en-US" altLang="ko-KR" dirty="0" err="1"/>
              <a:t>liệu</a:t>
            </a:r>
            <a:r>
              <a:rPr lang="en-US" altLang="ko-KR" dirty="0"/>
              <a:t> </a:t>
            </a:r>
            <a:r>
              <a:rPr lang="en-US" altLang="ko-KR" dirty="0" err="1"/>
              <a:t>cùng</a:t>
            </a:r>
            <a:r>
              <a:rPr lang="en-US" altLang="ko-KR" dirty="0"/>
              <a:t> </a:t>
            </a:r>
            <a:r>
              <a:rPr lang="en-US" altLang="ko-KR" dirty="0" err="1"/>
              <a:t>một</a:t>
            </a:r>
            <a:r>
              <a:rPr lang="en-US" altLang="ko-KR" dirty="0"/>
              <a:t> </a:t>
            </a:r>
            <a:r>
              <a:rPr lang="en-US" altLang="ko-KR" dirty="0" err="1"/>
              <a:t>lúc</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Ở </a:t>
            </a:r>
            <a:r>
              <a:rPr lang="en-US" altLang="ko-KR" dirty="0" err="1"/>
              <a:t>đây</a:t>
            </a:r>
            <a:r>
              <a:rPr lang="en-US" altLang="ko-KR" dirty="0"/>
              <a:t>, “</a:t>
            </a:r>
            <a:r>
              <a:rPr lang="en-US" altLang="ko-KR" dirty="0" err="1"/>
              <a:t>đặc</a:t>
            </a:r>
            <a:r>
              <a:rPr lang="en-US" altLang="ko-KR" dirty="0"/>
              <a:t> </a:t>
            </a:r>
            <a:r>
              <a:rPr lang="en-US" altLang="ko-KR" dirty="0" err="1"/>
              <a:t>điểm</a:t>
            </a:r>
            <a:r>
              <a:rPr lang="en-US" altLang="ko-KR" dirty="0"/>
              <a:t>” </a:t>
            </a:r>
            <a:r>
              <a:rPr lang="en-US" altLang="ko-KR" dirty="0" err="1"/>
              <a:t>là</a:t>
            </a:r>
            <a:r>
              <a:rPr lang="en-US" altLang="ko-KR" dirty="0"/>
              <a:t> “</a:t>
            </a:r>
            <a:r>
              <a:rPr lang="en-US" altLang="ko-KR" dirty="0" err="1"/>
              <a:t>từ</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22659795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ví dụ về DTM được hiển thị.</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275884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Tìm kiếm và Truy xuất Thông tin (IR) : Lưu trữ và truy xuất tài liệu văn bản bao gồm các công cụ tìm kiếm và tìm kiếm từ khóa</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Phân cụm tài liệu : Nhóm và phân loại các thuật ngữ, đoạn trích, đoạn văn hoặc tài liệu bằng cách sử dụng phương pháp phân cụm khai thác dữ liệu.</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Phân loại tài liệu : phân loại các thuật ngữ, đoạn trích, đoạn văn hoặc tài liệu bằng cách sử dụng phương pháp phân loại khai thác dữ liệu dựa trên mô hình được đào tạo trong bài tập với nhãn được chỉ định.</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Khai thác web : Dữ liệu và Khai thác văn bản trên web, tập trung vào quy mô của web và tính liên kết của nó.</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Trích xuất thông tin (IE) : Xác định và trích xuất thông tin và mối quan hệ liên quan từ văn bản phi cấu trúc. Đó là một quá trình xây dựng dữ liệu có cấu trúc từ các văn bản phi cấu trúc và bán cấu trúc.</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Xử lý ngôn ngữ tự nhiên (NLP): Nhiệm vụ xử lý và hiểu ngôn ngữ cấp thấp (ví dụ: gắn thẻ một phần của bài phát biểu). Một thuật ngữ đồng nghĩa với ngôn ngữ học tính toán</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Khai thác khái niệm : Nhóm các từ và cụm từ thành các nhóm tương tự về mặt ngữ nghĩa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36296693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ví dụ về TDM được hiển thị.</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DTM và TDM có thể hoán đổi cho nhau bằng cách chuyển vị ma trận.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18812742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Tần suất thuật ngữ (TF) được xác định. Nó là một thuộc tính của một từ cho một tài liệu nhất định.</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39435947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ví dụ về biểu diễn TF được hiển thị.</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5567026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Tần suất tài liệu (DF) và tần suất tài liệu nghịch đảo (IDF) được xác định.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ta giả sử </a:t>
                </a:r>
                <a:r>
                  <a:rPr lang="ko-KR" altLang="vi-VN" dirty="0"/>
                  <a:t>𝐿𝑜𝑔</a:t>
                </a:r>
                <a:r>
                  <a:rPr lang="vi-VN" altLang="ko-KR" dirty="0"/>
                  <a:t>()=〖</a:t>
                </a:r>
                <a:r>
                  <a:rPr lang="ko-KR" altLang="vi-VN" dirty="0"/>
                  <a:t>𝐿𝑜𝑔</a:t>
                </a:r>
                <a:r>
                  <a:rPr lang="vi-VN" altLang="ko-KR" dirty="0"/>
                  <a:t>〗_10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DF và IDF là thuộc tính của các từ cho toàn bộ văn bản (không cụ thể cho từng tài liệu).</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Document frequency (DF) and inverse document frequency (IDF) are defined.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assumed </a:t>
                </a:r>
                <a:r>
                  <a:rPr lang="en-US" altLang="ko-KR" sz="1200" i="0" dirty="0"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a:t>𝐿𝑜𝑔()=</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〖𝐿𝑜𝑔〗_10 ()</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DF and IDF are properties of the words for the entire corpus (not specific to each document).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2222489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ví dụ về biểu diễn IDF được hiển thị.</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27274239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Chúng ta có thể lấy biểu diễn TF IDF bằng cách nhân ma trận TF với ma trận IDF.</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Chú ý: đây </a:t>
            </a:r>
            <a:r>
              <a:rPr lang="vi-VN" b="1" dirty="0"/>
              <a:t>không</a:t>
            </a:r>
            <a:r>
              <a:rPr lang="vi-VN" dirty="0"/>
              <a:t> phải là phép nhân ma trận của đại số tuyến tính. Đây là một phép nhân thành phần với phát sóng.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Thư viện Numpy hỗ trợ phép nhân theo từng phần tử với toán tử dấu hoa thị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Với TF IDF, tài liệu được thể hiện dưới dạng vectơ.</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31310860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Độ tương tự giữa hai tài liệu có thể được đo bằng cái gọi là độ tương tự cosine.</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4579226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GÌ</a:t>
            </a:r>
            <a:endParaRPr lang="vi-VN" altLang="ko-KR" sz="1200" b="1" dirty="0">
              <a:latin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ex_0510.ipynb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Seaborn (thêm ví dụ).</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9773897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575399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tôi đang xây dựng một trong những thuật toán phân loại đơn giản nhất.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tôi sẽ áp dụng định lý Bayes để ước tính xác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Thuật toán này giả định biểu diễn BOW.</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thuận tiện, chúng tôi giả sử rằng chỉ có hai loại (hoặc danh mục) tài liệu khả thi.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Thuật toán này có thể được khái quát hóa dễ dàng cho hơn hai loại tài liệu.</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95941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pc="-120" dirty="0">
                <a:solidFill>
                  <a:srgbClr val="FF0000"/>
                </a:solidFill>
                <a:latin typeface="SamsungOne-400" panose="020B0503030303020204" pitchFamily="34" charset="0"/>
                <a:ea typeface="SamsungOne-400" panose="020B0503030303020204" pitchFamily="34" charset="0"/>
              </a:rPr>
              <a:t>Khám phá thông tin hữu ích bằng cách áp dụng các nhiệm vụ khai thác dữ liệu chung như lập chỉ mục, phân cụm, tóm tắt, phân tích hồi quy, phát hiện bất thường trên dữ liệu phi cấu trúc đã được chuyển đổi thành dữ liệu có cấu trúc.</a:t>
            </a:r>
            <a:endParaRPr lang="en-US" altLang="ko-KR" spc="-120" dirty="0">
              <a:solidFill>
                <a:srgbClr val="FF0000"/>
              </a:solidFill>
              <a:latin typeface="SamsungOne-400" panose="020B0503030303020204" pitchFamily="34" charset="0"/>
              <a:ea typeface="SamsungOne-400" panose="020B050303030302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15500993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Vì</a:t>
                </a:r>
                <a:r>
                  <a:rPr lang="en-US" altLang="ko-KR" dirty="0"/>
                  <a:t> </a:t>
                </a:r>
                <a:r>
                  <a:rPr lang="en-US" altLang="ko-KR" dirty="0" err="1"/>
                  <a:t>chúng</a:t>
                </a:r>
                <a:r>
                  <a:rPr lang="en-US" altLang="ko-KR" dirty="0"/>
                  <a:t> ta </a:t>
                </a:r>
                <a:r>
                  <a:rPr lang="en-US" altLang="ko-KR" dirty="0" err="1"/>
                  <a:t>cần</a:t>
                </a:r>
                <a:r>
                  <a:rPr lang="en-US" altLang="ko-KR" dirty="0"/>
                  <a:t> so </a:t>
                </a:r>
                <a:r>
                  <a:rPr lang="en-US" altLang="ko-KR" dirty="0" err="1"/>
                  <a:t>sánh</a:t>
                </a:r>
                <a:r>
                  <a:rPr lang="en-US" altLang="ko-KR" dirty="0"/>
                  <a:t> </a:t>
                </a:r>
                <a:r>
                  <a:rPr lang="en-US" altLang="ko-KR" dirty="0" err="1"/>
                  <a:t>các</a:t>
                </a:r>
                <a:r>
                  <a:rPr lang="en-US" altLang="ko-KR" dirty="0"/>
                  <a:t> </a:t>
                </a:r>
                <a:r>
                  <a:rPr lang="en-US" altLang="ko-KR" dirty="0" err="1"/>
                  <a:t>xác</a:t>
                </a:r>
                <a:r>
                  <a:rPr lang="en-US" altLang="ko-KR" dirty="0"/>
                  <a:t> </a:t>
                </a:r>
                <a:r>
                  <a:rPr lang="en-US" altLang="ko-KR" dirty="0" err="1"/>
                  <a:t>suất</a:t>
                </a:r>
                <a:r>
                  <a:rPr lang="en-US" altLang="ko-KR" dirty="0"/>
                  <a:t> </a:t>
                </a:r>
                <a:r>
                  <a:rPr lang="en-US" altLang="ko-KR" dirty="0" err="1"/>
                  <a:t>sau</a:t>
                </a:r>
                <a:r>
                  <a:rPr lang="en-US" altLang="ko-KR" dirty="0"/>
                  <a:t> </a:t>
                </a:r>
                <a:r>
                  <a:rPr lang="en-US" altLang="ko-KR" dirty="0" err="1"/>
                  <a:t>nên</a:t>
                </a:r>
                <a:r>
                  <a:rPr lang="en-US" altLang="ko-KR" dirty="0"/>
                  <a:t> </a:t>
                </a:r>
                <a:r>
                  <a:rPr lang="en-US" altLang="ko-KR" dirty="0" err="1"/>
                  <a:t>chúng</a:t>
                </a:r>
                <a:r>
                  <a:rPr lang="en-US" altLang="ko-KR" dirty="0"/>
                  <a:t> ta </a:t>
                </a:r>
                <a:r>
                  <a:rPr lang="en-US" altLang="ko-KR" dirty="0" err="1"/>
                  <a:t>không</a:t>
                </a:r>
                <a:r>
                  <a:rPr lang="en-US" altLang="ko-KR" dirty="0"/>
                  <a:t> </a:t>
                </a:r>
                <a:r>
                  <a:rPr lang="en-US" altLang="ko-KR" dirty="0" err="1"/>
                  <a:t>cần</a:t>
                </a:r>
                <a:r>
                  <a:rPr lang="en-US" altLang="ko-KR" dirty="0"/>
                  <a:t> </a:t>
                </a:r>
                <a:r>
                  <a:rPr lang="en-US" altLang="ko-KR" dirty="0" err="1"/>
                  <a:t>mẫu</a:t>
                </a:r>
                <a:r>
                  <a:rPr lang="en-US" altLang="ko-KR" dirty="0"/>
                  <a:t> </a:t>
                </a:r>
                <a:r>
                  <a:rPr lang="en-US" altLang="ko-KR" dirty="0" err="1"/>
                  <a:t>số</a:t>
                </a:r>
                <a:r>
                  <a:rPr lang="en-US" altLang="ko-KR" dirty="0"/>
                  <a:t> </a:t>
                </a:r>
                <a:r>
                  <a:rPr lang="en-US" altLang="ko-KR" dirty="0" err="1"/>
                  <a:t>chung</a:t>
                </a:r>
                <a:r>
                  <a:rPr lang="en-US" altLang="ko-KR" dirty="0"/>
                  <a:t> 〖</a:t>
                </a:r>
                <a:r>
                  <a:rPr lang="ko-KR" altLang="en-US" dirty="0"/>
                  <a:t>𝑃</a:t>
                </a:r>
                <a:r>
                  <a:rPr lang="en-US" altLang="ko-KR" dirty="0"/>
                  <a:t>(</a:t>
                </a:r>
                <a:r>
                  <a:rPr lang="ko-KR" altLang="en-US" dirty="0"/>
                  <a:t>𝑤</a:t>
                </a:r>
                <a:r>
                  <a:rPr lang="en-US" altLang="ko-KR" dirty="0"/>
                  <a:t>〗_1,</a:t>
                </a:r>
                <a:r>
                  <a:rPr lang="ko-KR" altLang="en-US" dirty="0"/>
                  <a:t>𝑤</a:t>
                </a:r>
                <a:r>
                  <a:rPr lang="en-US" altLang="ko-KR" dirty="0"/>
                  <a:t>_2,</a:t>
                </a:r>
                <a:r>
                  <a:rPr lang="ko-KR" altLang="en-US" dirty="0"/>
                  <a:t>𝑤</a:t>
                </a:r>
                <a:r>
                  <a:rPr lang="en-US" altLang="ko-KR" dirty="0"/>
                  <a:t>_3,…).</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Ngoài</a:t>
                </a:r>
                <a:r>
                  <a:rPr lang="en-US" altLang="ko-KR" dirty="0"/>
                  <a:t> </a:t>
                </a:r>
                <a:r>
                  <a:rPr lang="en-US" altLang="ko-KR" dirty="0" err="1"/>
                  <a:t>ra</a:t>
                </a:r>
                <a:r>
                  <a:rPr lang="en-US" altLang="ko-KR" dirty="0"/>
                  <a:t>, </a:t>
                </a:r>
                <a:r>
                  <a:rPr lang="en-US" altLang="ko-KR" dirty="0" err="1"/>
                  <a:t>phù</a:t>
                </a:r>
                <a:r>
                  <a:rPr lang="en-US" altLang="ko-KR" dirty="0"/>
                  <a:t> </a:t>
                </a:r>
                <a:r>
                  <a:rPr lang="en-US" altLang="ko-KR" dirty="0" err="1"/>
                  <a:t>hợp</a:t>
                </a:r>
                <a:r>
                  <a:rPr lang="en-US" altLang="ko-KR" dirty="0"/>
                  <a:t> </a:t>
                </a:r>
                <a:r>
                  <a:rPr lang="en-US" altLang="ko-KR" dirty="0" err="1"/>
                  <a:t>với</a:t>
                </a:r>
                <a:r>
                  <a:rPr lang="en-US" altLang="ko-KR" dirty="0"/>
                  <a:t> </a:t>
                </a:r>
                <a:r>
                  <a:rPr lang="en-US" altLang="ko-KR" dirty="0" err="1"/>
                  <a:t>mô</a:t>
                </a:r>
                <a:r>
                  <a:rPr lang="en-US" altLang="ko-KR" dirty="0"/>
                  <a:t> </a:t>
                </a:r>
                <a:r>
                  <a:rPr lang="en-US" altLang="ko-KR" dirty="0" err="1"/>
                  <a:t>hình</a:t>
                </a:r>
                <a:r>
                  <a:rPr lang="en-US" altLang="ko-KR" dirty="0"/>
                  <a:t> BOW, </a:t>
                </a:r>
                <a:r>
                  <a:rPr lang="en-US" altLang="ko-KR" dirty="0" err="1"/>
                  <a:t>chúng</a:t>
                </a:r>
                <a:r>
                  <a:rPr lang="en-US" altLang="ko-KR" dirty="0"/>
                  <a:t> ta </a:t>
                </a:r>
                <a:r>
                  <a:rPr lang="en-US" altLang="ko-KR" dirty="0" err="1"/>
                  <a:t>có</a:t>
                </a:r>
                <a:r>
                  <a:rPr lang="en-US" altLang="ko-KR" dirty="0"/>
                  <a:t> </a:t>
                </a:r>
                <a:r>
                  <a:rPr lang="en-US" altLang="ko-KR" dirty="0" err="1"/>
                  <a:t>thể</a:t>
                </a:r>
                <a:r>
                  <a:rPr lang="en-US" altLang="ko-KR" dirty="0"/>
                  <a:t> </a:t>
                </a:r>
                <a:r>
                  <a:rPr lang="en-US" altLang="ko-KR" dirty="0" err="1"/>
                  <a:t>giả</a:t>
                </a:r>
                <a:r>
                  <a:rPr lang="en-US" altLang="ko-KR" dirty="0"/>
                  <a:t> </a:t>
                </a:r>
                <a:r>
                  <a:rPr lang="en-US" altLang="ko-KR" dirty="0" err="1"/>
                  <a:t>định</a:t>
                </a:r>
                <a:r>
                  <a:rPr lang="en-US" altLang="ko-KR" dirty="0"/>
                  <a:t> </a:t>
                </a:r>
                <a:r>
                  <a:rPr lang="en-US" altLang="ko-KR" dirty="0" err="1"/>
                  <a:t>rằng</a:t>
                </a:r>
                <a:r>
                  <a:rPr lang="en-US" altLang="ko-KR" dirty="0"/>
                  <a:t> </a:t>
                </a:r>
                <a:r>
                  <a:rPr lang="en-US" altLang="ko-KR" dirty="0" err="1"/>
                  <a:t>các</a:t>
                </a:r>
                <a:r>
                  <a:rPr lang="en-US" altLang="ko-KR" dirty="0"/>
                  <a:t> </a:t>
                </a:r>
                <a:r>
                  <a:rPr lang="en-US" altLang="ko-KR" dirty="0" err="1"/>
                  <a:t>từ</a:t>
                </a:r>
                <a:r>
                  <a:rPr lang="en-US" altLang="ko-KR" dirty="0"/>
                  <a:t> </a:t>
                </a:r>
                <a:r>
                  <a:rPr lang="en-US" altLang="ko-KR" dirty="0" err="1"/>
                  <a:t>xuất</a:t>
                </a:r>
                <a:r>
                  <a:rPr lang="en-US" altLang="ko-KR" dirty="0"/>
                  <a:t> </a:t>
                </a:r>
                <a:r>
                  <a:rPr lang="en-US" altLang="ko-KR" dirty="0" err="1"/>
                  <a:t>hiện</a:t>
                </a:r>
                <a:r>
                  <a:rPr lang="en-US" altLang="ko-KR" dirty="0"/>
                  <a:t> </a:t>
                </a:r>
                <a:r>
                  <a:rPr lang="en-US" altLang="ko-KR" dirty="0" err="1"/>
                  <a:t>độc</a:t>
                </a:r>
                <a:r>
                  <a:rPr lang="en-US" altLang="ko-KR" dirty="0"/>
                  <a:t> </a:t>
                </a:r>
                <a:r>
                  <a:rPr lang="en-US" altLang="ko-KR" dirty="0" err="1"/>
                  <a:t>lập</a:t>
                </a:r>
                <a:r>
                  <a:rPr lang="en-US" altLang="ko-KR" dirty="0"/>
                  <a:t> </a:t>
                </a:r>
                <a:r>
                  <a:rPr lang="en-US" altLang="ko-KR" dirty="0" err="1"/>
                  <a:t>với</a:t>
                </a:r>
                <a:r>
                  <a:rPr lang="en-US" altLang="ko-KR" dirty="0"/>
                  <a:t> </a:t>
                </a:r>
                <a:r>
                  <a:rPr lang="en-US" altLang="ko-KR" dirty="0" err="1"/>
                  <a:t>nhau</a:t>
                </a:r>
                <a:r>
                  <a:rPr lang="en-US" altLang="ko-KR" dirty="0"/>
                  <a:t>.</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need to compare the posterior probabilities, we do not need the common denominator </a:t>
                </a:r>
                <a:r>
                  <a:rPr lang="en-US" altLang="ko-KR" sz="1200" i="0" smtClean="0">
                    <a:latin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𝑃(𝑤</a:t>
                </a:r>
                <a:r>
                  <a:rPr lang="en-US" altLang="ko-KR" sz="1200" i="0" smtClean="0">
                    <a:latin typeface="Cambria Math" panose="02040503050406030204" pitchFamily="18" charset="0"/>
                    <a:cs typeface="Times New Roman" panose="02020603050405020304" pitchFamily="18" charset="0"/>
                  </a:rPr>
                  <a:t>〗_</a:t>
                </a:r>
                <a:r>
                  <a:rPr lang="en-US" altLang="ko-KR" sz="1200" i="0">
                    <a:latin typeface="Cambria Math" panose="02040503050406030204" pitchFamily="18" charset="0"/>
                    <a:cs typeface="Times New Roman" panose="02020603050405020304" pitchFamily="18" charset="0"/>
                  </a:rPr>
                  <a:t>1,𝑤_2,𝑤_3,…)</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Also, consistent with the BOW model, we can assume that the words occur independently from each other. </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17359766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Từ xác suất sẽ khá nhỏ. Việc nhân các xác suất nhỏ này sẽ làm cho tổng xác suất thậm chí còn nhỏ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Vì vậy, sẽ thuận tiện hơn khi sử dụng logarit của xác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Thay vì nhân các xác suất, chúng ta sẽ tính tổng các xác suất logarit.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1100221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Bước đào tạo bao gồm tính toán xác suất logarit.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22394868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Bước dự đoán bao gồm tính tổng các xác suất logarit tương ứng cho loại A và B để so sánh.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Nhãn dự đoán (loại tài liệu) được quyết định bằng cách so sánh tổng xác suất logarit.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16372584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Khi chúng tôi trình bày các tài liệu ở định dạng TF IDF, chúng tôi có thể sử dụng các thuật toán học máy tinh vi hơn.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27014362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GÌ</a:t>
            </a:r>
            <a:endParaRPr lang="vi-VN" altLang="ko-KR" sz="1200" b="1" dirty="0">
              <a:latin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ex_0511.ipynb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Seaborn (thêm ví dụ).</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135</a:t>
            </a:fld>
            <a:endParaRPr lang="ko-KR" altLang="en-US"/>
          </a:p>
        </p:txBody>
      </p:sp>
    </p:spTree>
    <p:extLst>
      <p:ext uri="{BB962C8B-B14F-4D97-AF65-F5344CB8AC3E}">
        <p14:creationId xmlns:p14="http://schemas.microsoft.com/office/powerpoint/2010/main" val="19847827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94662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phân tích ngữ nghĩa tiềm ẩn (LSA), các chủ đề được trích xuất đại số bằng cách sử dụng SVD.</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137</a:t>
            </a:fld>
            <a:endParaRPr lang="ko-KR" altLang="en-US"/>
          </a:p>
        </p:txBody>
      </p:sp>
    </p:spTree>
    <p:extLst>
      <p:ext uri="{BB962C8B-B14F-4D97-AF65-F5344CB8AC3E}">
        <p14:creationId xmlns:p14="http://schemas.microsoft.com/office/powerpoint/2010/main" val="153828479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LSA có tinh thần tương tự như phân tích phân cụm. Do đó, nó được coi là một thuật toán học máy không giám sát.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138</a:t>
            </a:fld>
            <a:endParaRPr lang="ko-KR" altLang="en-US"/>
          </a:p>
        </p:txBody>
      </p:sp>
    </p:spTree>
    <p:extLst>
      <p:ext uri="{BB962C8B-B14F-4D97-AF65-F5344CB8AC3E}">
        <p14:creationId xmlns:p14="http://schemas.microsoft.com/office/powerpoint/2010/main" val="4211935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SVD </a:t>
            </a:r>
            <a:r>
              <a:rPr lang="vi-VN" altLang="ko-KR" dirty="0"/>
              <a:t>được giải thích</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139</a:t>
            </a:fld>
            <a:endParaRPr lang="ko-KR" altLang="en-US"/>
          </a:p>
        </p:txBody>
      </p:sp>
    </p:spTree>
    <p:extLst>
      <p:ext uri="{BB962C8B-B14F-4D97-AF65-F5344CB8AC3E}">
        <p14:creationId xmlns:p14="http://schemas.microsoft.com/office/powerpoint/2010/main" val="18742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Phân tích văn bản bao gồm truy xuất thông tin, phân tích từ vựng để nghiên cứu phân bố tần suất sử dụng từ, nhận dạng mẫu, gắn thẻ và lập chỉ mục, trích xuất thông tin, công nghệ khai thác dữ liệu bao gồm phân tích liên kết và liên kết, trực quan hóa và phân tích dự đoán.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Mục tiêu quan trọng nhất là chuyển đổi văn bản thành dữ liệu phân tích bằng cách áp dụng Xử lý ngôn ngữ tự nhiên (NLP) và các loại thuật toán và phương pháp phân tích khác nhau.</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57020056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SVD</a:t>
            </a:r>
            <a:r>
              <a:rPr lang="vi-VN" altLang="ko-KR" dirty="0"/>
              <a:t> được giải thích</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140</a:t>
            </a:fld>
            <a:endParaRPr lang="ko-KR" altLang="en-US"/>
          </a:p>
        </p:txBody>
      </p:sp>
    </p:spTree>
    <p:extLst>
      <p:ext uri="{BB962C8B-B14F-4D97-AF65-F5344CB8AC3E}">
        <p14:creationId xmlns:p14="http://schemas.microsoft.com/office/powerpoint/2010/main" val="95072908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vi-VN" dirty="0"/>
                  <a:t>𝜮 </a:t>
                </a:r>
                <a:r>
                  <a:rPr lang="vi-VN" altLang="ko-KR" dirty="0"/>
                  <a:t>chứa “các giá trị riêng” dưới dạng các phần tử đường chéo.</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bối cảnh của PCA, chúng ta có thể xác định các giá trị số ít này là độ lệch chuẩn.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i="0" dirty="0" smtClean="0">
                    <a:latin typeface="Cambria Math" panose="02040503050406030204" pitchFamily="18" charset="0"/>
                    <a:cs typeface="Times New Roman" panose="02020603050405020304" pitchFamily="18" charset="0"/>
                  </a:rPr>
                  <a:t>𝜮</a:t>
                </a:r>
                <a:r>
                  <a:rPr lang="en-US" altLang="ko-KR" sz="1200" dirty="0">
                    <a:latin typeface="Times New Roman" panose="02020603050405020304" pitchFamily="18" charset="0"/>
                    <a:cs typeface="Times New Roman" panose="02020603050405020304" pitchFamily="18" charset="0"/>
                  </a:rPr>
                  <a:t> contains the “singular values” as diagonal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singular values as the standard deviations.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141</a:t>
            </a:fld>
            <a:endParaRPr lang="ko-KR" altLang="en-US"/>
          </a:p>
        </p:txBody>
      </p:sp>
    </p:spTree>
    <p:extLst>
      <p:ext uri="{BB962C8B-B14F-4D97-AF65-F5344CB8AC3E}">
        <p14:creationId xmlns:p14="http://schemas.microsoft.com/office/powerpoint/2010/main" val="9602237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SVD, có các vectơ số ít bên trái và các vectơ số ít bên phải.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vectơ số ít và các giá trị số ít đều có liên quan.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vectơ số ít bên trái là trực giao giữa chúng. Điều này có thể được diễn đạt ngắn gọn dưới dạng 〖</a:t>
                </a:r>
                <a:r>
                  <a:rPr lang="ko-KR" altLang="vi-VN" dirty="0"/>
                  <a:t>𝑼𝑼</a:t>
                </a:r>
                <a:r>
                  <a:rPr lang="vi-VN" altLang="ko-KR" dirty="0"/>
                  <a:t>〗^</a:t>
                </a:r>
                <a:r>
                  <a:rPr lang="ko-KR" altLang="vi-VN" dirty="0"/>
                  <a:t>𝒕</a:t>
                </a:r>
                <a:r>
                  <a:rPr lang="vi-VN" altLang="ko-KR" dirty="0"/>
                  <a:t>=</a:t>
                </a:r>
                <a:r>
                  <a:rPr lang="ko-KR" altLang="vi-VN" dirty="0"/>
                  <a:t>𝑼</a:t>
                </a:r>
                <a:r>
                  <a:rPr lang="vi-VN" altLang="ko-KR" dirty="0"/>
                  <a:t>^</a:t>
                </a:r>
                <a:r>
                  <a:rPr lang="ko-KR" altLang="vi-VN" dirty="0"/>
                  <a:t>𝒕 𝑼</a:t>
                </a:r>
                <a:r>
                  <a:rPr lang="vi-VN" altLang="ko-KR" dirty="0"/>
                  <a:t>=</a:t>
                </a:r>
                <a:r>
                  <a:rPr lang="ko-KR" altLang="vi-VN" dirty="0"/>
                  <a:t>𝑰</a:t>
                </a:r>
                <a:r>
                  <a:rPr lang="vi-VN"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vectơ kỳ dị bên phải là trực giao giữa chúng. Điều này có thể được diễn đạt ngắn gọn dưới dạng </a:t>
                </a:r>
                <a:r>
                  <a:rPr lang="ko-KR" altLang="vi-VN" dirty="0"/>
                  <a:t>𝑽𝑽</a:t>
                </a:r>
                <a:r>
                  <a:rPr lang="vi-VN" altLang="ko-KR" dirty="0"/>
                  <a:t>^</a:t>
                </a:r>
                <a:r>
                  <a:rPr lang="ko-KR" altLang="vi-VN" dirty="0"/>
                  <a:t>𝒕</a:t>
                </a:r>
                <a:r>
                  <a:rPr lang="vi-VN" altLang="ko-KR" dirty="0"/>
                  <a:t>=</a:t>
                </a:r>
                <a:r>
                  <a:rPr lang="ko-KR" altLang="vi-VN" dirty="0"/>
                  <a:t>𝑽</a:t>
                </a:r>
                <a:r>
                  <a:rPr lang="vi-VN" altLang="ko-KR" dirty="0"/>
                  <a:t>^</a:t>
                </a:r>
                <a:r>
                  <a:rPr lang="ko-KR" altLang="vi-VN" dirty="0"/>
                  <a:t>𝒕 𝑽</a:t>
                </a:r>
                <a:r>
                  <a:rPr lang="vi-VN" altLang="ko-KR" dirty="0"/>
                  <a:t>=</a:t>
                </a:r>
                <a:r>
                  <a:rPr lang="ko-KR" altLang="vi-VN" dirty="0"/>
                  <a:t>𝑰</a:t>
                </a:r>
                <a:r>
                  <a:rPr lang="vi-VN" altLang="ko-KR" dirty="0"/>
                  <a:t>.</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SVD, there are left singular vectors and right singular 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Singular vectors and singular values are all 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left singular vectors are orthogonal among them. This can be compactly expressed as </a:t>
                </a:r>
                <a:r>
                  <a:rPr lang="en-US" altLang="ko-KR" sz="1200" b="1" i="0" dirty="0" smtClean="0">
                    <a:latin typeface="Cambria Math" panose="02040503050406030204" pitchFamily="18" charset="0"/>
                    <a:cs typeface="Times New Roman" panose="02020603050405020304" pitchFamily="18" charset="0"/>
                  </a:rPr>
                  <a:t>〖</a:t>
                </a:r>
                <a:r>
                  <a:rPr lang="en-US" altLang="ko-KR" sz="1200" b="1" i="0" dirty="0">
                    <a:latin typeface="Cambria Math" panose="02040503050406030204" pitchFamily="18" charset="0"/>
                    <a:cs typeface="Times New Roman" panose="02020603050405020304" pitchFamily="18" charset="0"/>
                  </a:rPr>
                  <a:t>𝑼𝑼</a:t>
                </a:r>
                <a:r>
                  <a:rPr lang="en-US" altLang="ko-KR" sz="1200" b="1" i="0" dirty="0" smtClean="0">
                    <a:latin typeface="Cambria Math" panose="02040503050406030204" pitchFamily="18" charset="0"/>
                    <a:cs typeface="Times New Roman" panose="02020603050405020304" pitchFamily="18" charset="0"/>
                  </a:rPr>
                  <a:t>〗^</a:t>
                </a:r>
                <a:r>
                  <a:rPr lang="en-US" altLang="ko-KR" sz="1200" b="1" i="0" dirty="0">
                    <a:latin typeface="Cambria Math" panose="02040503050406030204" pitchFamily="18" charset="0"/>
                    <a:cs typeface="Times New Roman" panose="02020603050405020304" pitchFamily="18" charset="0"/>
                  </a:rPr>
                  <a:t>𝒕=𝑼^𝒕 𝑼=𝑰</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right singular vectors are orthogonal among them. This can be compactly expressed as </a:t>
                </a:r>
                <a:r>
                  <a:rPr lang="en-US" altLang="ko-KR" sz="1200" b="1" i="0" smtClean="0">
                    <a:latin typeface="Cambria Math" panose="02040503050406030204" pitchFamily="18" charset="0"/>
                    <a:cs typeface="Times New Roman" panose="02020603050405020304" pitchFamily="18" charset="0"/>
                  </a:rPr>
                  <a:t>𝑽</a:t>
                </a:r>
                <a:r>
                  <a:rPr lang="en-US" altLang="ko-KR" sz="1200" b="1" i="0" dirty="0">
                    <a:latin typeface="Cambria Math" panose="02040503050406030204" pitchFamily="18" charset="0"/>
                    <a:cs typeface="Times New Roman" panose="02020603050405020304" pitchFamily="18" charset="0"/>
                  </a:rPr>
                  <a:t>𝑽^𝒕=𝑽^𝒕 𝑽=𝑰</a:t>
                </a:r>
                <a:r>
                  <a:rPr lang="en-US" altLang="ko-KR" sz="1200" dirty="0">
                    <a:latin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142</a:t>
            </a:fld>
            <a:endParaRPr lang="ko-KR" altLang="en-US"/>
          </a:p>
        </p:txBody>
      </p:sp>
    </p:spTree>
    <p:extLst>
      <p:ext uri="{BB962C8B-B14F-4D97-AF65-F5344CB8AC3E}">
        <p14:creationId xmlns:p14="http://schemas.microsoft.com/office/powerpoint/2010/main" val="74467700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SVD bị cắt ngắn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kích thước của </a:t>
                </a:r>
                <a:r>
                  <a:rPr lang="ko-KR" altLang="vi-VN" dirty="0"/>
                  <a:t>𝑼</a:t>
                </a:r>
                <a:r>
                  <a:rPr lang="vi-VN" altLang="ko-KR" dirty="0"/>
                  <a:t>, </a:t>
                </a:r>
                <a:r>
                  <a:rPr lang="ko-KR" altLang="vi-VN" dirty="0"/>
                  <a:t>𝜮 </a:t>
                </a:r>
                <a:r>
                  <a:rPr lang="vi-VN" altLang="ko-KR" dirty="0"/>
                  <a:t>và </a:t>
                </a:r>
                <a:r>
                  <a:rPr lang="ko-KR" altLang="vi-VN" dirty="0"/>
                  <a:t>𝑽 </a:t>
                </a:r>
                <a:r>
                  <a:rPr lang="vi-VN" altLang="ko-KR" dirty="0"/>
                  <a:t>được giảm xuống.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SVD bị cắt bớt là cần thiết vì chúng tôi chỉ cần một vài chủ đề “quan trọng”</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r>
                  <a:rPr lang="en-US" altLang="ko-KR" sz="1200" b="1" i="0" smtClean="0">
                    <a:latin typeface="Cambria Math" panose="02040503050406030204" pitchFamily="18" charset="0"/>
                    <a:cs typeface="Times New Roman" panose="02020603050405020304" pitchFamily="18" charset="0"/>
                  </a:rPr>
                  <a:t>𝑼</a:t>
                </a:r>
                <a:r>
                  <a:rPr lang="en-US" altLang="ko-KR" dirty="0"/>
                  <a:t>, </a:t>
                </a:r>
                <a:r>
                  <a:rPr lang="ko-KR" altLang="en-US" sz="1200" b="1" i="0" dirty="0" smtClean="0">
                    <a:latin typeface="Cambria Math" panose="02040503050406030204" pitchFamily="18" charset="0"/>
                    <a:cs typeface="Times New Roman" panose="02020603050405020304" pitchFamily="18" charset="0"/>
                  </a:rPr>
                  <a:t>𝜮</a:t>
                </a:r>
                <a:r>
                  <a:rPr lang="en-US" altLang="ko-KR" dirty="0"/>
                  <a:t> and </a:t>
                </a:r>
                <a:r>
                  <a:rPr lang="en-US" altLang="ko-KR" sz="1200" b="1" i="0" smtClean="0">
                    <a:latin typeface="Cambria Math" panose="02040503050406030204" pitchFamily="18" charset="0"/>
                    <a:cs typeface="Times New Roman" panose="02020603050405020304" pitchFamily="18" charset="0"/>
                  </a:rPr>
                  <a:t>𝑽</a:t>
                </a:r>
                <a:r>
                  <a:rPr lang="en-US" altLang="ko-KR" dirty="0"/>
                  <a:t> are reduced.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necessary because </a:t>
                </a:r>
                <a:r>
                  <a:rPr lang="en-US" altLang="ko-KR" sz="1200" dirty="0">
                    <a:latin typeface="Times New Roman" panose="02020603050405020304" pitchFamily="18" charset="0"/>
                    <a:cs typeface="Times New Roman" panose="02020603050405020304" pitchFamily="18" charset="0"/>
                  </a:rPr>
                  <a:t>we only need a few “important” topics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143</a:t>
            </a:fld>
            <a:endParaRPr lang="ko-KR" altLang="en-US"/>
          </a:p>
        </p:txBody>
      </p:sp>
    </p:spTree>
    <p:extLst>
      <p:ext uri="{BB962C8B-B14F-4D97-AF65-F5344CB8AC3E}">
        <p14:creationId xmlns:p14="http://schemas.microsoft.com/office/powerpoint/2010/main" val="9899120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SVD bị cắt ngắn được giải thích.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kích thước của </a:t>
                </a:r>
                <a:r>
                  <a:rPr lang="ko-KR" altLang="vi-VN" dirty="0"/>
                  <a:t>𝑼</a:t>
                </a:r>
                <a:r>
                  <a:rPr lang="vi-VN" altLang="ko-KR" dirty="0"/>
                  <a:t>′, </a:t>
                </a:r>
                <a:r>
                  <a:rPr lang="ko-KR" altLang="vi-VN" dirty="0"/>
                  <a:t>𝜮</a:t>
                </a:r>
                <a:r>
                  <a:rPr lang="vi-VN" altLang="ko-KR" dirty="0"/>
                  <a:t>′ và </a:t>
                </a:r>
                <a:r>
                  <a:rPr lang="ko-KR" altLang="vi-VN" dirty="0"/>
                  <a:t>𝑽</a:t>
                </a:r>
                <a:r>
                  <a:rPr lang="vi-VN" altLang="ko-KR" dirty="0"/>
                  <a:t>′ đều giảm.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cột của </a:t>
                </a:r>
                <a:r>
                  <a:rPr lang="ko-KR" altLang="vi-VN" dirty="0"/>
                  <a:t>𝑼</a:t>
                </a:r>
                <a:r>
                  <a:rPr lang="vi-VN" altLang="ko-KR" dirty="0"/>
                  <a:t>′ là các vectơ chủ đề.</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r>
                  <a:rPr lang="en-US" altLang="ko-KR" sz="1200" b="1" i="0" smtClean="0">
                    <a:latin typeface="Cambria Math" panose="02040503050406030204" pitchFamily="18" charset="0"/>
                    <a:cs typeface="Times New Roman" panose="02020603050405020304" pitchFamily="18" charset="0"/>
                  </a:rPr>
                  <a:t>𝑼′</a:t>
                </a:r>
                <a:r>
                  <a:rPr lang="en-US" altLang="ko-KR" dirty="0"/>
                  <a:t>, </a:t>
                </a:r>
                <a:r>
                  <a:rPr lang="ko-KR" altLang="en-US" sz="1200" b="1" i="0" dirty="0" smtClean="0">
                    <a:latin typeface="Cambria Math" panose="02040503050406030204" pitchFamily="18" charset="0"/>
                    <a:cs typeface="Times New Roman" panose="02020603050405020304" pitchFamily="18" charset="0"/>
                  </a:rPr>
                  <a:t>𝜮</a:t>
                </a:r>
                <a:r>
                  <a:rPr lang="en-US" altLang="ko-KR" sz="1200" b="1" i="0" dirty="0" smtClean="0">
                    <a:latin typeface="Cambria Math" panose="02040503050406030204" pitchFamily="18" charset="0"/>
                    <a:cs typeface="Times New Roman" panose="02020603050405020304" pitchFamily="18" charset="0"/>
                  </a:rPr>
                  <a:t>′</a:t>
                </a:r>
                <a:r>
                  <a:rPr lang="en-US" altLang="ko-KR" dirty="0"/>
                  <a:t> and </a:t>
                </a:r>
                <a:r>
                  <a:rPr lang="en-US" altLang="ko-KR" sz="1200" b="1" i="0" smtClean="0">
                    <a:latin typeface="Cambria Math" panose="02040503050406030204" pitchFamily="18" charset="0"/>
                    <a:cs typeface="Times New Roman" panose="02020603050405020304" pitchFamily="18" charset="0"/>
                  </a:rPr>
                  <a:t>𝑽′</a:t>
                </a:r>
                <a:r>
                  <a:rPr lang="en-US" altLang="ko-KR" dirty="0"/>
                  <a:t> are all reduced.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columns of </a:t>
                </a:r>
                <a:r>
                  <a:rPr lang="en-US" altLang="ko-KR" sz="1200" b="1" i="0">
                    <a:latin typeface="Cambria Math" panose="02040503050406030204" pitchFamily="18" charset="0"/>
                    <a:cs typeface="Times New Roman" panose="02020603050405020304" pitchFamily="18" charset="0"/>
                  </a:rPr>
                  <a:t>𝑼</a:t>
                </a:r>
                <a:r>
                  <a:rPr lang="en-US" altLang="ko-KR" sz="1200" i="0">
                    <a:latin typeface="Cambria Math" panose="02040503050406030204" pitchFamily="18" charset="0"/>
                    <a:cs typeface="Times New Roman" panose="02020603050405020304" pitchFamily="18" charset="0"/>
                  </a:rPr>
                  <a:t>′</a:t>
                </a:r>
                <a:r>
                  <a:rPr lang="en-US" altLang="ko-KR" sz="1200" dirty="0">
                    <a:latin typeface="Times New Roman" panose="02020603050405020304" pitchFamily="18" charset="0"/>
                    <a:cs typeface="Times New Roman" panose="02020603050405020304" pitchFamily="18" charset="0"/>
                  </a:rPr>
                  <a:t> are the topic vectors.</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144</a:t>
            </a:fld>
            <a:endParaRPr lang="ko-KR" altLang="en-US"/>
          </a:p>
        </p:txBody>
      </p:sp>
    </p:spTree>
    <p:extLst>
      <p:ext uri="{BB962C8B-B14F-4D97-AF65-F5344CB8AC3E}">
        <p14:creationId xmlns:p14="http://schemas.microsoft.com/office/powerpoint/2010/main" val="12747667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GÌ</a:t>
            </a:r>
            <a:endParaRPr lang="vi-VN" altLang="ko-KR" sz="1200" b="1" dirty="0">
              <a:latin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ex_0512.ipynb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Seaborn (thêm ví dụ).</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a:p>
            <a:pPr marL="0" lvl="0" indent="0">
              <a:spcAft>
                <a:spcPts val="800"/>
              </a:spcAft>
              <a:buFont typeface="+mj-lt"/>
              <a:buNone/>
            </a:pP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145</a:t>
            </a:fld>
            <a:endParaRPr lang="ko-KR" altLang="en-US"/>
          </a:p>
        </p:txBody>
      </p:sp>
    </p:spTree>
    <p:extLst>
      <p:ext uri="{BB962C8B-B14F-4D97-AF65-F5344CB8AC3E}">
        <p14:creationId xmlns:p14="http://schemas.microsoft.com/office/powerpoint/2010/main" val="14595120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phân bổ Dirichlet tiềm ẩn (LDA), các chủ đề được trích xuất bằng mô hình xác suất.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tin thêm có thể được tìm thấy tại:</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http://www.jmlr.org/papers/volume3/blei03a/blei03a.pdf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https://ai.stanford.edu/~ang/papers/nips01-lda.pdf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146</a:t>
            </a:fld>
            <a:endParaRPr lang="ko-KR" altLang="en-US"/>
          </a:p>
        </p:txBody>
      </p:sp>
    </p:spTree>
    <p:extLst>
      <p:ext uri="{BB962C8B-B14F-4D97-AF65-F5344CB8AC3E}">
        <p14:creationId xmlns:p14="http://schemas.microsoft.com/office/powerpoint/2010/main" val="5630793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một lý luận suy diễn, kết quả được suy ra từ các nguyên nhân đã biết.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một lập luận quy nạp, kết quả được quan sát và nguyên nhân bị ẩn.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Sử dụng định lý Bayes, chúng ta có thể đảo ngược hướng lập luận.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147</a:t>
            </a:fld>
            <a:endParaRPr lang="ko-KR" altLang="en-US"/>
          </a:p>
        </p:txBody>
      </p:sp>
    </p:spTree>
    <p:extLst>
      <p:ext uri="{BB962C8B-B14F-4D97-AF65-F5344CB8AC3E}">
        <p14:creationId xmlns:p14="http://schemas.microsoft.com/office/powerpoint/2010/main" val="11024425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tôi giới thiệu phân phối Đa thức, về cơ bản là sự tổng quát hóa của phân phối Nhị thức.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Phân phối xác suất Dirichlet là liên hợp trước của phân phối Đa thức.</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148</a:t>
            </a:fld>
            <a:endParaRPr lang="ko-KR" altLang="en-US"/>
          </a:p>
        </p:txBody>
      </p:sp>
    </p:spTree>
    <p:extLst>
      <p:ext uri="{BB962C8B-B14F-4D97-AF65-F5344CB8AC3E}">
        <p14:creationId xmlns:p14="http://schemas.microsoft.com/office/powerpoint/2010/main" val="17296052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LDA dựa trên một số giả định như được nêu ở đây.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149</a:t>
            </a:fld>
            <a:endParaRPr lang="ko-KR" altLang="en-US"/>
          </a:p>
        </p:txBody>
      </p:sp>
    </p:spTree>
    <p:extLst>
      <p:ext uri="{BB962C8B-B14F-4D97-AF65-F5344CB8AC3E}">
        <p14:creationId xmlns:p14="http://schemas.microsoft.com/office/powerpoint/2010/main" val="3701527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Tìm kiếm và Truy xuất Thông tin (IR) : Lưu trữ và truy xuất tài liệu văn bản bao gồm các công cụ tìm kiếm và tìm kiếm từ khóa</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Phân cụm tài liệu : Nhóm và phân loại các thuật ngữ, đoạn trích, đoạn văn hoặc tài liệu bằng cách sử dụng phương pháp phân cụm khai thác dữ liệu.</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Phân loại tài liệu : phân loại các thuật ngữ, đoạn trích, đoạn văn hoặc tài liệu bằng cách sử dụng phương pháp phân loại khai thác dữ liệu dựa trên mô hình được đào tạo trong bài tập với nhãn được chỉ định.</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Khai thác web : Dữ liệu và Khai thác văn bản trên web, tập trung vào quy mô của web và tính liên kết của nó.</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Trích xuất thông tin (IE) : Xác định và trích xuất thông tin và mối quan hệ liên quan từ văn bản phi cấu trúc. Đó là một quá trình xây dựng dữ liệu có cấu trúc từ các văn bản phi cấu trúc và bán cấu trúc.</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Xử lý ngôn ngữ tự nhiên (NLP): Nhiệm vụ xử lý và hiểu ngôn ngữ cấp thấp (ví dụ: gắn thẻ một phần của bài phát biểu). Một thuật ngữ đồng nghĩa với ngôn ngữ học tính toán</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altLang="ko-KR" dirty="0"/>
              <a:t>Khai thác khái niệm : Nhóm các từ và cụm từ thành các nhóm tương tự về mặt ngữ nghĩa</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293185785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thuật toán LDA được minh họa bằng cách sử dụng “ký hiệu tấm”.</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150</a:t>
            </a:fld>
            <a:endParaRPr lang="ko-KR" altLang="en-US"/>
          </a:p>
        </p:txBody>
      </p:sp>
    </p:spTree>
    <p:extLst>
      <p:ext uri="{BB962C8B-B14F-4D97-AF65-F5344CB8AC3E}">
        <p14:creationId xmlns:p14="http://schemas.microsoft.com/office/powerpoint/2010/main" val="24799823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hãy đi qua quá trình tổng hợp tương ứng với một lý luận suy diễn.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a:t>
                </a:r>
                <a:r>
                  <a:rPr lang="ko-KR" altLang="vi-VN" dirty="0"/>
                  <a:t>𝜶 </a:t>
                </a:r>
                <a:r>
                  <a:rPr lang="vi-VN" altLang="ko-KR" dirty="0"/>
                  <a:t>là một vectơ tham số cho Dirichlet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tài liệu được chọn cùng với phân phối chủ đề của nó </a:t>
                </a:r>
                <a:r>
                  <a:rPr lang="ko-KR" altLang="vi-VN" dirty="0"/>
                  <a:t>𝜽</a:t>
                </a:r>
                <a:r>
                  <a:rPr lang="vi-VN" altLang="ko-KR" dirty="0"/>
                  <a:t>_</a:t>
                </a:r>
                <a:r>
                  <a:rPr lang="ko-KR" altLang="vi-VN" dirty="0"/>
                  <a:t>𝒅</a:t>
                </a:r>
                <a:r>
                  <a:rPr lang="vi-VN" altLang="ko-KR" dirty="0"/>
                  <a:t>.</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Let’s go through the generative process which corresponds to a deductive reasoning.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ko-KR" altLang="en-US" sz="1200" b="1" i="0" smtClean="0">
                    <a:solidFill>
                      <a:srgbClr val="FF0000"/>
                    </a:solidFill>
                    <a:latin typeface="Cambria Math" panose="02040503050406030204" pitchFamily="18" charset="0"/>
                    <a:cs typeface="Times New Roman" panose="02020603050405020304" pitchFamily="18" charset="0"/>
                  </a:rPr>
                  <a:t>𝜶</a:t>
                </a:r>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the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document is picked along with its topic distribution </a:t>
                </a:r>
                <a:r>
                  <a:rPr lang="ko-KR" altLang="en-US" sz="1200" b="1" i="0" dirty="0">
                    <a:solidFill>
                      <a:srgbClr val="FF0000"/>
                    </a:solidFill>
                    <a:latin typeface="Cambria Math" panose="02040503050406030204" pitchFamily="18" charset="0"/>
                  </a:rPr>
                  <a:t>𝜽</a:t>
                </a:r>
                <a:r>
                  <a:rPr lang="en-US" altLang="ko-KR" sz="1200" b="1" i="0" dirty="0" smtClean="0">
                    <a:solidFill>
                      <a:srgbClr val="FF0000"/>
                    </a:solidFill>
                    <a:latin typeface="Cambria Math" panose="02040503050406030204" pitchFamily="18" charset="0"/>
                  </a:rPr>
                  <a:t>_</a:t>
                </a:r>
                <a:r>
                  <a:rPr lang="en-US" altLang="ko-KR" sz="1200" b="1" i="0" dirty="0">
                    <a:solidFill>
                      <a:srgbClr val="FF0000"/>
                    </a:solidFill>
                    <a:latin typeface="Cambria Math" panose="02040503050406030204" pitchFamily="18" charset="0"/>
                  </a:rPr>
                  <a:t>𝒅</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151</a:t>
            </a:fld>
            <a:endParaRPr lang="ko-KR" altLang="en-US"/>
          </a:p>
        </p:txBody>
      </p:sp>
    </p:spTree>
    <p:extLst>
      <p:ext uri="{BB962C8B-B14F-4D97-AF65-F5344CB8AC3E}">
        <p14:creationId xmlns:p14="http://schemas.microsoft.com/office/powerpoint/2010/main" val="3938557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a:t>
                </a:r>
                <a:r>
                  <a:rPr lang="ko-KR" altLang="vi-VN" dirty="0"/>
                  <a:t>𝜷 </a:t>
                </a:r>
                <a:r>
                  <a:rPr lang="vi-VN" altLang="ko-KR" dirty="0"/>
                  <a:t>là một vectơ tham số cho một Dirichlet khác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chủ đề được chọn cùng với phân phối từ của nó </a:t>
                </a:r>
                <a:r>
                  <a:rPr lang="ko-KR" altLang="vi-VN" dirty="0"/>
                  <a:t>𝝋</a:t>
                </a:r>
                <a:r>
                  <a:rPr lang="vi-VN" altLang="ko-KR" dirty="0"/>
                  <a:t>_</a:t>
                </a:r>
                <a:r>
                  <a:rPr lang="ko-KR" altLang="vi-VN" dirty="0"/>
                  <a:t>𝒌</a:t>
                </a:r>
                <a:r>
                  <a:rPr lang="vi-VN" altLang="ko-KR" dirty="0"/>
                  <a:t>.</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ko-KR" altLang="en-US" sz="1200" b="1" i="0" smtClean="0">
                    <a:solidFill>
                      <a:srgbClr val="FF0000"/>
                    </a:solidFill>
                    <a:latin typeface="Cambria Math" panose="02040503050406030204" pitchFamily="18" charset="0"/>
                    <a:cs typeface="Times New Roman" panose="02020603050405020304" pitchFamily="18" charset="0"/>
                  </a:rPr>
                  <a:t>𝜷</a:t>
                </a:r>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another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topic is picked along with its word distribution </a:t>
                </a:r>
                <a:r>
                  <a:rPr lang="ko-KR" altLang="en-US" sz="1200" b="1" i="0" dirty="0">
                    <a:solidFill>
                      <a:srgbClr val="FF0000"/>
                    </a:solidFill>
                    <a:latin typeface="Cambria Math" panose="02040503050406030204" pitchFamily="18" charset="0"/>
                  </a:rPr>
                  <a:t>𝝋</a:t>
                </a:r>
                <a:r>
                  <a:rPr lang="en-US" altLang="ko-KR" sz="1200" b="1" i="0" dirty="0" smtClean="0">
                    <a:solidFill>
                      <a:srgbClr val="FF0000"/>
                    </a:solidFill>
                    <a:latin typeface="Cambria Math" panose="02040503050406030204" pitchFamily="18" charset="0"/>
                  </a:rPr>
                  <a:t>_</a:t>
                </a:r>
                <a:r>
                  <a:rPr lang="en-US" altLang="ko-KR" sz="1200" b="1" i="0" dirty="0">
                    <a:solidFill>
                      <a:srgbClr val="FF0000"/>
                    </a:solidFill>
                    <a:latin typeface="Cambria Math" panose="02040503050406030204" pitchFamily="18" charset="0"/>
                  </a:rPr>
                  <a:t>𝒌</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152</a:t>
            </a:fld>
            <a:endParaRPr lang="ko-KR" altLang="en-US"/>
          </a:p>
        </p:txBody>
      </p:sp>
    </p:spTree>
    <p:extLst>
      <p:ext uri="{BB962C8B-B14F-4D97-AF65-F5344CB8AC3E}">
        <p14:creationId xmlns:p14="http://schemas.microsoft.com/office/powerpoint/2010/main" val="16295838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Thực hiện kỹ lưỡng các bước lặp đi lặp lại, bộ sưu tập các từ được tạo ra. Trên thực tế, những bộ sưu tập này là các tài liệu.</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153</a:t>
            </a:fld>
            <a:endParaRPr lang="ko-KR" altLang="en-US"/>
          </a:p>
        </p:txBody>
      </p:sp>
    </p:spTree>
    <p:extLst>
      <p:ext uri="{BB962C8B-B14F-4D97-AF65-F5344CB8AC3E}">
        <p14:creationId xmlns:p14="http://schemas.microsoft.com/office/powerpoint/2010/main" val="10273515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Quá trình tạo ra tương ứng với một lý luận suy diễn.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Ở đây, chúng tôi tóm tắt các bước được giải thích trong các slide trước.</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154</a:t>
            </a:fld>
            <a:endParaRPr lang="ko-KR" altLang="en-US"/>
          </a:p>
        </p:txBody>
      </p:sp>
    </p:spTree>
    <p:extLst>
      <p:ext uri="{BB962C8B-B14F-4D97-AF65-F5344CB8AC3E}">
        <p14:creationId xmlns:p14="http://schemas.microsoft.com/office/powerpoint/2010/main" val="33525405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Suy luận của các chủ đề tương ứng với một suy luận quy nạp.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tin thêm có thể được tìm thấy tại:</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http://www.jmlr.org/papers/volume3/blei03a/blei03a.pdf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https://ai.stanford.edu/~ang/papers/nips01-lda.pdf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155</a:t>
            </a:fld>
            <a:endParaRPr lang="ko-KR" altLang="en-US"/>
          </a:p>
        </p:txBody>
      </p:sp>
    </p:spTree>
    <p:extLst>
      <p:ext uri="{BB962C8B-B14F-4D97-AF65-F5344CB8AC3E}">
        <p14:creationId xmlns:p14="http://schemas.microsoft.com/office/powerpoint/2010/main" val="13962184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THỰC HÀNH NÀY VỀ GÌ</a:t>
            </a:r>
            <a:endParaRPr lang="vi-VN" altLang="ko-KR" sz="1200" b="1" dirty="0">
              <a:latin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ex_0513.ipynb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vi-VN" altLang="ko-KR" sz="1200" b="1" kern="100" dirty="0">
                <a:solidFill>
                  <a:srgbClr val="000000"/>
                </a:solidFill>
                <a:latin typeface="Times New Roman" panose="02020603050405020304" pitchFamily="18" charset="0"/>
                <a:cs typeface="Times New Roman" panose="02020603050405020304" pitchFamily="18" charset="0"/>
              </a:rPr>
              <a:t>Bài tập Coding</a:t>
            </a:r>
            <a:r>
              <a:rPr lang="vi-VN" altLang="ko-KR" sz="1200" kern="100" dirty="0">
                <a:solidFill>
                  <a:srgbClr val="000000"/>
                </a:solidFill>
                <a:latin typeface="Times New Roman" panose="02020603050405020304" pitchFamily="18" charset="0"/>
                <a:cs typeface="Times New Roman" panose="02020603050405020304" pitchFamily="18" charset="0"/>
              </a:rPr>
              <a:t>.</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Xem lại các ví dụ về các chủ đề dưới đây:</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rPr>
              <a:t>Trực quan hóa với Seaborn (thêm ví dụ).</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156</a:t>
            </a:fld>
            <a:endParaRPr lang="ko-KR" altLang="en-US"/>
          </a:p>
        </p:txBody>
      </p:sp>
    </p:spTree>
    <p:extLst>
      <p:ext uri="{BB962C8B-B14F-4D97-AF65-F5344CB8AC3E}">
        <p14:creationId xmlns:p14="http://schemas.microsoft.com/office/powerpoint/2010/main" val="376015220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465923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Do phép biểu diễn mã hóa one-hot có nhiều hạn chế nên chúng ta áp dụng phép biểu diễn tên là “nhúng”.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Nhúng là một khái niệm có thể đi kèm các từ, n-Gram, đoạn văn, văn bản,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Tuy nhiên, trong khóa học này, chúng ta sẽ chỉ tập trung vào nhúng từ.</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158</a:t>
            </a:fld>
            <a:endParaRPr lang="ko-KR" altLang="en-US"/>
          </a:p>
        </p:txBody>
      </p:sp>
    </p:spTree>
    <p:extLst>
      <p:ext uri="{BB962C8B-B14F-4D97-AF65-F5344CB8AC3E}">
        <p14:creationId xmlns:p14="http://schemas.microsoft.com/office/powerpoint/2010/main" val="170498202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Đây là ví dụ về các từ mã hóa one-hot khi trình bày bằng vectơ.</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Lưu ý rằng các vectơ từ được mã hóa one-hot có nhiều phần tử 0.</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Trên thực tế, tất cả các phần tử vectơ đều là 0 ngoại trừ một.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159</a:t>
            </a:fld>
            <a:endParaRPr lang="ko-KR" altLang="en-US"/>
          </a:p>
        </p:txBody>
      </p:sp>
    </p:spTree>
    <p:extLst>
      <p:ext uri="{BB962C8B-B14F-4D97-AF65-F5344CB8AC3E}">
        <p14:creationId xmlns:p14="http://schemas.microsoft.com/office/powerpoint/2010/main" val="3811260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Quy trình tổng thể của phân tích văn bản được trình bày ở trên. Bạn lên kế hoạch cho quy trình phân tích văn bản bằng cách sửa đổi các danh mục phụ theo các chi tiết cụ thể của nhiệm vụ.</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Giai đoạn tiền xử lý văn bản tách câu và loại bỏ các thành phần câu không cần thiết để phân tích văn bản. Trong trường hợp văn bản tiếng Anh, tiền xử lý văn bản chữ thường tất cả văn bản để tạo thuận lợi cho thủ tục.</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4924846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Nhúng từ (khi thực hiện đúng!) thể hiện mối quan hệ ngữ nghĩa giữa các vectơ từ.</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Từ “phụ nữ” sang “hoàng hậu” và từ “đàn ông” sang “vua”, sự khác nhau cần được biểu thị bằng vectơ (gần) giống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Lưu ý rẳng trong một không gian vectơ, hai </a:t>
                </a:r>
                <a:r>
                  <a:rPr lang="vi-VN" sz="1200" b="1" dirty="0">
                    <a:latin typeface="Arial" panose="02020603050405020304" pitchFamily="18" charset="0"/>
                    <a:cs typeface="Times New Roman" panose="02020603050405020304" pitchFamily="18" charset="0"/>
                  </a:rPr>
                  <a:t>vectơ song song </a:t>
                </a:r>
                <a:r>
                  <a:rPr lang="vi-VN" sz="1200" dirty="0">
                    <a:latin typeface="Arial" panose="02020603050405020304" pitchFamily="18" charset="0"/>
                    <a:cs typeface="Times New Roman" panose="02020603050405020304" pitchFamily="18" charset="0"/>
                  </a:rPr>
                  <a:t>được coi là giống nhau.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160</a:t>
            </a:fld>
            <a:endParaRPr lang="ko-KR" altLang="en-US"/>
          </a:p>
        </p:txBody>
      </p:sp>
    </p:spTree>
    <p:extLst>
      <p:ext uri="{BB962C8B-B14F-4D97-AF65-F5344CB8AC3E}">
        <p14:creationId xmlns:p14="http://schemas.microsoft.com/office/powerpoint/2010/main" val="26371227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err="1">
                    <a:latin typeface="Times New Roman" panose="02020603050405020304" pitchFamily="18" charset="0"/>
                    <a:cs typeface="Times New Roman" panose="02020603050405020304" pitchFamily="18" charset="0"/>
                  </a:rPr>
                  <a:t>Tìm</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hiểu</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thêm</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thông</a:t>
                </a:r>
                <a:r>
                  <a:rPr lang="en-US" altLang="ko-KR" sz="1200" dirty="0">
                    <a:latin typeface="Times New Roman" panose="02020603050405020304" pitchFamily="18" charset="0"/>
                    <a:cs typeface="Times New Roman" panose="02020603050405020304" pitchFamily="18" charset="0"/>
                  </a:rPr>
                  <a:t> ở </a:t>
                </a:r>
                <a:r>
                  <a:rPr lang="en-US" altLang="ko-KR" sz="1200" dirty="0" err="1">
                    <a:latin typeface="Times New Roman" panose="02020603050405020304" pitchFamily="18" charset="0"/>
                    <a:cs typeface="Times New Roman" panose="02020603050405020304" pitchFamily="18" charset="0"/>
                  </a:rPr>
                  <a:t>các</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bài</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nghiên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cứu</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liên</a:t>
                </a:r>
                <a:r>
                  <a:rPr lang="en-US" altLang="ko-KR" sz="1200" dirty="0">
                    <a:latin typeface="Times New Roman" panose="02020603050405020304" pitchFamily="18" charset="0"/>
                    <a:cs typeface="Times New Roman" panose="02020603050405020304" pitchFamily="18" charset="0"/>
                  </a:rPr>
                  <a:t> </a:t>
                </a:r>
                <a:r>
                  <a:rPr lang="en-US" altLang="ko-KR" sz="1200" dirty="0" err="1">
                    <a:latin typeface="Times New Roman" panose="02020603050405020304" pitchFamily="18" charset="0"/>
                    <a:cs typeface="Times New Roman" panose="02020603050405020304" pitchFamily="18" charset="0"/>
                  </a:rPr>
                  <a:t>quan</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https://arxiv.org/pdf/1301.3781.pdf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https://papers.nips.cc/paper/5021-distributed-representations-of-words-and-phrases-and-their-compositionality.pdf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161</a:t>
            </a:fld>
            <a:endParaRPr lang="ko-KR" altLang="en-US"/>
          </a:p>
        </p:txBody>
      </p:sp>
    </p:spTree>
    <p:extLst>
      <p:ext uri="{BB962C8B-B14F-4D97-AF65-F5344CB8AC3E}">
        <p14:creationId xmlns:p14="http://schemas.microsoft.com/office/powerpoint/2010/main" val="20100405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Chúng ta sẽ tìm hiểu chi tiết CBOW trong một ví dụ.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Chúng ta di chuyển “cửa sổ trượt” để có được các từ trọng tâm và các từ ngữ cảnh tương ứng.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162</a:t>
            </a:fld>
            <a:endParaRPr lang="ko-KR" altLang="en-US"/>
          </a:p>
        </p:txBody>
      </p:sp>
    </p:spTree>
    <p:extLst>
      <p:ext uri="{BB962C8B-B14F-4D97-AF65-F5344CB8AC3E}">
        <p14:creationId xmlns:p14="http://schemas.microsoft.com/office/powerpoint/2010/main" val="6659594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dirty="0">
                    <a:latin typeface="Times New Roman" panose="02020603050405020304" pitchFamily="18" charset="0"/>
                    <a:cs typeface="Times New Roman" panose="02020603050405020304" pitchFamily="18" charset="0"/>
                  </a:rPr>
                  <a:t>Hãy đặt mục tiêu là biểu thị các vectơ được mã hóa one-hot 6 chiều bằng các vectơ dày 3 chiều (vectơ nhúng).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163</a:t>
            </a:fld>
            <a:endParaRPr lang="ko-KR" altLang="en-US"/>
          </a:p>
        </p:txBody>
      </p:sp>
    </p:spTree>
    <p:extLst>
      <p:ext uri="{BB962C8B-B14F-4D97-AF65-F5344CB8AC3E}">
        <p14:creationId xmlns:p14="http://schemas.microsoft.com/office/powerpoint/2010/main" val="14164226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Chúng ta cần huấn luyện một mô hình hồi quy Softmax đơn giản như trong sơ đồ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Trong tầng đầu vào có </a:t>
                </a:r>
                <a:r>
                  <a:rPr lang="vi-VN" sz="1200" b="1" dirty="0">
                    <a:latin typeface="Arial" panose="02020603050405020304" pitchFamily="18" charset="0"/>
                    <a:cs typeface="Times New Roman" panose="02020603050405020304" pitchFamily="18" charset="0"/>
                  </a:rPr>
                  <a:t>hai nút</a:t>
                </a:r>
                <a:r>
                  <a:rPr lang="vi-VN" sz="1200" dirty="0">
                    <a:latin typeface="Arial" panose="02020603050405020304" pitchFamily="18" charset="0"/>
                    <a:cs typeface="Times New Roman" panose="02020603050405020304" pitchFamily="18" charset="0"/>
                  </a:rPr>
                  <a:t>, mỗi nút giữ các giá trị vectơ (dim = 6).</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Trong tầng ẩn chỉ có </a:t>
                </a:r>
                <a:r>
                  <a:rPr lang="vi-VN" sz="1200" b="1" dirty="0">
                    <a:latin typeface="Arial" panose="02020603050405020304" pitchFamily="18" charset="0"/>
                    <a:cs typeface="Times New Roman" panose="02020603050405020304" pitchFamily="18" charset="0"/>
                  </a:rPr>
                  <a:t>một nút </a:t>
                </a:r>
                <a:r>
                  <a:rPr lang="vi-VN" sz="1200" b="0" dirty="0">
                    <a:latin typeface="Arial" panose="02020603050405020304" pitchFamily="18" charset="0"/>
                    <a:cs typeface="Times New Roman" panose="02020603050405020304" pitchFamily="18" charset="0"/>
                  </a:rPr>
                  <a:t>giữ </a:t>
                </a:r>
                <a:r>
                  <a:rPr lang="vi-VN" sz="1200" dirty="0">
                    <a:latin typeface="Arial" panose="02020603050405020304" pitchFamily="18" charset="0"/>
                    <a:cs typeface="Times New Roman" panose="02020603050405020304" pitchFamily="18" charset="0"/>
                  </a:rPr>
                  <a:t>một giá trị vectơ trong không gian giảm chiều (dim=3).</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1" dirty="0">
                    <a:latin typeface="Arial" panose="02020603050405020304" pitchFamily="18" charset="0"/>
                    <a:cs typeface="Times New Roman" panose="02020603050405020304" pitchFamily="18" charset="0"/>
                  </a:rPr>
                  <a:t>Chú ý</a:t>
                </a:r>
                <a:r>
                  <a:rPr lang="vi-VN" sz="1200" dirty="0">
                    <a:latin typeface="Arial" panose="02020603050405020304" pitchFamily="18" charset="0"/>
                    <a:cs typeface="Times New Roman" panose="02020603050405020304" pitchFamily="18" charset="0"/>
                  </a:rPr>
                  <a:t>:</a:t>
                </a:r>
                <a:r>
                  <a:rPr lang="vi-VN" sz="1200" baseline="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aseline="0" dirty="0">
                    <a:latin typeface="Arial" panose="02020603050405020304" pitchFamily="18" charset="0"/>
                    <a:cs typeface="Times New Roman" panose="02020603050405020304" pitchFamily="18" charset="0"/>
                  </a:rPr>
                  <a:t>1). Cần xem m</a:t>
                </a:r>
                <a:r>
                  <a:rPr lang="vi-VN" sz="1200" dirty="0">
                    <a:latin typeface="Arial" panose="02020603050405020304" pitchFamily="18" charset="0"/>
                    <a:cs typeface="Times New Roman" panose="02020603050405020304" pitchFamily="18" charset="0"/>
                  </a:rPr>
                  <a:t>a trận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là</a:t>
                </a:r>
                <a:r>
                  <a:rPr lang="vi-VN" sz="1200" baseline="0" dirty="0">
                    <a:latin typeface="Arial" panose="02020603050405020304" pitchFamily="18" charset="0"/>
                    <a:cs typeface="Times New Roman" panose="02020603050405020304" pitchFamily="18" charset="0"/>
                  </a:rPr>
                  <a:t> một trọng số “đơn” sẽ được nhân với một vectơ “đơn” thay vì một bộ trọng số trong một phép biểu diễn ma trận. Phép giải mã tương tự áp dụng cho ma trận </a:t>
                </a:r>
                <a14:m>
                  <m:oMath xmlns:m="http://schemas.openxmlformats.org/officeDocument/2006/math">
                    <m:r>
                      <a:rPr lang="en-US" altLang="ko-KR" sz="1200" b="1" i="1" smtClean="0">
                        <a:latin typeface="Cambria Math" panose="02040503050406030204" pitchFamily="18" charset="0"/>
                      </a:rPr>
                      <m:t>𝑾</m:t>
                    </m:r>
                    <m:r>
                      <a:rPr lang="en-US" altLang="ko-KR" sz="1200" b="0" i="0" smtClean="0">
                        <a:latin typeface="Cambria Math" panose="02040503050406030204" pitchFamily="18" charset="0"/>
                      </a:rPr>
                      <m:t>′</m:t>
                    </m:r>
                  </m:oMath>
                </a14:m>
                <a:r>
                  <a:rPr lang="vi-VN" sz="1200" dirty="0">
                    <a:latin typeface="Arial"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2).</a:t>
                </a:r>
                <a:r>
                  <a:rPr lang="vi-VN" sz="1200" baseline="0" dirty="0">
                    <a:latin typeface="Arial" panose="02020603050405020304" pitchFamily="18" charset="0"/>
                    <a:cs typeface="Times New Roman" panose="02020603050405020304" pitchFamily="18" charset="0"/>
                  </a:rPr>
                  <a:t> </a:t>
                </a:r>
                <a:r>
                  <a:rPr lang="vi-VN" sz="1200" dirty="0">
                    <a:latin typeface="Arial" panose="02020603050405020304" pitchFamily="18" charset="0"/>
                    <a:cs typeface="Times New Roman" panose="02020603050405020304" pitchFamily="18" charset="0"/>
                  </a:rPr>
                  <a:t>Lưu ý rằng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giống như vậy được áp dụng</a:t>
                </a:r>
                <a:r>
                  <a:rPr lang="vi-VN" sz="1200" baseline="0" dirty="0">
                    <a:latin typeface="Arial" panose="02020603050405020304" pitchFamily="18" charset="0"/>
                    <a:cs typeface="Times New Roman" panose="02020603050405020304" pitchFamily="18" charset="0"/>
                  </a:rPr>
                  <a:t> hai lần.</a:t>
                </a:r>
              </a:p>
              <a:p>
                <a:pPr marL="0" indent="0" algn="just">
                  <a:lnSpc>
                    <a:spcPct val="150000"/>
                  </a:lnSpc>
                  <a:buNone/>
                </a:pPr>
                <a:r>
                  <a:rPr lang="vi-VN" sz="1200" baseline="0" dirty="0">
                    <a:latin typeface="Arial" panose="02020603050405020304" pitchFamily="18" charset="0"/>
                    <a:cs typeface="Times New Roman" panose="02020603050405020304" pitchFamily="18" charset="0"/>
                  </a:rPr>
                  <a:t>3). Ngoài ra, điều quan trọng là phải chú ý rằng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và </a:t>
                </a:r>
                <a14:m>
                  <m:oMath xmlns:m="http://schemas.openxmlformats.org/officeDocument/2006/math">
                    <m:r>
                      <a:rPr lang="en-US" altLang="ko-KR" sz="1200" b="1" i="1">
                        <a:latin typeface="Cambria Math" panose="02040503050406030204" pitchFamily="18" charset="0"/>
                      </a:rPr>
                      <m:t>𝑾</m:t>
                    </m:r>
                    <m:r>
                      <a:rPr lang="en-US" altLang="ko-KR" sz="1200" b="1" i="1" smtClean="0">
                        <a:latin typeface="Cambria Math" panose="02040503050406030204" pitchFamily="18" charset="0"/>
                      </a:rPr>
                      <m:t>′</m:t>
                    </m:r>
                  </m:oMath>
                </a14:m>
                <a:r>
                  <a:rPr lang="vi-VN" sz="1200" b="1" dirty="0"/>
                  <a:t> </a:t>
                </a:r>
                <a:r>
                  <a:rPr lang="vi-VN" sz="1200" b="0" dirty="0"/>
                  <a:t>cần được huấn luyện </a:t>
                </a:r>
                <a:r>
                  <a:rPr lang="vi-VN" sz="1200" b="1" dirty="0"/>
                  <a:t>độc lập</a:t>
                </a:r>
                <a:r>
                  <a:rPr lang="vi-VN" sz="1200" b="0"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164</a:t>
            </a:fld>
            <a:endParaRPr lang="ko-KR" altLang="en-US"/>
          </a:p>
        </p:txBody>
      </p:sp>
    </p:spTree>
    <p:extLst>
      <p:ext uri="{BB962C8B-B14F-4D97-AF65-F5344CB8AC3E}">
        <p14:creationId xmlns:p14="http://schemas.microsoft.com/office/powerpoint/2010/main" val="89632308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indent="0" algn="just">
                  <a:lnSpc>
                    <a:spcPct val="150000"/>
                  </a:lnSpc>
                  <a:buNone/>
                </a:pPr>
                <a:r>
                  <a:rPr lang="vi-VN" sz="1200" baseline="0" dirty="0">
                    <a:latin typeface="Arial" panose="02020603050405020304" pitchFamily="18" charset="0"/>
                    <a:cs typeface="Times New Roman" panose="02020603050405020304" pitchFamily="18" charset="0"/>
                  </a:rPr>
                  <a:t>Như đã trình bày ở trang trước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và </a:t>
                </a:r>
                <a14:m>
                  <m:oMath xmlns:m="http://schemas.openxmlformats.org/officeDocument/2006/math">
                    <m:r>
                      <a:rPr lang="en-US" altLang="ko-KR" sz="1200" b="1" i="1">
                        <a:latin typeface="Cambria Math" panose="02040503050406030204" pitchFamily="18" charset="0"/>
                      </a:rPr>
                      <m:t>𝑾</m:t>
                    </m:r>
                    <m:r>
                      <a:rPr lang="en-US" altLang="ko-KR" sz="1200" b="1" i="1" smtClean="0">
                        <a:latin typeface="Cambria Math" panose="02040503050406030204" pitchFamily="18" charset="0"/>
                      </a:rPr>
                      <m:t>′</m:t>
                    </m:r>
                  </m:oMath>
                </a14:m>
                <a:r>
                  <a:rPr lang="vi-VN" sz="1200" b="1" dirty="0"/>
                  <a:t> </a:t>
                </a:r>
                <a:r>
                  <a:rPr lang="vi-VN" sz="1200" b="0" dirty="0"/>
                  <a:t>cần được huấn luyện </a:t>
                </a:r>
                <a:r>
                  <a:rPr lang="vi-VN" sz="1200" b="1" dirty="0"/>
                  <a:t>độc lập</a:t>
                </a:r>
                <a:r>
                  <a:rPr lang="vi-VN" sz="1200" b="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dirty="0"/>
                  <a:t>Chúng ta không đánh dấu </a:t>
                </a:r>
                <a:r>
                  <a:rPr lang="vi-VN" sz="1200" b="1" i="1" dirty="0"/>
                  <a:t>rõ ràng</a:t>
                </a:r>
                <a:r>
                  <a:rPr lang="vi-VN" sz="1200" b="0" dirty="0"/>
                  <a:t> </a:t>
                </a:r>
                <a14:m>
                  <m:oMath xmlns:m="http://schemas.openxmlformats.org/officeDocument/2006/math">
                    <m:r>
                      <a:rPr lang="en-US" altLang="ko-KR" sz="1200" b="1" i="1" smtClean="0">
                        <a:latin typeface="Cambria Math" panose="02040503050406030204" pitchFamily="18" charset="0"/>
                      </a:rPr>
                      <m:t>𝑾</m:t>
                    </m:r>
                    <m:r>
                      <a:rPr lang="en-US" altLang="ko-KR" sz="1200" b="1" i="1" smtClean="0">
                        <a:latin typeface="Cambria Math" panose="02040503050406030204" pitchFamily="18" charset="0"/>
                      </a:rPr>
                      <m:t>′</m:t>
                    </m:r>
                  </m:oMath>
                </a14:m>
                <a:r>
                  <a:rPr lang="vi-VN" sz="1200" dirty="0">
                    <a:latin typeface="Arial" panose="02020603050405020304" pitchFamily="18" charset="0"/>
                    <a:cs typeface="Times New Roman" panose="02020603050405020304" pitchFamily="18" charset="0"/>
                  </a:rPr>
                  <a:t> là chuyển vị ma trận của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hay ngược lại.</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165</a:t>
            </a:fld>
            <a:endParaRPr lang="ko-KR" altLang="en-US"/>
          </a:p>
        </p:txBody>
      </p:sp>
    </p:spTree>
    <p:extLst>
      <p:ext uri="{BB962C8B-B14F-4D97-AF65-F5344CB8AC3E}">
        <p14:creationId xmlns:p14="http://schemas.microsoft.com/office/powerpoint/2010/main" val="24268277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Truyền xuôi từ tầng đầu vào tới tầng ẩn do phép nhân ma trận đối với các vectơ thực hiện theo các trọng số (giống nhau).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Thay vì tính tổng, chúng ta tính trung bình để có giá trị vectơ của tầng ẩn (nút đơn).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166</a:t>
            </a:fld>
            <a:endParaRPr lang="ko-KR" altLang="en-US"/>
          </a:p>
        </p:txBody>
      </p:sp>
    </p:spTree>
    <p:extLst>
      <p:ext uri="{BB962C8B-B14F-4D97-AF65-F5344CB8AC3E}">
        <p14:creationId xmlns:p14="http://schemas.microsoft.com/office/powerpoint/2010/main" val="184542169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Truyền xuôi từ tầng ẩn đến tầng đầu ra cần một phép nhân ma trận khác.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“Argmax” của dữ liệu xuất </a:t>
                </a:r>
                <a14:m>
                  <m:oMath xmlns:m="http://schemas.openxmlformats.org/officeDocument/2006/math">
                    <m:acc>
                      <m:accPr>
                        <m:chr m:val="̂"/>
                        <m:ctrlPr>
                          <a:rPr lang="en-US" altLang="ko-KR" sz="1200" b="1" i="1" smtClean="0">
                            <a:latin typeface="Cambria Math" panose="02040503050406030204" pitchFamily="18" charset="0"/>
                          </a:rPr>
                        </m:ctrlPr>
                      </m:accPr>
                      <m:e>
                        <m:r>
                          <a:rPr lang="en-US" altLang="ko-KR" sz="1200" b="1" i="1" smtClean="0">
                            <a:latin typeface="Cambria Math" panose="02040503050406030204" pitchFamily="18" charset="0"/>
                          </a:rPr>
                          <m:t>𝒗</m:t>
                        </m:r>
                      </m:e>
                    </m:acc>
                  </m:oMath>
                </a14:m>
                <a:r>
                  <a:rPr lang="vi-VN" sz="1200" dirty="0">
                    <a:latin typeface="Arial" panose="02020603050405020304" pitchFamily="18" charset="0"/>
                    <a:cs typeface="Times New Roman" panose="02020603050405020304" pitchFamily="18" charset="0"/>
                  </a:rPr>
                  <a:t> được dự báo cần trùng khớp</a:t>
                </a:r>
                <a:r>
                  <a:rPr lang="vi-VN" sz="1200" baseline="0" dirty="0">
                    <a:latin typeface="Arial" panose="02020603050405020304" pitchFamily="18" charset="0"/>
                    <a:cs typeface="Times New Roman" panose="02020603050405020304" pitchFamily="18" charset="0"/>
                  </a:rPr>
                  <a:t> </a:t>
                </a:r>
                <a:r>
                  <a:rPr lang="vi-VN" sz="1200" dirty="0">
                    <a:latin typeface="Arial" panose="02020603050405020304" pitchFamily="18" charset="0"/>
                    <a:cs typeface="Times New Roman" panose="02020603050405020304" pitchFamily="18" charset="0"/>
                  </a:rPr>
                  <a:t>với “argmax”</a:t>
                </a:r>
                <a:r>
                  <a:rPr lang="vi-VN" sz="1200" baseline="0" dirty="0">
                    <a:latin typeface="Arial" panose="02020603050405020304" pitchFamily="18" charset="0"/>
                    <a:cs typeface="Times New Roman" panose="02020603050405020304" pitchFamily="18" charset="0"/>
                  </a:rPr>
                  <a:t> của </a:t>
                </a:r>
                <a14:m>
                  <m:oMath xmlns:m="http://schemas.openxmlformats.org/officeDocument/2006/math">
                    <m:sSub>
                      <m:sSubPr>
                        <m:ctrlPr>
                          <a:rPr lang="en-US" altLang="ko-KR" sz="1200" i="1" smtClean="0">
                            <a:solidFill>
                              <a:srgbClr val="FF0000"/>
                            </a:solidFill>
                            <a:latin typeface="Cambria Math" panose="02040503050406030204" pitchFamily="18" charset="0"/>
                            <a:cs typeface="Times New Roman" panose="02020603050405020304" pitchFamily="18" charset="0"/>
                          </a:rPr>
                        </m:ctrlPr>
                      </m:sSubPr>
                      <m:e>
                        <m:r>
                          <a:rPr lang="en-US" altLang="ko-KR" sz="1200" b="1" i="1">
                            <a:solidFill>
                              <a:srgbClr val="FF0000"/>
                            </a:solidFill>
                            <a:latin typeface="Cambria Math" panose="02040503050406030204" pitchFamily="18" charset="0"/>
                            <a:cs typeface="Times New Roman" panose="02020603050405020304" pitchFamily="18" charset="0"/>
                          </a:rPr>
                          <m:t>𝒗</m:t>
                        </m:r>
                      </m:e>
                      <m:sub>
                        <m:r>
                          <a:rPr lang="en-US" altLang="ko-KR" sz="1200" i="1">
                            <a:solidFill>
                              <a:srgbClr val="FF0000"/>
                            </a:solidFill>
                            <a:latin typeface="Cambria Math" panose="02040503050406030204" pitchFamily="18" charset="0"/>
                            <a:cs typeface="Times New Roman" panose="02020603050405020304" pitchFamily="18" charset="0"/>
                          </a:rPr>
                          <m:t>"</m:t>
                        </m:r>
                        <m:r>
                          <a:rPr lang="en-US" altLang="ko-KR" sz="1200" i="1">
                            <a:solidFill>
                              <a:srgbClr val="FF0000"/>
                            </a:solidFill>
                            <a:latin typeface="Cambria Math" panose="02040503050406030204" pitchFamily="18" charset="0"/>
                            <a:cs typeface="Times New Roman" panose="02020603050405020304" pitchFamily="18" charset="0"/>
                          </a:rPr>
                          <m:t>𝑎𝑝𝑝𝑙𝑒</m:t>
                        </m:r>
                        <m:r>
                          <a:rPr lang="en-US" altLang="ko-KR" sz="1200" i="1">
                            <a:solidFill>
                              <a:srgbClr val="FF0000"/>
                            </a:solidFill>
                            <a:latin typeface="Cambria Math" panose="02040503050406030204" pitchFamily="18" charset="0"/>
                            <a:cs typeface="Times New Roman" panose="02020603050405020304" pitchFamily="18" charset="0"/>
                          </a:rPr>
                          <m:t>"</m:t>
                        </m:r>
                      </m:sub>
                    </m:sSub>
                  </m:oMath>
                </a14:m>
                <a:r>
                  <a:rPr lang="vi-VN" sz="1200" dirty="0">
                    <a:latin typeface="Arial"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Trọng số </a:t>
                </a:r>
                <a14:m>
                  <m:oMath xmlns:m="http://schemas.openxmlformats.org/officeDocument/2006/math">
                    <m:r>
                      <a:rPr lang="en-US" altLang="ko-KR" sz="1200" b="1" i="1">
                        <a:latin typeface="Cambria Math" panose="02040503050406030204" pitchFamily="18" charset="0"/>
                      </a:rPr>
                      <m:t>𝑾</m:t>
                    </m:r>
                  </m:oMath>
                </a14:m>
                <a:r>
                  <a:rPr lang="vi-VN" sz="1200" b="1" dirty="0">
                    <a:latin typeface="Arial" panose="02020603050405020304" pitchFamily="18" charset="0"/>
                    <a:cs typeface="Times New Roman" panose="02020603050405020304" pitchFamily="18" charset="0"/>
                  </a:rPr>
                  <a:t> </a:t>
                </a:r>
                <a:r>
                  <a:rPr lang="vi-VN" sz="1200" dirty="0">
                    <a:latin typeface="Arial" panose="02020603050405020304" pitchFamily="18" charset="0"/>
                    <a:cs typeface="Times New Roman" panose="02020603050405020304" pitchFamily="18" charset="0"/>
                  </a:rPr>
                  <a:t>và</a:t>
                </a:r>
                <a:r>
                  <a:rPr lang="vi-VN" sz="1200" b="1" dirty="0">
                    <a:latin typeface="Arial" panose="02020603050405020304" pitchFamily="18" charset="0"/>
                    <a:cs typeface="Times New Roman" panose="02020603050405020304" pitchFamily="18" charset="0"/>
                  </a:rPr>
                  <a:t> </a:t>
                </a:r>
                <a14:m>
                  <m:oMath xmlns:m="http://schemas.openxmlformats.org/officeDocument/2006/math">
                    <m:r>
                      <a:rPr lang="en-US" altLang="ko-KR" sz="1200" b="1" i="1">
                        <a:latin typeface="Cambria Math" panose="02040503050406030204" pitchFamily="18" charset="0"/>
                      </a:rPr>
                      <m:t>𝑾</m:t>
                    </m:r>
                    <m:r>
                      <a:rPr lang="en-US" altLang="ko-KR" sz="1200" b="1" i="1">
                        <a:latin typeface="Cambria Math" panose="02040503050406030204" pitchFamily="18" charset="0"/>
                      </a:rPr>
                      <m:t>′</m:t>
                    </m:r>
                  </m:oMath>
                </a14:m>
                <a:r>
                  <a:rPr lang="vi-VN" sz="1200" b="1" dirty="0">
                    <a:latin typeface="Arial" panose="02020603050405020304" pitchFamily="18" charset="0"/>
                    <a:cs typeface="Times New Roman" panose="02020603050405020304" pitchFamily="18" charset="0"/>
                  </a:rPr>
                  <a:t> </a:t>
                </a:r>
                <a:r>
                  <a:rPr lang="vi-VN" sz="1200" b="0" dirty="0">
                    <a:latin typeface="Arial" panose="02020603050405020304" pitchFamily="18" charset="0"/>
                    <a:cs typeface="Times New Roman" panose="02020603050405020304" pitchFamily="18" charset="0"/>
                  </a:rPr>
                  <a:t>phải được tối ưu bằng gradient descent</a:t>
                </a:r>
                <a:r>
                  <a:rPr lang="vi-VN" sz="1200" b="0" baseline="0" dirty="0">
                    <a:latin typeface="Arial" panose="02020603050405020304" pitchFamily="18" charset="0"/>
                    <a:cs typeface="Times New Roman" panose="02020603050405020304" pitchFamily="18" charset="0"/>
                  </a:rPr>
                  <a:t> để giảm thiểu việc không trùng khớp.</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baseline="0" dirty="0">
                    <a:latin typeface="Arial" panose="02020603050405020304" pitchFamily="18" charset="0"/>
                    <a:cs typeface="Times New Roman" panose="02020603050405020304" pitchFamily="18" charset="0"/>
                  </a:rPr>
                  <a:t>Đây chính là ý nghĩa của việc “huấn luyện”.</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167</a:t>
            </a:fld>
            <a:endParaRPr lang="ko-KR" altLang="en-US"/>
          </a:p>
        </p:txBody>
      </p:sp>
    </p:spTree>
    <p:extLst>
      <p:ext uri="{BB962C8B-B14F-4D97-AF65-F5344CB8AC3E}">
        <p14:creationId xmlns:p14="http://schemas.microsoft.com/office/powerpoint/2010/main" val="301347877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Bây giờ, giả sử rằng chúng ta đã huấn luyện toàn bộ mô hình.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Do chúng ta có thể tái hiện nên các vectơ nhập được mã hóa one-hot. Khi nhân chúng với ma trận trọng số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việc chúng ta làm là lấy</a:t>
                </a:r>
                <a:r>
                  <a:rPr lang="vi-VN" sz="1200" baseline="0" dirty="0">
                    <a:latin typeface="Arial" panose="02020603050405020304" pitchFamily="18" charset="0"/>
                    <a:cs typeface="Times New Roman" panose="02020603050405020304" pitchFamily="18" charset="0"/>
                  </a:rPr>
                  <a:t> các cột của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Vậy nên các</a:t>
                </a:r>
                <a:r>
                  <a:rPr lang="vi-VN" sz="1200" baseline="0" dirty="0">
                    <a:latin typeface="Arial" panose="02020603050405020304" pitchFamily="18" charset="0"/>
                    <a:cs typeface="Times New Roman" panose="02020603050405020304" pitchFamily="18" charset="0"/>
                  </a:rPr>
                  <a:t> </a:t>
                </a:r>
                <a:r>
                  <a:rPr lang="vi-VN" sz="1200" b="1" baseline="0" dirty="0">
                    <a:latin typeface="Arial" panose="02020603050405020304" pitchFamily="18" charset="0"/>
                    <a:cs typeface="Times New Roman" panose="02020603050405020304" pitchFamily="18" charset="0"/>
                  </a:rPr>
                  <a:t>cột</a:t>
                </a:r>
                <a:r>
                  <a:rPr lang="vi-VN" sz="1200" baseline="0" dirty="0">
                    <a:latin typeface="Arial" panose="02020603050405020304" pitchFamily="18" charset="0"/>
                    <a:cs typeface="Times New Roman" panose="02020603050405020304" pitchFamily="18" charset="0"/>
                  </a:rPr>
                  <a:t> của </a:t>
                </a:r>
                <a14:m>
                  <m:oMath xmlns:m="http://schemas.openxmlformats.org/officeDocument/2006/math">
                    <m:r>
                      <a:rPr lang="en-US" altLang="ko-KR" sz="1200" b="1" i="1" smtClean="0">
                        <a:latin typeface="Cambria Math" panose="02040503050406030204" pitchFamily="18" charset="0"/>
                      </a:rPr>
                      <m:t>𝑾</m:t>
                    </m:r>
                  </m:oMath>
                </a14:m>
                <a:r>
                  <a:rPr lang="vi-VN" sz="1200" dirty="0">
                    <a:latin typeface="Arial" panose="02020603050405020304" pitchFamily="18" charset="0"/>
                    <a:cs typeface="Times New Roman" panose="02020603050405020304" pitchFamily="18" charset="0"/>
                  </a:rPr>
                  <a:t> được huấn luyện chứa</a:t>
                </a:r>
                <a:r>
                  <a:rPr lang="vi-VN" sz="1200" baseline="0" dirty="0">
                    <a:latin typeface="Arial" panose="02020603050405020304" pitchFamily="18" charset="0"/>
                    <a:cs typeface="Times New Roman" panose="02020603050405020304" pitchFamily="18" charset="0"/>
                  </a:rPr>
                  <a:t> phép biểu diễn vectơ dày.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baseline="0" dirty="0">
                    <a:latin typeface="Arial" panose="02020603050405020304" pitchFamily="18" charset="0"/>
                    <a:cs typeface="Times New Roman" panose="02020603050405020304" pitchFamily="18" charset="0"/>
                  </a:rPr>
                  <a:t>Chúng ta có thể sử dụng một lập luận tương tự để chứng minh rằng các </a:t>
                </a:r>
                <a:r>
                  <a:rPr lang="vi-VN" sz="1200" b="1" baseline="0" dirty="0">
                    <a:latin typeface="Arial" panose="02020603050405020304" pitchFamily="18" charset="0"/>
                    <a:cs typeface="Times New Roman" panose="02020603050405020304" pitchFamily="18" charset="0"/>
                  </a:rPr>
                  <a:t>hàng</a:t>
                </a:r>
                <a:r>
                  <a:rPr lang="vi-VN" sz="1200" baseline="0" dirty="0">
                    <a:latin typeface="Arial" panose="02020603050405020304" pitchFamily="18" charset="0"/>
                    <a:cs typeface="Times New Roman" panose="02020603050405020304" pitchFamily="18" charset="0"/>
                  </a:rPr>
                  <a:t> của </a:t>
                </a:r>
                <a14:m>
                  <m:oMath xmlns:m="http://schemas.openxmlformats.org/officeDocument/2006/math">
                    <m:r>
                      <a:rPr lang="en-US" altLang="ko-KR" sz="1200" b="1" i="1">
                        <a:latin typeface="Cambria Math" panose="02040503050406030204" pitchFamily="18" charset="0"/>
                      </a:rPr>
                      <m:t>𝑾</m:t>
                    </m:r>
                    <m:r>
                      <a:rPr lang="en-US" altLang="ko-KR" sz="1200" b="1" i="1" smtClean="0">
                        <a:latin typeface="Cambria Math" panose="02040503050406030204" pitchFamily="18" charset="0"/>
                      </a:rPr>
                      <m:t>′</m:t>
                    </m:r>
                  </m:oMath>
                </a14:m>
                <a:r>
                  <a:rPr lang="vi-VN" dirty="0">
                    <a:solidFill>
                      <a:srgbClr val="FF0000"/>
                    </a:solidFill>
                  </a:rPr>
                  <a:t> được huấn luyện</a:t>
                </a:r>
                <a:r>
                  <a:rPr lang="vi-VN" dirty="0"/>
                  <a:t> </a:t>
                </a:r>
                <a:r>
                  <a:rPr lang="vi-VN" sz="1200" dirty="0">
                    <a:latin typeface="Arial" panose="02020603050405020304" pitchFamily="18" charset="0"/>
                    <a:cs typeface="Times New Roman" panose="02020603050405020304" pitchFamily="18" charset="0"/>
                  </a:rPr>
                  <a:t> là phép biểu diễn vectơ dày.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Để có kết quả cuối cùng, chúng ta có thể tính giá trị trung bình của hai bộ vectơ dày (hơi khác nhau) này.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168</a:t>
            </a:fld>
            <a:endParaRPr lang="ko-KR" altLang="en-US"/>
          </a:p>
        </p:txBody>
      </p:sp>
    </p:spTree>
    <p:extLst>
      <p:ext uri="{BB962C8B-B14F-4D97-AF65-F5344CB8AC3E}">
        <p14:creationId xmlns:p14="http://schemas.microsoft.com/office/powerpoint/2010/main" val="406885933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Với Skip-Gram, chúng ta sử dụng một từ trọng tâm để dự báo các từ ngữ cảnh (bị thiếu).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Thuật toán tương tự như của CBOW.</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169</a:t>
            </a:fld>
            <a:endParaRPr lang="ko-KR" altLang="en-US"/>
          </a:p>
        </p:txBody>
      </p:sp>
    </p:spTree>
    <p:extLst>
      <p:ext uri="{BB962C8B-B14F-4D97-AF65-F5344CB8AC3E}">
        <p14:creationId xmlns:p14="http://schemas.microsoft.com/office/powerpoint/2010/main" val="401022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Kho văn bản là một tập hợp dữ liệu hiển thị các tính năng toàn diện và cơ bản của ngôn ngữ. Là tài liệu nghiên cứu cần thiết cho việc nghiên cứu ngôn ngữ học trong mọi lĩnh vực.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nghiên cứu ngôn ngữ gần đây, nó được định nghĩa là “một tập hợp dữ liệu có quy mô nhất định, có đủ sự đa dạng và cân bằng trong nội dung của nó”.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lĩnh vực khoa học máy tính, nó được định nghĩa như vậy.</a:t>
            </a:r>
            <a:endParaRPr lang="en-US" dirty="0"/>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dirty="0"/>
              <a:t>Cơ sở dữ liệu ngôn ngữ quy mô lớn</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dirty="0"/>
              <a:t>Lưu trữ ngôn ngữ giọng nói của con người trong một máy tính có dung lượng lớn và xử lý những dữ liệu này để nghiên cứu ngôn ngữ</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vi-VN" dirty="0"/>
              <a:t>Tập hợp các ví dụ về ngôn ngữ tự nhiên được lưu trữ ở dạng máy có thể đọc được và thông tin liên quan của các ví dụ này.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18965161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Văn bản là một chuỗi các vectơ từ. Do vậy, chúng ta có thể sử dụng RNN hoặc mạng LSTM để phân tích dự đoán.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170</a:t>
            </a:fld>
            <a:endParaRPr lang="ko-KR" altLang="en-US"/>
          </a:p>
        </p:txBody>
      </p:sp>
    </p:spTree>
    <p:extLst>
      <p:ext uri="{BB962C8B-B14F-4D97-AF65-F5344CB8AC3E}">
        <p14:creationId xmlns:p14="http://schemas.microsoft.com/office/powerpoint/2010/main" val="12468934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Ví dụ code về triển khai mạng LSTM.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Tahoma" panose="020B0604030504040204" pitchFamily="34" charset="0"/>
                    <a:cs typeface="Times New Roman" panose="02020603050405020304" pitchFamily="18" charset="0"/>
                  </a:rPr>
                  <a:t>Lưu ý rằng cần đặt </a:t>
                </a:r>
                <a:r>
                  <a:rPr lang="vi-VN" sz="1200" i="1" dirty="0">
                    <a:solidFill>
                      <a:srgbClr val="0070C0"/>
                    </a:solidFill>
                    <a:latin typeface="Arial" panose="02020603050405020304" pitchFamily="18" charset="0"/>
                    <a:ea typeface="Tahoma" panose="020B0604030504040204" pitchFamily="34" charset="0"/>
                    <a:cs typeface="Times New Roman" panose="02020603050405020304" pitchFamily="18" charset="0"/>
                  </a:rPr>
                  <a:t>return_sequences=</a:t>
                </a:r>
                <a:r>
                  <a:rPr lang="vi-VN" sz="1200" i="1" dirty="0">
                    <a:solidFill>
                      <a:srgbClr val="FF0000"/>
                    </a:solidFill>
                    <a:latin typeface="Arial" panose="02020603050405020304" pitchFamily="18" charset="0"/>
                    <a:ea typeface="Tahoma" panose="020B0604030504040204" pitchFamily="34" charset="0"/>
                    <a:cs typeface="Times New Roman" panose="02020603050405020304" pitchFamily="18" charset="0"/>
                  </a:rPr>
                  <a:t>False </a:t>
                </a:r>
                <a:r>
                  <a:rPr lang="vi-VN" sz="1200" i="0" dirty="0">
                    <a:solidFill>
                      <a:srgbClr val="FF0000"/>
                    </a:solidFill>
                    <a:latin typeface="Arial" panose="02020603050405020304" pitchFamily="18" charset="0"/>
                    <a:ea typeface="Tahoma" panose="020B0604030504040204" pitchFamily="34" charset="0"/>
                    <a:cs typeface="Times New Roman" panose="02020603050405020304" pitchFamily="18" charset="0"/>
                  </a:rPr>
                  <a:t>trong LSTM().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171</a:t>
            </a:fld>
            <a:endParaRPr lang="ko-KR" altLang="en-US"/>
          </a:p>
        </p:txBody>
      </p:sp>
    </p:spTree>
    <p:extLst>
      <p:ext uri="{BB962C8B-B14F-4D97-AF65-F5344CB8AC3E}">
        <p14:creationId xmlns:p14="http://schemas.microsoft.com/office/powerpoint/2010/main" val="15320115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Mô hình này phức tạp hơn một chút so với mô hình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Chúng ta không chỉ dựa vào LSTM mà còn dựa vào convolution + pooling.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+Một hình ảnh bao gồm các điểm ảnh tương quan hai chiều.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+Một văn bản bao gồm các từ tương quan một chiều.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Vậy nên việc sử dụng kỹ thuật (các tầng) tương tự như trong CNN.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172</a:t>
            </a:fld>
            <a:endParaRPr lang="ko-KR" altLang="en-US"/>
          </a:p>
        </p:txBody>
      </p:sp>
    </p:spTree>
    <p:extLst>
      <p:ext uri="{BB962C8B-B14F-4D97-AF65-F5344CB8AC3E}">
        <p14:creationId xmlns:p14="http://schemas.microsoft.com/office/powerpoint/2010/main" val="14098032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cs typeface="Times New Roman" panose="02020603050405020304" pitchFamily="18" charset="0"/>
                  </a:rPr>
                  <a:t>Code mẫu về triển khai mô hình giới thiệu trong trang trước.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latin typeface="Arial" panose="02020603050405020304" pitchFamily="18" charset="0"/>
                    <a:ea typeface="Tahoma" panose="020B0604030504040204" pitchFamily="34" charset="0"/>
                    <a:cs typeface="Times New Roman" panose="02020603050405020304" pitchFamily="18" charset="0"/>
                  </a:rPr>
                  <a:t>Lưu ý rằng cần đặt </a:t>
                </a:r>
                <a:r>
                  <a:rPr lang="vi-VN" sz="1200" i="1" dirty="0">
                    <a:solidFill>
                      <a:srgbClr val="0070C0"/>
                    </a:solidFill>
                    <a:latin typeface="Arial" panose="02020603050405020304" pitchFamily="18" charset="0"/>
                    <a:ea typeface="Tahoma" panose="020B0604030504040204" pitchFamily="34" charset="0"/>
                    <a:cs typeface="Times New Roman" panose="02020603050405020304" pitchFamily="18" charset="0"/>
                  </a:rPr>
                  <a:t>return_sequences=</a:t>
                </a:r>
                <a:r>
                  <a:rPr lang="vi-VN" sz="1200" i="1" dirty="0">
                    <a:solidFill>
                      <a:srgbClr val="FF0000"/>
                    </a:solidFill>
                    <a:latin typeface="Arial" panose="02020603050405020304" pitchFamily="18" charset="0"/>
                    <a:ea typeface="Tahoma" panose="020B0604030504040204" pitchFamily="34" charset="0"/>
                    <a:cs typeface="Times New Roman" panose="02020603050405020304" pitchFamily="18" charset="0"/>
                  </a:rPr>
                  <a:t>False </a:t>
                </a:r>
                <a:r>
                  <a:rPr lang="vi-VN" sz="1200" i="0" dirty="0">
                    <a:solidFill>
                      <a:srgbClr val="FF0000"/>
                    </a:solidFill>
                    <a:latin typeface="Arial" panose="02020603050405020304" pitchFamily="18" charset="0"/>
                    <a:ea typeface="Tahoma" panose="020B0604030504040204" pitchFamily="34" charset="0"/>
                    <a:cs typeface="Times New Roman" panose="02020603050405020304" pitchFamily="18" charset="0"/>
                  </a:rPr>
                  <a:t>trong LSTM().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173</a:t>
            </a:fld>
            <a:endParaRPr lang="ko-KR" altLang="en-US"/>
          </a:p>
        </p:txBody>
      </p:sp>
    </p:spTree>
    <p:extLst>
      <p:ext uri="{BB962C8B-B14F-4D97-AF65-F5344CB8AC3E}">
        <p14:creationId xmlns:p14="http://schemas.microsoft.com/office/powerpoint/2010/main" val="20581810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chúng ta sẽ </a:t>
                </a:r>
                <a:r>
                  <a:rPr lang="vi-VN" sz="1200" i="1" dirty="0">
                    <a:solidFill>
                      <a:srgbClr val="000000"/>
                    </a:solidFill>
                    <a:latin typeface="Arial" panose="02020603050405020304" pitchFamily="18" charset="0"/>
                    <a:ea typeface="+mn-ea"/>
                    <a:cs typeface="Times New Roman" panose="02020603050405020304" pitchFamily="18" charset="0"/>
                  </a:rPr>
                  <a:t>phân loại văn bản bằng mạng LSTM.</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động Jupyter Notebook. (Tham khảo bước 1-3 của </a:t>
                </a:r>
                <a:r>
                  <a:rPr lang="vi-VN" sz="1200" b="1" dirty="0">
                    <a:solidFill>
                      <a:srgbClr val="000000"/>
                    </a:solidFill>
                    <a:latin typeface="Arial" panose="02020603050405020304" pitchFamily="18" charset="0"/>
                    <a:cs typeface="Times New Roman" panose="02020603050405020304" pitchFamily="18" charset="0"/>
                  </a:rPr>
                  <a:t>Bài tập Coding số 0801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ex_0802.ipynb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Phân loại văn bản bằng LSTM</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trong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Khám phá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Tiền xử lý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mô hình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thuật toán tối ưu và biên dịch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Huấn luyện mô hình và trực quan hóa lịch sử</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Thử nghiệm</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174</a:t>
            </a:fld>
            <a:endParaRPr lang="ko-KR" altLang="en-US"/>
          </a:p>
        </p:txBody>
      </p:sp>
    </p:spTree>
    <p:extLst>
      <p:ext uri="{BB962C8B-B14F-4D97-AF65-F5344CB8AC3E}">
        <p14:creationId xmlns:p14="http://schemas.microsoft.com/office/powerpoint/2010/main" val="1058219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200" dirty="0">
                    <a:solidFill>
                      <a:schemeClr val="tx1"/>
                    </a:solidFill>
                    <a:latin typeface="Arial"/>
                    <a:ea typeface="+mn-ea"/>
                    <a:cs typeface="+mn-cs"/>
                  </a:rPr>
                  <a:t>Trong phần thực hành này, chúng ta sẽ phân loại </a:t>
                </a:r>
                <a:r>
                  <a:rPr lang="vi-VN" sz="1200" i="1" dirty="0">
                    <a:solidFill>
                      <a:srgbClr val="000000"/>
                    </a:solidFill>
                    <a:latin typeface="Arial" panose="02020603050405020304" pitchFamily="18" charset="0"/>
                    <a:ea typeface="+mn-ea"/>
                    <a:cs typeface="Times New Roman" panose="02020603050405020304" pitchFamily="18" charset="0"/>
                  </a:rPr>
                  <a:t>văn bản bằng mạng LSTM (nhị phân).</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động Jupyter Notebook. (Tham khảo bước 1-3 của </a:t>
                </a:r>
                <a:r>
                  <a:rPr lang="vi-VN" sz="1200" b="1" dirty="0">
                    <a:solidFill>
                      <a:srgbClr val="000000"/>
                    </a:solidFill>
                    <a:latin typeface="Arial" panose="02020603050405020304" pitchFamily="18" charset="0"/>
                    <a:cs typeface="Times New Roman" panose="02020603050405020304" pitchFamily="18" charset="0"/>
                  </a:rPr>
                  <a:t>Bài tập Coding số 0801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ex_0802.ipynb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Phân loại văn bản bằng mạng LSTM (nhị phân)</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trong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Khám phá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Tiền xử lý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mô hình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thuật toán tối ưu và biên dịch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Huấn luyện mô hình và trực quan hóa lịch sử</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Thử nghiệm</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175</a:t>
            </a:fld>
            <a:endParaRPr lang="ko-KR" altLang="en-US"/>
          </a:p>
        </p:txBody>
      </p:sp>
    </p:spTree>
    <p:extLst>
      <p:ext uri="{BB962C8B-B14F-4D97-AF65-F5344CB8AC3E}">
        <p14:creationId xmlns:p14="http://schemas.microsoft.com/office/powerpoint/2010/main" val="33241817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chúng ta sẽ phân loại </a:t>
                </a:r>
                <a:r>
                  <a:rPr lang="vi-VN" sz="1200" i="1" dirty="0">
                    <a:solidFill>
                      <a:srgbClr val="000000"/>
                    </a:solidFill>
                    <a:latin typeface="Arial" panose="02020603050405020304" pitchFamily="18" charset="0"/>
                    <a:ea typeface="+mn-ea"/>
                    <a:cs typeface="Times New Roman" panose="02020603050405020304" pitchFamily="18" charset="0"/>
                  </a:rPr>
                  <a:t>văn bản bằng mạng LSTM + CNN (nhị phân).</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động Jupyter Notebook. (Tham khảo bước 1-3 của </a:t>
                </a:r>
                <a:r>
                  <a:rPr lang="vi-VN" sz="1200" b="1" dirty="0">
                    <a:solidFill>
                      <a:srgbClr val="000000"/>
                    </a:solidFill>
                    <a:latin typeface="Arial" panose="02020603050405020304" pitchFamily="18" charset="0"/>
                    <a:cs typeface="Times New Roman" panose="02020603050405020304" pitchFamily="18" charset="0"/>
                  </a:rPr>
                  <a:t>Bài tập Coding số 0801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ex_0802.ipynb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Phân loại văn bản bằng mạng LSTM + CNN (nhị phân)</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Đọc trong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Khám phá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Tiền xử lý dữ liệu</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mô hình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Xác định thuật toán tối ưu và biên dịch</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Huấn luyện mô hình và trực quan hóa lịch sử</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Thử nghiệm</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176</a:t>
            </a:fld>
            <a:endParaRPr lang="ko-KR" altLang="en-US"/>
          </a:p>
        </p:txBody>
      </p:sp>
    </p:spTree>
    <p:extLst>
      <p:ext uri="{BB962C8B-B14F-4D97-AF65-F5344CB8AC3E}">
        <p14:creationId xmlns:p14="http://schemas.microsoft.com/office/powerpoint/2010/main" val="40811001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Lưu ý:</a:t>
                </a:r>
                <a:br>
                  <a:rPr lang="vi-VN" sz="1200" b="1" dirty="0">
                    <a:latin typeface="Arial" panose="02020603050405020304" pitchFamily="18" charset="0"/>
                  </a:rPr>
                </a:br>
                <a:r>
                  <a:rPr lang="vi-VN" sz="1200" b="1" dirty="0">
                    <a:latin typeface="Arial" panose="02020603050405020304" pitchFamily="18" charset="0"/>
                  </a:rPr>
                  <a:t>MỤC ĐÍCH CỦA PHẦN THỰC HÀNH NÀY</a:t>
                </a:r>
              </a:p>
              <a:p>
                <a:pPr latinLnBrk="1"/>
                <a:r>
                  <a:rPr lang="vi-VN" sz="1200" dirty="0">
                    <a:solidFill>
                      <a:schemeClr val="tx1"/>
                    </a:solidFill>
                    <a:latin typeface="Arial"/>
                    <a:ea typeface="+mn-ea"/>
                    <a:cs typeface="+mn-cs"/>
                  </a:rPr>
                  <a:t>Trong phần thực hành này, chúng ta sẽ </a:t>
                </a:r>
                <a:r>
                  <a:rPr lang="vi-VN" sz="1200" i="1" dirty="0">
                    <a:solidFill>
                      <a:srgbClr val="000000"/>
                    </a:solidFill>
                    <a:latin typeface="Arial" panose="02020603050405020304" pitchFamily="18" charset="0"/>
                    <a:ea typeface="+mn-ea"/>
                    <a:cs typeface="Times New Roman" panose="02020603050405020304" pitchFamily="18" charset="0"/>
                  </a:rPr>
                  <a:t>nhúng từ (Word2Vec).</a:t>
                </a:r>
              </a:p>
              <a:p>
                <a:pPr latinLnBrk="1"/>
                <a:r>
                  <a:rPr lang="vi-VN" sz="1200" dirty="0">
                    <a:solidFill>
                      <a:schemeClr val="tx1"/>
                    </a:solidFill>
                    <a:latin typeface="Arial"/>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vi-VN" sz="1000" b="1" dirty="0">
                    <a:solidFill>
                      <a:prstClr val="black"/>
                    </a:solidFill>
                    <a:latin typeface="Arial" panose="02020603050405020304" pitchFamily="18" charset="0"/>
                  </a:rPr>
                  <a:t>HƯỚNG DẪN THỰC HÀNH</a:t>
                </a:r>
              </a:p>
              <a:p>
                <a:pPr marL="342900" lvl="0" indent="-342900">
                  <a:spcAft>
                    <a:spcPts val="800"/>
                  </a:spcAft>
                  <a:buFont typeface="+mj-lt"/>
                  <a:buAutoNum type="arabicPeriod"/>
                </a:pPr>
                <a:r>
                  <a:rPr lang="vi-VN" sz="1200" dirty="0">
                    <a:solidFill>
                      <a:srgbClr val="000000"/>
                    </a:solidFill>
                    <a:latin typeface="Arial" panose="02020603050405020304" pitchFamily="18" charset="0"/>
                    <a:cs typeface="Times New Roman" panose="02020603050405020304" pitchFamily="18" charset="0"/>
                  </a:rPr>
                  <a:t>Khởi động Jupyter Notebook. (Tham khảo bước 1-3 của </a:t>
                </a:r>
                <a:r>
                  <a:rPr lang="vi-VN" sz="1200" b="1" dirty="0">
                    <a:solidFill>
                      <a:srgbClr val="000000"/>
                    </a:solidFill>
                    <a:latin typeface="Arial" panose="02020603050405020304" pitchFamily="18" charset="0"/>
                    <a:cs typeface="Times New Roman" panose="02020603050405020304" pitchFamily="18" charset="0"/>
                  </a:rPr>
                  <a:t>Bài tập Coding số 0801</a:t>
                </a:r>
                <a:r>
                  <a:rPr lang="vi-VN" sz="1200" dirty="0">
                    <a:solidFill>
                      <a:srgbClr val="000000"/>
                    </a:solidFill>
                    <a:latin typeface="Arial"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sz="1200" dirty="0">
                    <a:solidFill>
                      <a:schemeClr val="tx1"/>
                    </a:solidFill>
                    <a:latin typeface="Arial"/>
                    <a:ea typeface="+mn-ea"/>
                    <a:cs typeface="+mn-cs"/>
                  </a:rPr>
                  <a:t>Trong Jupyter Notebook, nhấp vào tệp </a:t>
                </a:r>
                <a:r>
                  <a:rPr lang="vi-VN" sz="1200" b="1" dirty="0">
                    <a:solidFill>
                      <a:schemeClr val="tx1"/>
                    </a:solidFill>
                    <a:latin typeface="Arial"/>
                    <a:ea typeface="+mn-ea"/>
                    <a:cs typeface="+mn-cs"/>
                  </a:rPr>
                  <a:t>ex_0802.ipynb</a:t>
                </a:r>
                <a:r>
                  <a:rPr lang="vi-VN" sz="1200" dirty="0">
                    <a:solidFill>
                      <a:schemeClr val="tx1"/>
                    </a:solidFill>
                    <a:latin typeface="Arial"/>
                    <a:ea typeface="+mn-ea"/>
                    <a:cs typeface="+mn-cs"/>
                  </a:rPr>
                  <a:t> trong thư mục </a:t>
                </a:r>
                <a:r>
                  <a:rPr lang="vi-VN" sz="1200" b="1" dirty="0">
                    <a:solidFill>
                      <a:schemeClr val="tx1"/>
                    </a:solidFill>
                    <a:latin typeface="Arial"/>
                    <a:ea typeface="+mn-ea"/>
                    <a:cs typeface="+mn-cs"/>
                  </a:rPr>
                  <a:t>Coding Exercise</a:t>
                </a:r>
                <a:r>
                  <a:rPr lang="vi-VN" sz="1200" dirty="0">
                    <a:solidFill>
                      <a:schemeClr val="tx1"/>
                    </a:solidFill>
                    <a:latin typeface="Arial"/>
                    <a:ea typeface="+mn-ea"/>
                    <a:cs typeface="+mn-cs"/>
                  </a:rPr>
                  <a:t>.</a:t>
                </a:r>
              </a:p>
              <a:p>
                <a:pPr marL="342900" lvl="0" indent="-342900">
                  <a:spcAft>
                    <a:spcPts val="800"/>
                  </a:spcAft>
                  <a:buFont typeface="+mj-lt"/>
                  <a:buAutoNum type="arabicPeriod"/>
                </a:pPr>
                <a:r>
                  <a:rPr lang="vi-VN" sz="1200" dirty="0">
                    <a:solidFill>
                      <a:srgbClr val="FF0000"/>
                    </a:solidFill>
                    <a:latin typeface="Arial"/>
                    <a:ea typeface="+mn-ea"/>
                    <a:cs typeface="+mn-cs"/>
                  </a:rPr>
                  <a:t>Xem lại các ví dụ về các chủ đề ở dưới đây:</a:t>
                </a:r>
                <a:br>
                  <a:rPr lang="vi-VN" sz="1200" dirty="0">
                    <a:solidFill>
                      <a:srgbClr val="FF0000"/>
                    </a:solidFill>
                    <a:latin typeface="Arial"/>
                    <a:ea typeface="+mn-ea"/>
                    <a:cs typeface="+mn-cs"/>
                  </a:rPr>
                </a:br>
                <a:endParaRPr lang="vi-VN" sz="1200" dirty="0">
                  <a:solidFill>
                    <a:srgbClr val="FF0000"/>
                  </a:solidFill>
                  <a:latin typeface="Arial"/>
                  <a:ea typeface="+mn-ea"/>
                  <a:cs typeface="+mn-cs"/>
                </a:endParaRP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Nhúng từ (Word2Vec)</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Tải về dữ liệu văn bản</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Tiền xử lý dữ liệu văn bản</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Tách từ</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Huấn luyện mô hình Word2Vec</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Nhúng vectơ</a:t>
                </a:r>
              </a:p>
              <a:p>
                <a:pPr marL="1143000" lvl="2" indent="-228600" algn="just" latinLnBrk="1">
                  <a:lnSpc>
                    <a:spcPct val="107000"/>
                  </a:lnSpc>
                  <a:spcAft>
                    <a:spcPts val="800"/>
                  </a:spcAft>
                  <a:buFont typeface="+mj-lt"/>
                  <a:buAutoNum type="romanLcPeriod"/>
                </a:pPr>
                <a:r>
                  <a:rPr lang="vi-VN" sz="1200" i="1" dirty="0">
                    <a:solidFill>
                      <a:srgbClr val="000000"/>
                    </a:solidFill>
                    <a:latin typeface="Arial" panose="02020603050405020304" pitchFamily="18" charset="0"/>
                    <a:ea typeface="+mn-ea"/>
                    <a:cs typeface="Times New Roman" panose="02020603050405020304" pitchFamily="18" charset="0"/>
                  </a:rPr>
                  <a:t>Các từ giống nhất</a:t>
                </a:r>
              </a:p>
              <a:p>
                <a:pPr marL="742950" lvl="1" indent="-285750" algn="just" latinLnBrk="1">
                  <a:lnSpc>
                    <a:spcPct val="107000"/>
                  </a:lnSpc>
                  <a:spcAft>
                    <a:spcPts val="800"/>
                  </a:spcAft>
                  <a:buFont typeface="+mj-lt"/>
                  <a:buAutoNum type="alphaUcPeriod"/>
                </a:pPr>
                <a:r>
                  <a:rPr lang="vi-VN" sz="1200" i="1" dirty="0">
                    <a:solidFill>
                      <a:srgbClr val="000000"/>
                    </a:solidFill>
                    <a:latin typeface="Arial" panose="02020603050405020304" pitchFamily="18" charset="0"/>
                    <a:ea typeface="+mn-ea"/>
                    <a:cs typeface="Times New Roman" panose="02020603050405020304" pitchFamily="18" charset="0"/>
                  </a:rPr>
                  <a:t>Sử dụng một mô hình được huấn luyện từ trước của Google</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vi-VN" sz="1200" dirty="0">
                    <a:solidFill>
                      <a:schemeClr val="tx1"/>
                    </a:solidFill>
                    <a:latin typeface="Arial"/>
                    <a:ea typeface="+mn-ea"/>
                    <a:cs typeface="+mn-cs"/>
                  </a:rPr>
                  <a:t>(Không bắt buộc) Sử dụng ô trống ở dưới để tùy ý thực hành riêng.</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177</a:t>
            </a:fld>
            <a:endParaRPr lang="ko-KR" altLang="en-US"/>
          </a:p>
        </p:txBody>
      </p:sp>
    </p:spTree>
    <p:extLst>
      <p:ext uri="{BB962C8B-B14F-4D97-AF65-F5344CB8AC3E}">
        <p14:creationId xmlns:p14="http://schemas.microsoft.com/office/powerpoint/2010/main" val="26717776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178</a:t>
            </a:fld>
            <a:endParaRPr lang="ko-KR" altLang="en-US"/>
          </a:p>
        </p:txBody>
      </p:sp>
    </p:spTree>
    <p:extLst>
      <p:ext uri="{BB962C8B-B14F-4D97-AF65-F5344CB8AC3E}">
        <p14:creationId xmlns:p14="http://schemas.microsoft.com/office/powerpoint/2010/main" val="50812780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179</a:t>
            </a:fld>
            <a:endParaRPr lang="ko-KR" altLang="en-US"/>
          </a:p>
        </p:txBody>
      </p:sp>
    </p:spTree>
    <p:extLst>
      <p:ext uri="{BB962C8B-B14F-4D97-AF65-F5344CB8AC3E}">
        <p14:creationId xmlns:p14="http://schemas.microsoft.com/office/powerpoint/2010/main" val="1512703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6929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304631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47646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238157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Phần này giới thiệu ngắn gọn về việc thu thập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Kỹ thuật thu thập dữ liệu web vượt xa những điều cơ bản được trình bày ở đây.</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Python, chúng ta có thể sử dụng thư viện Yêu cầu để tải xuống nội dung của trang web.</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Tuy nhiên, nội dung đã tải xuống rất khó đọc vì nó ở dạng HTML “thô”.</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Từ trình duyệt web (chẳng hạn như Chrome), chúng ta có thể nhấn </a:t>
            </a:r>
            <a:r>
              <a:rPr lang="vi-VN" altLang="ko-KR" b="1" dirty="0"/>
              <a:t>CTRL + u </a:t>
            </a:r>
            <a:r>
              <a:rPr lang="vi-VN" altLang="ko-KR" dirty="0"/>
              <a:t>để xem nội dung HTML của trang web.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58386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hiểu được HTML đã tải xuống, chúng tôi cần phân tích cú pháp qua nó và chỉ lấy những phần mà chúng tôi quan tâm.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HTML, các đoạn được bao quanh bởi các thẻ 'p'. Trong ví dụ được hiển thị ở đây, các đoạn văn được nối dưới dạng một đối tượng chuỗi đơn.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1731416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hiểu được HTML đã tải xuống, chúng tôi cần phân tích cú pháp qua nó và chỉ lấy những phần mà chúng tôi quan tâm.</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Trong HTML, các đoạn được bao quanh bởi các thẻ 'p'. Trong ví dụ được hiển thị ở đây, các đoạn văn được nối dưới dạng một đối tượng chuỗi đơn.</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722212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algn="l" rtl="0" fontAlgn="base"/>
            <a:r>
              <a:rPr lang="vi-VN" sz="1800" b="0" i="0" u="none" strike="noStrike" dirty="0">
                <a:solidFill>
                  <a:srgbClr val="000000"/>
                </a:solidFill>
                <a:effectLst/>
                <a:latin typeface="Arial" panose="020B0604020202020204" pitchFamily="34" charset="0"/>
              </a:rPr>
              <a:t>Lưu ý:</a:t>
            </a:r>
            <a:r>
              <a:rPr lang="en-US" sz="1800"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vi-VN" sz="1800" b="0" i="0" u="none" strike="noStrike" dirty="0">
                <a:solidFill>
                  <a:srgbClr val="000000"/>
                </a:solidFill>
                <a:effectLst/>
                <a:latin typeface="Arial" panose="020B0604020202020204" pitchFamily="34" charset="0"/>
              </a:rPr>
              <a:t>Để hiểu HTML đã tải xuống, chúng ta cần phân tích cú pháp và chỉ lấy những phần chúng ta quan tâm.</a:t>
            </a:r>
            <a:r>
              <a:rPr lang="en-US" sz="1800"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vi-VN" sz="1800" b="0" i="0" u="none" strike="noStrike" dirty="0">
                <a:solidFill>
                  <a:srgbClr val="000000"/>
                </a:solidFill>
                <a:effectLst/>
                <a:latin typeface="Arial" panose="020B0604020202020204" pitchFamily="34" charset="0"/>
              </a:rPr>
              <a:t>Trong HTML, các đoạn văn bản được đóng trong nhãn 'p'. Trong ví dụ này, các đoạn văn được hợp nhất thành một đối tượng chuỗi đơn.</a:t>
            </a:r>
            <a:r>
              <a:rPr lang="en-US" sz="1800"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42916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164104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Bây</a:t>
            </a:r>
            <a:r>
              <a:rPr lang="en-US" altLang="ko-KR" dirty="0"/>
              <a:t> </a:t>
            </a:r>
            <a:r>
              <a:rPr lang="en-US" altLang="ko-KR" dirty="0" err="1"/>
              <a:t>giờ</a:t>
            </a:r>
            <a:r>
              <a:rPr lang="en-US" altLang="ko-KR" dirty="0"/>
              <a:t>, </a:t>
            </a:r>
            <a:r>
              <a:rPr lang="en-US" altLang="ko-KR" dirty="0" err="1"/>
              <a:t>chúng</a:t>
            </a:r>
            <a:r>
              <a:rPr lang="en-US" altLang="ko-KR" dirty="0"/>
              <a:t> ta </a:t>
            </a:r>
            <a:r>
              <a:rPr lang="en-US" altLang="ko-KR" dirty="0" err="1"/>
              <a:t>sẽ</a:t>
            </a:r>
            <a:r>
              <a:rPr lang="en-US" altLang="ko-KR" dirty="0"/>
              <a:t> </a:t>
            </a:r>
            <a:r>
              <a:rPr lang="en-US" altLang="ko-KR" dirty="0" err="1"/>
              <a:t>thu</a:t>
            </a:r>
            <a:r>
              <a:rPr lang="en-US" altLang="ko-KR" dirty="0"/>
              <a:t> </a:t>
            </a:r>
            <a:r>
              <a:rPr lang="en-US" altLang="ko-KR" dirty="0" err="1"/>
              <a:t>thập</a:t>
            </a:r>
            <a:r>
              <a:rPr lang="en-US" altLang="ko-KR" dirty="0"/>
              <a:t> </a:t>
            </a:r>
            <a:r>
              <a:rPr lang="en-US" altLang="ko-KR" dirty="0" err="1"/>
              <a:t>một</a:t>
            </a:r>
            <a:r>
              <a:rPr lang="en-US" altLang="ko-KR" dirty="0"/>
              <a:t> </a:t>
            </a:r>
            <a:r>
              <a:rPr lang="en-US" altLang="ko-KR" dirty="0" err="1"/>
              <a:t>số</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văn</a:t>
            </a:r>
            <a:r>
              <a:rPr lang="en-US" altLang="ko-KR" dirty="0"/>
              <a:t> </a:t>
            </a:r>
            <a:r>
              <a:rPr lang="en-US" altLang="ko-KR" dirty="0" err="1"/>
              <a:t>bản</a:t>
            </a:r>
            <a:r>
              <a:rPr lang="en-US" altLang="ko-KR" dirty="0"/>
              <a:t> (tweet) </a:t>
            </a:r>
            <a:r>
              <a:rPr lang="en-US" altLang="ko-KR" dirty="0" err="1"/>
              <a:t>từ</a:t>
            </a:r>
            <a:r>
              <a:rPr lang="en-US" altLang="ko-KR" dirty="0"/>
              <a:t> Twitter. ​</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25101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800" b="0" i="0" u="none" strike="noStrike" dirty="0">
                <a:solidFill>
                  <a:srgbClr val="000000"/>
                </a:solidFill>
                <a:effectLst/>
                <a:latin typeface="Arial" panose="020B0604020202020204" pitchFamily="34" charset="0"/>
              </a:rPr>
              <a:t>Đầu tiên, chúng ta nên tạo một tài khoản nhà phát triển Twitter. Sau đó, chúng ta lấy mã API cần thiết. </a:t>
            </a:r>
            <a:r>
              <a:rPr lang="vi-VN" sz="1800" b="0" i="0"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81015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Với thư viện Tweepy, chúng ta có thể thu được tweet.​</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1648945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Ví dụ trong slide trước có thể cho ra kết quả như sau.​</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212586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6850" y="763588"/>
            <a:ext cx="6653213"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66938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nhiều hàm hữu ích để thao tác chuỗi.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Hầu hết các hàm này là các phương thức của các đối tượng chuỗi.</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4054559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Với các biểu thức chính quy, chúng ta có thể xây dựng các mẫu chuỗi.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Biểu thức chính quy mạnh hơn sự kết hợp của các hàm chuỗi khác.</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655396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siêu ký tự có ý nghĩa đặc biệt trong các biểu thức chính quy.</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tôi sẽ xem xét chúng một cách chi tiết.</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tin thêm có thể được tìm thấy tại: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https://docs.python.org/3/howto/regex.html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Bạn có thể thực hành biểu thức chính quy thực tế trong trang web bên dưới.</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https://regex101.com/</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662219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Dấu ngoặc vuông có thể bao quanh một tập hợp các ký tự dưới dạng mẫu đối sánh.</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416876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Sử dụng dấu gạch nối “-”, chúng ta có thể tạo một dãy ký tự.</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số ví dụ được hiển thị ở đây.</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2623067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 </a:t>
            </a:r>
            <a:r>
              <a:rPr lang="en-US" altLang="ko-KR" dirty="0" err="1"/>
              <a:t>hữu</a:t>
            </a:r>
            <a:r>
              <a:rPr lang="en-US" altLang="ko-KR" dirty="0"/>
              <a:t> </a:t>
            </a:r>
            <a:r>
              <a:rPr lang="en-US" altLang="ko-KR" dirty="0" err="1"/>
              <a:t>ích</a:t>
            </a:r>
            <a:r>
              <a:rPr lang="en-US" altLang="ko-KR" dirty="0"/>
              <a:t> </a:t>
            </a:r>
            <a:r>
              <a:rPr lang="en-US" altLang="ko-KR" dirty="0" err="1"/>
              <a:t>để</a:t>
            </a:r>
            <a:r>
              <a:rPr lang="en-US" altLang="ko-KR" dirty="0"/>
              <a:t> </a:t>
            </a:r>
            <a:r>
              <a:rPr lang="en-US" altLang="ko-KR" dirty="0" err="1"/>
              <a:t>phát</a:t>
            </a:r>
            <a:r>
              <a:rPr lang="en-US" altLang="ko-KR" dirty="0"/>
              <a:t> </a:t>
            </a:r>
            <a:r>
              <a:rPr lang="en-US" altLang="ko-KR" dirty="0" err="1"/>
              <a:t>hiện</a:t>
            </a:r>
            <a:r>
              <a:rPr lang="en-US" altLang="ko-KR" dirty="0"/>
              <a:t> </a:t>
            </a:r>
            <a:r>
              <a:rPr lang="en-US" altLang="ko-KR" dirty="0" err="1"/>
              <a:t>các</a:t>
            </a:r>
            <a:r>
              <a:rPr lang="en-US" altLang="ko-KR" dirty="0"/>
              <a:t> </a:t>
            </a:r>
            <a:r>
              <a:rPr lang="en-US" altLang="ko-KR" dirty="0" err="1"/>
              <a:t>ký</a:t>
            </a:r>
            <a:r>
              <a:rPr lang="en-US" altLang="ko-KR" dirty="0"/>
              <a:t> </a:t>
            </a:r>
            <a:r>
              <a:rPr lang="en-US" altLang="ko-KR" dirty="0" err="1"/>
              <a:t>tự</a:t>
            </a:r>
            <a:r>
              <a:rPr lang="en-US" altLang="ko-KR" dirty="0"/>
              <a:t> </a:t>
            </a:r>
            <a:r>
              <a:rPr lang="en-US" altLang="ko-KR" dirty="0" err="1"/>
              <a:t>không</a:t>
            </a:r>
            <a:r>
              <a:rPr lang="en-US" altLang="ko-KR" dirty="0"/>
              <a:t> bao </a:t>
            </a:r>
            <a:r>
              <a:rPr lang="en-US" altLang="ko-KR" dirty="0" err="1"/>
              <a:t>gồm</a:t>
            </a:r>
            <a:r>
              <a:rPr lang="en-US" altLang="ko-KR" dirty="0"/>
              <a:t> </a:t>
            </a:r>
            <a:r>
              <a:rPr lang="en-US" altLang="ko-KR" dirty="0" err="1"/>
              <a:t>một</a:t>
            </a:r>
            <a:r>
              <a:rPr lang="en-US" altLang="ko-KR" dirty="0"/>
              <a:t> </a:t>
            </a:r>
            <a:r>
              <a:rPr lang="en-US" altLang="ko-KR" dirty="0" err="1"/>
              <a:t>tập</a:t>
            </a:r>
            <a:r>
              <a:rPr lang="en-US" altLang="ko-KR" dirty="0"/>
              <a:t> </a:t>
            </a:r>
            <a:r>
              <a:rPr lang="en-US" altLang="ko-KR" dirty="0" err="1"/>
              <a:t>hợp</a:t>
            </a:r>
            <a:r>
              <a:rPr lang="en-US" altLang="ko-KR" dirty="0"/>
              <a:t> </a:t>
            </a:r>
            <a:r>
              <a:rPr lang="en-US" altLang="ko-KR" dirty="0" err="1"/>
              <a:t>nhất</a:t>
            </a:r>
            <a:r>
              <a:rPr lang="en-US" altLang="ko-KR" dirty="0"/>
              <a:t> </a:t>
            </a:r>
            <a:r>
              <a:rPr lang="en-US" altLang="ko-KR" dirty="0" err="1"/>
              <a:t>định</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177621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những biểu thức tốc ký bắt đầu bằng dấu gạch chéo ngược.</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Chúng ta có thể chỉ định một dãy ký tự làm mẫu đối sánh.</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3614412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Dấu chấm "." là một siêu ký tự khác. Nó có thể khớp với bất kỳ ký tự nào.</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Bạn có thể nghĩ về nó như một trình giữ chỗ.</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144041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Là một siêu ký tự, dấu hoa thị “*” có nghĩa là sự lặp lại của ký tự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Bất kỳ số lần lặp lại nào cũng được phép </a:t>
            </a:r>
            <a:r>
              <a:rPr lang="vi-VN" altLang="ko-KR" b="1" dirty="0"/>
              <a:t>kể cả </a:t>
            </a:r>
            <a:r>
              <a:rPr lang="vi-VN" altLang="ko-KR" dirty="0"/>
              <a:t>số 0.</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408822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Là một siêu ký tự, dấu cộng “+” có nghĩa là lặp lại ký tự trước đó.</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Bất kỳ số lần lặp lại nào cũng được phép </a:t>
            </a:r>
            <a:r>
              <a:rPr lang="vi-VN" altLang="ko-KR" b="1" dirty="0"/>
              <a:t>ngoại trừ </a:t>
            </a:r>
            <a:r>
              <a:rPr lang="vi-VN" altLang="ko-KR" dirty="0"/>
              <a:t>0.</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4027858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Là một siêu ký tự, dấu chấm hỏi “?” nghĩa là xuất hiện (một lần) hoặc không xuất hiện ký tự đứng trước.</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2107325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Với {m}, chúng ta có thể chỉ định số lần ký tự trước đó được lặp lại.</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2634949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Với {m,n}, chúng ta có thể chỉ định khoảng thời gian ký tự trước được lặp lại.</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2848665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err="1"/>
              <a:t>Siêu</a:t>
            </a:r>
            <a:r>
              <a:rPr lang="en-US" dirty="0"/>
              <a:t> </a:t>
            </a:r>
            <a:r>
              <a:rPr lang="en-US" dirty="0" err="1"/>
              <a:t>ký</a:t>
            </a:r>
            <a:r>
              <a:rPr lang="en-US" dirty="0"/>
              <a:t> </a:t>
            </a:r>
            <a:r>
              <a:rPr lang="en-US" dirty="0" err="1"/>
              <a:t>tự</a:t>
            </a:r>
            <a:r>
              <a:rPr lang="en-US" dirty="0"/>
              <a:t> “^” </a:t>
            </a:r>
            <a:r>
              <a:rPr lang="en-US" dirty="0" err="1"/>
              <a:t>theo</a:t>
            </a:r>
            <a:r>
              <a:rPr lang="en-US" dirty="0"/>
              <a:t> </a:t>
            </a:r>
            <a:r>
              <a:rPr lang="en-US" dirty="0" err="1"/>
              <a:t>sau</a:t>
            </a:r>
            <a:r>
              <a:rPr lang="en-US" dirty="0"/>
              <a:t> </a:t>
            </a:r>
            <a:r>
              <a:rPr lang="en-US" dirty="0" err="1"/>
              <a:t>là</a:t>
            </a:r>
            <a:r>
              <a:rPr lang="en-US" dirty="0"/>
              <a:t> </a:t>
            </a:r>
            <a:r>
              <a:rPr lang="en-US" dirty="0" err="1"/>
              <a:t>một</a:t>
            </a:r>
            <a:r>
              <a:rPr lang="en-US" dirty="0"/>
              <a:t> </a:t>
            </a:r>
            <a:r>
              <a:rPr lang="en-US" dirty="0" err="1"/>
              <a:t>mẫu</a:t>
            </a:r>
            <a:r>
              <a:rPr lang="en-US" dirty="0"/>
              <a:t> </a:t>
            </a:r>
            <a:r>
              <a:rPr lang="en-US" dirty="0" err="1"/>
              <a:t>khớp</a:t>
            </a:r>
            <a:r>
              <a:rPr lang="en-US" dirty="0"/>
              <a:t> </a:t>
            </a:r>
            <a:r>
              <a:rPr lang="en-US" dirty="0" err="1"/>
              <a:t>với</a:t>
            </a:r>
            <a:r>
              <a:rPr lang="en-US" dirty="0"/>
              <a:t> </a:t>
            </a:r>
            <a:r>
              <a:rPr lang="en-US" dirty="0" err="1"/>
              <a:t>một</a:t>
            </a:r>
            <a:r>
              <a:rPr lang="en-US" dirty="0"/>
              <a:t> </a:t>
            </a:r>
            <a:r>
              <a:rPr lang="en-US" dirty="0" err="1"/>
              <a:t>chuỗi</a:t>
            </a:r>
            <a:r>
              <a:rPr lang="en-US" dirty="0"/>
              <a:t> </a:t>
            </a:r>
            <a:r>
              <a:rPr lang="en-US" dirty="0" err="1"/>
              <a:t>bắt</a:t>
            </a:r>
            <a:r>
              <a:rPr lang="en-US" dirty="0"/>
              <a:t> </a:t>
            </a:r>
            <a:r>
              <a:rPr lang="en-US" dirty="0" err="1"/>
              <a:t>đầu</a:t>
            </a:r>
            <a:r>
              <a:rPr lang="en-US" dirty="0"/>
              <a:t> </a:t>
            </a:r>
            <a:r>
              <a:rPr lang="en-US" dirty="0" err="1"/>
              <a:t>bằng</a:t>
            </a:r>
            <a:r>
              <a:rPr lang="en-US" dirty="0"/>
              <a:t> </a:t>
            </a:r>
            <a:r>
              <a:rPr lang="en-US" dirty="0" err="1"/>
              <a:t>mẫu</a:t>
            </a:r>
            <a:r>
              <a:rPr lang="en-US" dirty="0"/>
              <a:t> </a:t>
            </a:r>
            <a:r>
              <a:rPr lang="en-US" dirty="0" err="1"/>
              <a:t>đó</a:t>
            </a:r>
            <a:r>
              <a:rPr lang="en-US" dirty="0"/>
              <a:t>.</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4140156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Siêu ký tự “$” đứng trước một mẫu khớp với một chuỗi kết thúc bằng mẫu đó.</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3082674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Ký</a:t>
            </a:r>
            <a:r>
              <a:rPr lang="en-US" altLang="ko-KR" dirty="0"/>
              <a:t> </a:t>
            </a:r>
            <a:r>
              <a:rPr lang="en-US" altLang="ko-KR" dirty="0" err="1"/>
              <a:t>tự</a:t>
            </a:r>
            <a:r>
              <a:rPr lang="en-US" altLang="ko-KR" dirty="0"/>
              <a:t> </a:t>
            </a:r>
            <a:r>
              <a:rPr lang="en-US" altLang="ko-KR" dirty="0" err="1"/>
              <a:t>đại</a:t>
            </a:r>
            <a:r>
              <a:rPr lang="en-US" altLang="ko-KR" dirty="0"/>
              <a:t> </a:t>
            </a:r>
            <a:r>
              <a:rPr lang="en-US" altLang="ko-KR" dirty="0" err="1"/>
              <a:t>diện</a:t>
            </a:r>
            <a:r>
              <a:rPr lang="en-US" altLang="ko-KR" dirty="0"/>
              <a:t> “|” </a:t>
            </a:r>
            <a:r>
              <a:rPr lang="en-US" altLang="ko-KR" dirty="0" err="1"/>
              <a:t>hữu</a:t>
            </a:r>
            <a:r>
              <a:rPr lang="en-US" altLang="ko-KR" dirty="0"/>
              <a:t> </a:t>
            </a:r>
            <a:r>
              <a:rPr lang="en-US" altLang="ko-KR" dirty="0" err="1"/>
              <a:t>ích</a:t>
            </a:r>
            <a:r>
              <a:rPr lang="en-US" altLang="ko-KR" dirty="0"/>
              <a:t> </a:t>
            </a:r>
            <a:r>
              <a:rPr lang="en-US" altLang="ko-KR" dirty="0" err="1"/>
              <a:t>cho</a:t>
            </a:r>
            <a:r>
              <a:rPr lang="en-US" altLang="ko-KR" dirty="0"/>
              <a:t> </a:t>
            </a:r>
            <a:r>
              <a:rPr lang="en-US" altLang="ko-KR" dirty="0" err="1"/>
              <a:t>việc</a:t>
            </a:r>
            <a:r>
              <a:rPr lang="en-US" altLang="ko-KR" dirty="0"/>
              <a:t> </a:t>
            </a:r>
            <a:r>
              <a:rPr lang="en-US" altLang="ko-KR" dirty="0" err="1"/>
              <a:t>xây</a:t>
            </a:r>
            <a:r>
              <a:rPr lang="en-US" altLang="ko-KR" dirty="0"/>
              <a:t> </a:t>
            </a:r>
            <a:r>
              <a:rPr lang="en-US" altLang="ko-KR" dirty="0" err="1"/>
              <a:t>dựng</a:t>
            </a:r>
            <a:r>
              <a:rPr lang="en-US" altLang="ko-KR" dirty="0"/>
              <a:t> </a:t>
            </a:r>
            <a:r>
              <a:rPr lang="en-US" altLang="ko-KR" dirty="0" err="1"/>
              <a:t>cấu</a:t>
            </a:r>
            <a:r>
              <a:rPr lang="en-US" altLang="ko-KR" dirty="0"/>
              <a:t> </a:t>
            </a:r>
            <a:r>
              <a:rPr lang="en-US" altLang="ko-KR" dirty="0" err="1"/>
              <a:t>trúc</a:t>
            </a:r>
            <a:r>
              <a:rPr lang="en-US" altLang="ko-KR" dirty="0"/>
              <a:t> logic “</a:t>
            </a:r>
            <a:r>
              <a:rPr lang="en-US" altLang="ko-KR" b="1" dirty="0" err="1"/>
              <a:t>hoặc</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3335862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Sử dụng dấu ngoặc đơn, chúng ta có thể gán các nhóm cho các mẫu biểu thức chính quy.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1534352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Những ví dụ này cho thấy việc nhóm các mẫu biểu thức chính quy có thể hữu ích như thế nào.</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3820794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Những ví dụ này cho thấy việc nhóm các mẫu biểu thức chính quy có thể hữu ích như thế nào.</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425015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1740029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Những ví dụ này cho thấy việc nhóm các mẫu biểu thức chính quy có thể hữu ích như thế nào.</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16638788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2681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Ở </a:t>
            </a:r>
            <a:r>
              <a:rPr lang="en-US" dirty="0" err="1"/>
              <a:t>đây</a:t>
            </a:r>
            <a:r>
              <a:rPr lang="en-US" dirty="0"/>
              <a:t>, </a:t>
            </a:r>
            <a:r>
              <a:rPr lang="en-US" dirty="0" err="1"/>
              <a:t>chúng</a:t>
            </a:r>
            <a:r>
              <a:rPr lang="en-US" dirty="0"/>
              <a:t> ta </a:t>
            </a:r>
            <a:r>
              <a:rPr lang="en-US" dirty="0" err="1"/>
              <a:t>khái</a:t>
            </a:r>
            <a:r>
              <a:rPr lang="en-US" dirty="0"/>
              <a:t> </a:t>
            </a:r>
            <a:r>
              <a:rPr lang="en-US" dirty="0" err="1"/>
              <a:t>quát</a:t>
            </a:r>
            <a:r>
              <a:rPr lang="en-US" dirty="0"/>
              <a:t> </a:t>
            </a:r>
            <a:r>
              <a:rPr lang="en-US" dirty="0" err="1"/>
              <a:t>lại</a:t>
            </a:r>
            <a:r>
              <a:rPr lang="en-US" dirty="0"/>
              <a:t> </a:t>
            </a:r>
            <a:r>
              <a:rPr lang="en-US" dirty="0" err="1"/>
              <a:t>mục</a:t>
            </a:r>
            <a:r>
              <a:rPr lang="en-US" dirty="0"/>
              <a:t> </a:t>
            </a:r>
            <a:r>
              <a:rPr lang="en-US" dirty="0" err="1"/>
              <a:t>đích</a:t>
            </a:r>
            <a:r>
              <a:rPr lang="en-US" dirty="0"/>
              <a:t> </a:t>
            </a:r>
            <a:r>
              <a:rPr lang="en-US" dirty="0" err="1"/>
              <a:t>sử</a:t>
            </a:r>
            <a:r>
              <a:rPr lang="en-US" dirty="0"/>
              <a:t> </a:t>
            </a:r>
            <a:r>
              <a:rPr lang="en-US" dirty="0" err="1"/>
              <a:t>dụng</a:t>
            </a:r>
            <a:r>
              <a:rPr lang="en-US" dirty="0"/>
              <a:t> NLP.​</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23359757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Trang trình bày vừa đề cập rằng NLP sử dụng ngôn ngữ tự nhiên làm đầu vào và đầu ra. Đầu tiên, hãy thảo luận về trường hợp nhận đầu vào. Quá trình này được gọi là hiểu ngôn ngữ tự nhiên (NLU).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Ví dụ: nếu đối với đầu vào “bật máy ảnh”, thuật toán xác định hai yếu tố chính là hành động “tải chương trình” và đối tượng “máy ảnh” và chạy chương trình máy ảnh, thì có thể nói rằng thuật toán đã xử lý thành công ngôn ngữ tự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Quá trình ngược lại để tạo ra ngôn ngữ tự nhiên dưới dạng đầu ra được gọi là tạo ngôn ngữ tự nhiên (NLG). Điều này được gọi là 'thế hệ' vì nó tạo ra một câu dựa trên dữ liệu số đã cho và trả về phản hồi bằng ngôn ngữ tự nhiên.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Do cơ chế hoạt động trái ngược nên NLU và NLG có cách xử lý khác nhau. Tuy nhiên, chúng được sử dụng đồng thời để ứng dụng trên sản phẩm thực tế. Ví dụ: nếu bạn nói với loa AI “Đặt nhiệt độ AC thành 23 độ”, thì AC sẽ bật và trả về phản hồi chẳng hạn như “AC được đặt ở 23 độ”.</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3291629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Minh </a:t>
            </a:r>
            <a:r>
              <a:rPr lang="en-US" dirty="0" err="1"/>
              <a:t>họa</a:t>
            </a:r>
            <a:r>
              <a:rPr lang="en-US" dirty="0"/>
              <a:t> NLP </a:t>
            </a:r>
            <a:r>
              <a:rPr lang="en-US" dirty="0" err="1"/>
              <a:t>tại</a:t>
            </a:r>
            <a:r>
              <a:rPr lang="en-US" dirty="0"/>
              <a:t> </a:t>
            </a:r>
            <a:r>
              <a:rPr lang="en-US" dirty="0" err="1"/>
              <a:t>đây</a:t>
            </a:r>
            <a:r>
              <a:rPr lang="en-US" dirty="0"/>
              <a:t>.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380574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927256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286671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34731087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3258189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1" dirty="0">
                <a:latin typeface="Times New Roman" panose="02020603050405020304" pitchFamily="18" charset="0"/>
              </a:rPr>
              <a:t>THỰC HÀNH NÀY VỀ GÌ</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dirty="0">
                <a:latin typeface="Times New Roman" panose="02020603050405020304" pitchFamily="18" charset="0"/>
              </a:rPr>
              <a:t>Trong phần thực hành này, bạn thử các kiểu trực quan hóa nâng cao hơn mà thư viện Seaborn cung cấp.</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000" b="1" dirty="0">
                <a:solidFill>
                  <a:prstClr val="black"/>
                </a:solidFill>
                <a:latin typeface="Times New Roman" panose="02020603050405020304" pitchFamily="18" charset="0"/>
              </a:rPr>
              <a:t>HƯỚNG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err="1">
                <a:solidFill>
                  <a:srgbClr val="000000"/>
                </a:solidFill>
                <a:latin typeface="Times New Roman" panose="02020603050405020304" pitchFamily="18" charset="0"/>
                <a:cs typeface="Times New Roman" panose="02020603050405020304" pitchFamily="18" charset="0"/>
              </a:rPr>
              <a:t>Bắt</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đầu</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Máy</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tính</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xách</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tay</a:t>
            </a:r>
            <a:r>
              <a:rPr lang="en-US" altLang="ko-KR" sz="1200" kern="100" dirty="0">
                <a:solidFill>
                  <a:srgbClr val="000000"/>
                </a:solidFill>
                <a:latin typeface="Times New Roman" panose="02020603050405020304" pitchFamily="18" charset="0"/>
                <a:cs typeface="Times New Roman" panose="02020603050405020304" pitchFamily="18" charset="0"/>
              </a:rPr>
              <a:t> </a:t>
            </a:r>
            <a:r>
              <a:rPr lang="en-US" altLang="ko-KR" sz="1200" kern="100" dirty="0" err="1">
                <a:solidFill>
                  <a:srgbClr val="000000"/>
                </a:solidFill>
                <a:latin typeface="Times New Roman" panose="02020603050405020304" pitchFamily="18" charset="0"/>
                <a:cs typeface="Times New Roman" panose="02020603050405020304" pitchFamily="18" charset="0"/>
              </a:rPr>
              <a:t>Jupyter</a:t>
            </a:r>
            <a:r>
              <a:rPr lang="en-US" altLang="ko-KR" sz="1200" kern="100" dirty="0">
                <a:solidFill>
                  <a:srgbClr val="000000"/>
                </a:solidFill>
                <a:latin typeface="Times New Roman" panose="02020603050405020304" pitchFamily="18" charset="0"/>
                <a:cs typeface="Times New Roman" panose="02020603050405020304" pitchFamily="18" charset="0"/>
              </a:rPr>
              <a:t>. </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vi-VN" altLang="ko-KR" sz="1200" kern="1200" dirty="0">
                <a:solidFill>
                  <a:schemeClr val="tx1"/>
                </a:solidFill>
                <a:effectLst/>
                <a:latin typeface="+mn-lt"/>
                <a:ea typeface="+mn-ea"/>
                <a:cs typeface="+mn-cs"/>
              </a:rPr>
              <a:t>Trong Jupyter Notebook, nhấp vào tệp </a:t>
            </a:r>
            <a:r>
              <a:rPr lang="vi-VN" altLang="ko-KR" sz="1200" b="1" kern="1200" dirty="0">
                <a:solidFill>
                  <a:schemeClr val="tx1"/>
                </a:solidFill>
                <a:effectLst/>
                <a:latin typeface="+mn-lt"/>
                <a:ea typeface="+mn-ea"/>
                <a:cs typeface="+mn-cs"/>
              </a:rPr>
              <a:t>ex_0501~8.ipynb </a:t>
            </a:r>
            <a:r>
              <a:rPr lang="vi-VN" altLang="ko-KR" sz="1200" kern="1200" dirty="0">
                <a:solidFill>
                  <a:schemeClr val="tx1"/>
                </a:solidFill>
                <a:effectLst/>
                <a:latin typeface="+mn-lt"/>
                <a:ea typeface="+mn-ea"/>
                <a:cs typeface="+mn-cs"/>
              </a:rPr>
              <a:t>trong thư mục </a:t>
            </a:r>
            <a:r>
              <a:rPr lang="vi-VN" altLang="ko-KR" sz="1200" b="1" kern="1200" dirty="0">
                <a:solidFill>
                  <a:schemeClr val="tx1"/>
                </a:solidFill>
                <a:effectLst/>
                <a:latin typeface="+mn-lt"/>
                <a:ea typeface="+mn-ea"/>
                <a:cs typeface="+mn-cs"/>
              </a:rPr>
              <a:t>Bài tập Coding</a:t>
            </a:r>
            <a:r>
              <a:rPr lang="en-US" altLang="ko-KR" sz="1200" kern="1200" dirty="0">
                <a:solidFill>
                  <a:schemeClr val="tx1"/>
                </a:solidFill>
                <a:effectLst/>
                <a:latin typeface="+mn-lt"/>
                <a:ea typeface="+mn-ea"/>
                <a:cs typeface="+mn-cs"/>
              </a:rPr>
              <a:t>.</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vi-VN" altLang="ko-KR" sz="1200" kern="1200" dirty="0">
                <a:solidFill>
                  <a:srgbClr val="FF0000"/>
                </a:solidFill>
                <a:effectLst/>
                <a:latin typeface="+mn-lt"/>
                <a:ea typeface="+mn-ea"/>
                <a:cs typeface="+mn-cs"/>
              </a:rPr>
              <a:t>Xem lại các ví dụ về các chủ đề dưới đây</a:t>
            </a:r>
            <a:r>
              <a:rPr lang="en-US" altLang="ko-KR" sz="1200" kern="1200" dirty="0">
                <a:solidFill>
                  <a:srgbClr val="FF0000"/>
                </a:solidFill>
                <a:effectLst/>
                <a:latin typeface="+mn-lt"/>
                <a:ea typeface="+mn-ea"/>
                <a:cs typeface="+mn-cs"/>
              </a:rPr>
              <a:t>:</a:t>
            </a:r>
            <a:br>
              <a:rPr lang="en-US" altLang="ko-KR" sz="1200" kern="1200" dirty="0">
                <a:solidFill>
                  <a:srgbClr val="FF0000"/>
                </a:solidFill>
                <a:effectLst/>
                <a:latin typeface="+mn-lt"/>
                <a:ea typeface="+mn-ea"/>
                <a:cs typeface="+mn-cs"/>
              </a:rPr>
            </a:b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Trực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quan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hóa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với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Seaborn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dụ</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vi-VN"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a:t>
            </a:r>
            <a:r>
              <a:rPr lang="vi-VN" altLang="ko-KR" sz="1200" kern="1200" dirty="0">
                <a:solidFill>
                  <a:schemeClr val="tx1"/>
                </a:solidFill>
                <a:effectLst/>
                <a:latin typeface="+mn-lt"/>
                <a:ea typeface="+mn-ea"/>
                <a:cs typeface="+mn-cs"/>
              </a:rPr>
              <a:t>Tùy chọn) Sử dụng ô trống ở dưới cùng để thực hành nhu cầu cá nhân của riêng bạn.</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262741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119063" lvl="1" indent="0" eaLnBrk="1" hangingPunct="1">
              <a:spcAft>
                <a:spcPts val="1200"/>
              </a:spcAft>
              <a:buFontTx/>
              <a:buNone/>
              <a:defRPr/>
            </a:pPr>
            <a:endParaRPr kumimoji="1" lang="en-US" altLang="ko-KR" dirty="0">
              <a:solidFill>
                <a:srgbClr val="FF0000"/>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4606423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3947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none"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3455773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i="0" u="sng"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3584855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917068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Corpus là đối tượng tập dữ liệu văn bản để phân tích.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Để vận hành máy học, máy cần có dữ liệu để học. Trong trường hợp NLP, dữ liệu ngôn ngữ tự nhiên được gọi là kho văn bản. Corpus tạm dịch là một tập hợp các văn bản được thu thập từ miền nào đó cho mục đích nghiên cứu hoặc tìm hiểu.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Có nhiều định dạng tệp khác nhau của kho văn bản, đó là dữ liệu văn bản, chẳng hạn như txt, csv, xml, v.v. Nguồn của nó cũng rất đa dạng, từ dữ liệu giọng nói đến đánh giá phim và dữ liệu được thu thập bởi trình thu thập dữ liệu web.</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1283958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31658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Trong NLP, việc làm sạch sẽ loại bỏ sự không đồng đều và “nhiễu” trong dữ liệu.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Chuẩn hóa chuyển đổi các từ tương tự thành các chuỗi thống nhất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Cả làm sạch và chuẩn hóa đều là các bước cần thiết trong quá trình tiền xử lý dữ liệu.</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2229511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Mã thông báo không chỉ đơn giản là chia nhỏ dữ liệu văn bản bằng dấu cách và dấu chấm câu.</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mã thông báo tốt sẽ hoạt động mặc dù có các ngoại lệ như được hiển thị ở đây.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2276041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240500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6222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Khai thác văn bản là quá trình hoặc thực hành kiểm tra các bộ sưu tập lớn các tài nguyên bằng văn bản để tạo thông tin mới, thường sử dụng phần mềm máy tính chuyên dụng.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Nó là một tập hợp con của lĩnh vực khai thác dữ liệu lớn hơn. (Từ điển tiếng Anh Oxford)</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Khai thác văn bản là một thuật ngữ bao gồm tất cả các kỹ thuật nghiên cứu dựa trên các thuật toán toán học thu thập, xử lý, phân tích và tóm tắt dữ liệu có dạng văn bản.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dirty="0"/>
              <a:t>Các mô hình phân tích thống kê sử dụng dữ liệu số. Như vậy, nếu có thể coi văn bản là dữ liệu số thì có thể xây dựng và thử nghiệm các mô hình phân tích thống kê cho dữ liệu văn bản.</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0055147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Thông thường, các từ dừng được phát hiện và loại bỏ.</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16231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6864387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Thư viện NLTK có một danh sách các từ dừng.</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Người ta có thể mở rộng danh sách này tùy thuộc vào ngữ cảnh.</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94327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175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Cắt</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cách</a:t>
            </a:r>
            <a:r>
              <a:rPr lang="en-US" altLang="ko-KR" dirty="0"/>
              <a:t> </a:t>
            </a:r>
            <a:r>
              <a:rPr lang="en-US" altLang="ko-KR" dirty="0" err="1"/>
              <a:t>lấy</a:t>
            </a:r>
            <a:r>
              <a:rPr lang="en-US" altLang="ko-KR" dirty="0"/>
              <a:t> </a:t>
            </a:r>
            <a:r>
              <a:rPr lang="en-US" altLang="ko-KR" dirty="0" err="1"/>
              <a:t>dạng</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từ</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một</a:t>
            </a:r>
            <a:r>
              <a:rPr lang="en-US" altLang="ko-KR" dirty="0"/>
              <a:t> </a:t>
            </a:r>
            <a:r>
              <a:rPr lang="en-US" altLang="ko-KR" dirty="0" err="1"/>
              <a:t>quy</a:t>
            </a:r>
            <a:r>
              <a:rPr lang="en-US" altLang="ko-KR" dirty="0"/>
              <a:t> </a:t>
            </a:r>
            <a:r>
              <a:rPr lang="en-US" altLang="ko-KR" dirty="0" err="1"/>
              <a:t>tắc</a:t>
            </a:r>
            <a:r>
              <a:rPr lang="en-US" altLang="ko-KR" dirty="0"/>
              <a:t> </a:t>
            </a:r>
            <a:r>
              <a:rPr lang="en-US" altLang="ko-KR" dirty="0" err="1"/>
              <a:t>nhất</a:t>
            </a:r>
            <a:r>
              <a:rPr lang="en-US" altLang="ko-KR" dirty="0"/>
              <a:t> </a:t>
            </a:r>
            <a:r>
              <a:rPr lang="en-US" altLang="ko-KR" dirty="0" err="1"/>
              <a:t>định</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Rút</a:t>
            </a:r>
            <a:r>
              <a:rPr lang="en-US" altLang="ko-KR" baseline="0" dirty="0"/>
              <a:t> </a:t>
            </a:r>
            <a:r>
              <a:rPr lang="en-US" altLang="ko-KR" baseline="0" dirty="0" err="1"/>
              <a:t>gọn</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khai</a:t>
            </a:r>
            <a:r>
              <a:rPr lang="en-US" altLang="ko-KR" dirty="0"/>
              <a:t> </a:t>
            </a:r>
            <a:r>
              <a:rPr lang="en-US" altLang="ko-KR" dirty="0" err="1"/>
              <a:t>thác</a:t>
            </a:r>
            <a:r>
              <a:rPr lang="en-US" altLang="ko-KR" dirty="0"/>
              <a:t> </a:t>
            </a:r>
            <a:r>
              <a:rPr lang="en-US" altLang="ko-KR" dirty="0" err="1"/>
              <a:t>của</a:t>
            </a:r>
            <a:r>
              <a:rPr lang="en-US" altLang="ko-KR" dirty="0"/>
              <a:t> </a:t>
            </a:r>
            <a:r>
              <a:rPr lang="en-US" altLang="ko-KR" dirty="0" err="1"/>
              <a:t>bổ</a:t>
            </a:r>
            <a:r>
              <a:rPr lang="en-US" altLang="ko-KR" dirty="0"/>
              <a:t> </a:t>
            </a:r>
            <a:r>
              <a:rPr lang="en-US" altLang="ko-KR" dirty="0" err="1"/>
              <a:t>đề</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1398934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Cắt</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cách</a:t>
            </a:r>
            <a:r>
              <a:rPr lang="en-US" altLang="ko-KR" dirty="0"/>
              <a:t> </a:t>
            </a:r>
            <a:r>
              <a:rPr lang="en-US" altLang="ko-KR" dirty="0" err="1"/>
              <a:t>lấy</a:t>
            </a:r>
            <a:r>
              <a:rPr lang="en-US" altLang="ko-KR" dirty="0"/>
              <a:t> </a:t>
            </a:r>
            <a:r>
              <a:rPr lang="en-US" altLang="ko-KR" dirty="0" err="1"/>
              <a:t>dạng</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từ</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một</a:t>
            </a:r>
            <a:r>
              <a:rPr lang="en-US" altLang="ko-KR" dirty="0"/>
              <a:t> </a:t>
            </a:r>
            <a:r>
              <a:rPr lang="en-US" altLang="ko-KR" dirty="0" err="1"/>
              <a:t>quy</a:t>
            </a:r>
            <a:r>
              <a:rPr lang="en-US" altLang="ko-KR" dirty="0"/>
              <a:t> </a:t>
            </a:r>
            <a:r>
              <a:rPr lang="en-US" altLang="ko-KR" dirty="0" err="1"/>
              <a:t>tắc</a:t>
            </a:r>
            <a:r>
              <a:rPr lang="en-US" altLang="ko-KR" dirty="0"/>
              <a:t> </a:t>
            </a:r>
            <a:r>
              <a:rPr lang="en-US" altLang="ko-KR" dirty="0" err="1"/>
              <a:t>nhất</a:t>
            </a:r>
            <a:r>
              <a:rPr lang="en-US" altLang="ko-KR" dirty="0"/>
              <a:t> </a:t>
            </a:r>
            <a:r>
              <a:rPr lang="en-US" altLang="ko-KR" dirty="0" err="1"/>
              <a:t>định</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Rút</a:t>
            </a:r>
            <a:r>
              <a:rPr lang="en-US" altLang="ko-KR" baseline="0" dirty="0"/>
              <a:t> </a:t>
            </a:r>
            <a:r>
              <a:rPr lang="en-US" altLang="ko-KR" baseline="0" dirty="0" err="1"/>
              <a:t>gọn</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khai</a:t>
            </a:r>
            <a:r>
              <a:rPr lang="en-US" altLang="ko-KR" dirty="0"/>
              <a:t> </a:t>
            </a:r>
            <a:r>
              <a:rPr lang="en-US" altLang="ko-KR" dirty="0" err="1"/>
              <a:t>thác</a:t>
            </a:r>
            <a:r>
              <a:rPr lang="en-US" altLang="ko-KR" dirty="0"/>
              <a:t> </a:t>
            </a:r>
            <a:r>
              <a:rPr lang="en-US" altLang="ko-KR" dirty="0" err="1"/>
              <a:t>của</a:t>
            </a:r>
            <a:r>
              <a:rPr lang="en-US" altLang="ko-KR" dirty="0"/>
              <a:t> </a:t>
            </a:r>
            <a:r>
              <a:rPr lang="en-US" altLang="ko-KR" dirty="0" err="1"/>
              <a:t>bổ</a:t>
            </a:r>
            <a:r>
              <a:rPr lang="en-US" altLang="ko-KR" dirty="0"/>
              <a:t> </a:t>
            </a:r>
            <a:r>
              <a:rPr lang="en-US" altLang="ko-KR" dirty="0" err="1"/>
              <a:t>đề</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14533255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Cắt</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cách</a:t>
            </a:r>
            <a:r>
              <a:rPr lang="en-US" altLang="ko-KR" dirty="0"/>
              <a:t> </a:t>
            </a:r>
            <a:r>
              <a:rPr lang="en-US" altLang="ko-KR" dirty="0" err="1"/>
              <a:t>lấy</a:t>
            </a:r>
            <a:r>
              <a:rPr lang="en-US" altLang="ko-KR" dirty="0"/>
              <a:t> </a:t>
            </a:r>
            <a:r>
              <a:rPr lang="en-US" altLang="ko-KR" dirty="0" err="1"/>
              <a:t>dạng</a:t>
            </a:r>
            <a:r>
              <a:rPr lang="en-US" altLang="ko-KR" dirty="0"/>
              <a:t> </a:t>
            </a:r>
            <a:r>
              <a:rPr lang="en-US" altLang="ko-KR" dirty="0" err="1"/>
              <a:t>gốc</a:t>
            </a:r>
            <a:r>
              <a:rPr lang="en-US" altLang="ko-KR" dirty="0"/>
              <a:t> </a:t>
            </a:r>
            <a:r>
              <a:rPr lang="en-US" altLang="ko-KR" dirty="0" err="1"/>
              <a:t>của</a:t>
            </a:r>
            <a:r>
              <a:rPr lang="en-US" altLang="ko-KR" dirty="0"/>
              <a:t> </a:t>
            </a:r>
            <a:r>
              <a:rPr lang="en-US" altLang="ko-KR" dirty="0" err="1"/>
              <a:t>từ</a:t>
            </a:r>
            <a:r>
              <a:rPr lang="en-US" altLang="ko-KR" dirty="0"/>
              <a:t> </a:t>
            </a:r>
            <a:r>
              <a:rPr lang="en-US" altLang="ko-KR" dirty="0" err="1"/>
              <a:t>bằng</a:t>
            </a:r>
            <a:r>
              <a:rPr lang="en-US" altLang="ko-KR" dirty="0"/>
              <a:t> </a:t>
            </a:r>
            <a:r>
              <a:rPr lang="en-US" altLang="ko-KR" dirty="0" err="1"/>
              <a:t>cách</a:t>
            </a:r>
            <a:r>
              <a:rPr lang="en-US" altLang="ko-KR" dirty="0"/>
              <a:t> </a:t>
            </a:r>
            <a:r>
              <a:rPr lang="en-US" altLang="ko-KR" dirty="0" err="1"/>
              <a:t>áp</a:t>
            </a:r>
            <a:r>
              <a:rPr lang="en-US" altLang="ko-KR" dirty="0"/>
              <a:t> </a:t>
            </a:r>
            <a:r>
              <a:rPr lang="en-US" altLang="ko-KR" dirty="0" err="1"/>
              <a:t>dụng</a:t>
            </a:r>
            <a:r>
              <a:rPr lang="en-US" altLang="ko-KR" dirty="0"/>
              <a:t> </a:t>
            </a:r>
            <a:r>
              <a:rPr lang="en-US" altLang="ko-KR" dirty="0" err="1"/>
              <a:t>một</a:t>
            </a:r>
            <a:r>
              <a:rPr lang="en-US" altLang="ko-KR" dirty="0"/>
              <a:t> </a:t>
            </a:r>
            <a:r>
              <a:rPr lang="en-US" altLang="ko-KR" dirty="0" err="1"/>
              <a:t>quy</a:t>
            </a:r>
            <a:r>
              <a:rPr lang="en-US" altLang="ko-KR" dirty="0"/>
              <a:t> </a:t>
            </a:r>
            <a:r>
              <a:rPr lang="en-US" altLang="ko-KR" dirty="0" err="1"/>
              <a:t>tắc</a:t>
            </a:r>
            <a:r>
              <a:rPr lang="en-US" altLang="ko-KR" dirty="0"/>
              <a:t> </a:t>
            </a:r>
            <a:r>
              <a:rPr lang="en-US" altLang="ko-KR" dirty="0" err="1"/>
              <a:t>nhất</a:t>
            </a:r>
            <a:r>
              <a:rPr lang="en-US" altLang="ko-KR" dirty="0"/>
              <a:t> </a:t>
            </a:r>
            <a:r>
              <a:rPr lang="en-US" altLang="ko-KR" dirty="0" err="1"/>
              <a:t>định</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Rút</a:t>
            </a:r>
            <a:r>
              <a:rPr lang="en-US" altLang="ko-KR" baseline="0" dirty="0"/>
              <a:t> </a:t>
            </a:r>
            <a:r>
              <a:rPr lang="en-US" altLang="ko-KR" baseline="0" dirty="0" err="1"/>
              <a:t>gọn</a:t>
            </a:r>
            <a:r>
              <a:rPr lang="en-US" altLang="ko-KR" baseline="0" dirty="0"/>
              <a:t> </a:t>
            </a:r>
            <a:r>
              <a:rPr lang="en-US" altLang="ko-KR" baseline="0" dirty="0" err="1"/>
              <a:t>từ</a:t>
            </a:r>
            <a:r>
              <a:rPr lang="en-US" altLang="ko-KR" dirty="0"/>
              <a:t> </a:t>
            </a:r>
            <a:r>
              <a:rPr lang="en-US" altLang="ko-KR" dirty="0" err="1"/>
              <a:t>là</a:t>
            </a:r>
            <a:r>
              <a:rPr lang="en-US" altLang="ko-KR" dirty="0"/>
              <a:t> </a:t>
            </a:r>
            <a:r>
              <a:rPr lang="en-US" altLang="ko-KR" dirty="0" err="1"/>
              <a:t>sự</a:t>
            </a:r>
            <a:r>
              <a:rPr lang="en-US" altLang="ko-KR" dirty="0"/>
              <a:t> </a:t>
            </a:r>
            <a:r>
              <a:rPr lang="en-US" altLang="ko-KR" dirty="0" err="1"/>
              <a:t>khai</a:t>
            </a:r>
            <a:r>
              <a:rPr lang="en-US" altLang="ko-KR" dirty="0"/>
              <a:t> </a:t>
            </a:r>
            <a:r>
              <a:rPr lang="en-US" altLang="ko-KR" dirty="0" err="1"/>
              <a:t>thác</a:t>
            </a:r>
            <a:r>
              <a:rPr lang="en-US" altLang="ko-KR" dirty="0"/>
              <a:t> </a:t>
            </a:r>
            <a:r>
              <a:rPr lang="en-US" altLang="ko-KR" dirty="0" err="1"/>
              <a:t>của</a:t>
            </a:r>
            <a:r>
              <a:rPr lang="en-US" altLang="ko-KR" dirty="0"/>
              <a:t> </a:t>
            </a:r>
            <a:r>
              <a:rPr lang="en-US" altLang="ko-KR" dirty="0" err="1"/>
              <a:t>bổ</a:t>
            </a:r>
            <a:r>
              <a:rPr lang="en-US" altLang="ko-KR" dirty="0"/>
              <a:t> </a:t>
            </a:r>
            <a:r>
              <a:rPr lang="en-US" altLang="ko-KR" dirty="0" err="1"/>
              <a:t>đề</a:t>
            </a:r>
            <a:r>
              <a:rPr lang="en-US" altLang="ko-KR" dirty="0"/>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951015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48837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bộ </a:t>
            </a:r>
            <a:r>
              <a:rPr lang="en-US" altLang="ko-KR" dirty="0" err="1"/>
              <a:t>nhãn</a:t>
            </a:r>
            <a:r>
              <a:rPr lang="vi-VN" altLang="ko-KR" dirty="0"/>
              <a:t> POS thông thường được trình bày.</a:t>
            </a:r>
          </a:p>
          <a:p>
            <a:pPr marL="0" marR="0" lvl="0" indent="0" algn="l" defTabSz="914400" rtl="0" eaLnBrk="1" fontAlgn="auto" latinLnBrk="1" hangingPunct="1">
              <a:lnSpc>
                <a:spcPct val="100000"/>
              </a:lnSpc>
              <a:spcBef>
                <a:spcPts val="0"/>
              </a:spcBef>
              <a:spcAft>
                <a:spcPts val="0"/>
              </a:spcAft>
              <a:buClrTx/>
              <a:buSzTx/>
              <a:buFontTx/>
              <a:buNone/>
              <a:tabLst/>
              <a:defRPr/>
            </a:pPr>
            <a:endParaRPr lang="vi-VN"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Mục tiêu chính của việc g</a:t>
            </a:r>
            <a:r>
              <a:rPr lang="en-US" altLang="ko-KR" dirty="0" err="1"/>
              <a:t>án</a:t>
            </a:r>
            <a:r>
              <a:rPr lang="vi-VN" altLang="ko-KR" dirty="0"/>
              <a:t> </a:t>
            </a:r>
            <a:r>
              <a:rPr lang="en-US" altLang="ko-KR" dirty="0" err="1"/>
              <a:t>nhãn</a:t>
            </a:r>
            <a:r>
              <a:rPr lang="vi-VN" altLang="ko-KR" dirty="0"/>
              <a:t> POS là loại bỏ sự mơ hồ về ngữ nghĩa.</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Ví dụ: từ “hiện tại” có thể có các POS khác nhau tùy thuộc vào ngữ cảnh.</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“present” có thể là danh từ có nghĩa là “món quà”, nó cũng có thể là động từ có nghĩa là “xuất hiện”, v.v.</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Trình gắn thẻ POS tốt sẽ có thể loại bỏ những điểm không rõ ràng này.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6797270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bộ </a:t>
            </a:r>
            <a:r>
              <a:rPr lang="en-US" altLang="ko-KR" dirty="0" err="1"/>
              <a:t>nhãn</a:t>
            </a:r>
            <a:r>
              <a:rPr lang="vi-VN" altLang="ko-KR" dirty="0"/>
              <a:t> POS thông thường được trình bày.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240594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baseline="0" dirty="0"/>
              <a:t>Dữ liệu phi cấu trúc chiếm 80% môi trường dữ liệu lớn. Như vậy, trong lĩnh vực dữ liệu lớn, khai phá dữ liệu tập trung vào khai phá dữ liệu phi cấu trúc.</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702679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Một bộ </a:t>
            </a:r>
            <a:r>
              <a:rPr lang="en-US" altLang="ko-KR" dirty="0" err="1"/>
              <a:t>nhãn</a:t>
            </a:r>
            <a:r>
              <a:rPr lang="vi-VN" altLang="ko-KR" dirty="0"/>
              <a:t> POS thông thường được trình bày.</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7974064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NLTK là một trong những thư viện Python được sử dụng nhiều nhất cho NLP.</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24473405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Phân</a:t>
            </a:r>
            <a:r>
              <a:rPr lang="en-US" altLang="ko-KR" dirty="0"/>
              <a:t> </a:t>
            </a:r>
            <a:r>
              <a:rPr lang="en-US" altLang="ko-KR" dirty="0" err="1"/>
              <a:t>tích</a:t>
            </a:r>
            <a:r>
              <a:rPr lang="en-US" altLang="ko-KR" dirty="0"/>
              <a:t> </a:t>
            </a:r>
            <a:r>
              <a:rPr lang="en-US" altLang="ko-KR" dirty="0" err="1"/>
              <a:t>dữ</a:t>
            </a:r>
            <a:r>
              <a:rPr lang="en-US" altLang="ko-KR" dirty="0"/>
              <a:t> </a:t>
            </a:r>
            <a:r>
              <a:rPr lang="en-US" altLang="ko-KR" dirty="0" err="1"/>
              <a:t>liệu</a:t>
            </a:r>
            <a:r>
              <a:rPr lang="en-US" altLang="ko-KR" dirty="0"/>
              <a:t> </a:t>
            </a:r>
            <a:r>
              <a:rPr lang="en-US" altLang="ko-KR" dirty="0" err="1"/>
              <a:t>khám</a:t>
            </a:r>
            <a:r>
              <a:rPr lang="en-US" altLang="ko-KR" dirty="0"/>
              <a:t> </a:t>
            </a:r>
            <a:r>
              <a:rPr lang="en-US" altLang="ko-KR" dirty="0" err="1"/>
              <a:t>phá</a:t>
            </a:r>
            <a:r>
              <a:rPr lang="en-US" altLang="ko-KR" dirty="0"/>
              <a:t> (EDA) </a:t>
            </a:r>
            <a:r>
              <a:rPr lang="en-US" altLang="ko-KR" dirty="0" err="1"/>
              <a:t>và</a:t>
            </a:r>
            <a:r>
              <a:rPr lang="en-US" altLang="ko-KR" dirty="0"/>
              <a:t> </a:t>
            </a:r>
            <a:r>
              <a:rPr lang="en-US" altLang="ko-KR" dirty="0" err="1"/>
              <a:t>trực</a:t>
            </a:r>
            <a:r>
              <a:rPr lang="en-US" altLang="ko-KR" dirty="0"/>
              <a:t> </a:t>
            </a:r>
            <a:r>
              <a:rPr lang="en-US" altLang="ko-KR" dirty="0" err="1"/>
              <a:t>quan</a:t>
            </a:r>
            <a:r>
              <a:rPr lang="en-US" altLang="ko-KR" dirty="0"/>
              <a:t> </a:t>
            </a:r>
            <a:r>
              <a:rPr lang="en-US" altLang="ko-KR" dirty="0" err="1"/>
              <a:t>hóa</a:t>
            </a:r>
            <a:r>
              <a:rPr lang="en-US" altLang="ko-KR" dirty="0"/>
              <a:t> </a:t>
            </a:r>
            <a:r>
              <a:rPr lang="en-US" altLang="ko-KR" dirty="0" err="1"/>
              <a:t>cũng</a:t>
            </a:r>
            <a:r>
              <a:rPr lang="en-US" altLang="ko-KR" dirty="0"/>
              <a:t> </a:t>
            </a:r>
            <a:r>
              <a:rPr lang="en-US" altLang="ko-KR" dirty="0" err="1"/>
              <a:t>là</a:t>
            </a:r>
            <a:r>
              <a:rPr lang="en-US" altLang="ko-KR" dirty="0"/>
              <a:t> </a:t>
            </a:r>
            <a:r>
              <a:rPr lang="en-US" altLang="ko-KR" dirty="0" err="1"/>
              <a:t>những</a:t>
            </a:r>
            <a:r>
              <a:rPr lang="en-US" altLang="ko-KR" dirty="0"/>
              <a:t> </a:t>
            </a:r>
            <a:r>
              <a:rPr lang="en-US" altLang="ko-KR" dirty="0" err="1"/>
              <a:t>phần</a:t>
            </a:r>
            <a:r>
              <a:rPr lang="en-US" altLang="ko-KR" dirty="0"/>
              <a:t> </a:t>
            </a:r>
            <a:r>
              <a:rPr lang="en-US" altLang="ko-KR" dirty="0" err="1"/>
              <a:t>quan</a:t>
            </a:r>
            <a:r>
              <a:rPr lang="en-US" altLang="ko-KR" dirty="0"/>
              <a:t> </a:t>
            </a:r>
            <a:r>
              <a:rPr lang="en-US" altLang="ko-KR" dirty="0" err="1"/>
              <a:t>trọng</a:t>
            </a:r>
            <a:r>
              <a:rPr lang="en-US" altLang="ko-KR" dirty="0"/>
              <a:t> </a:t>
            </a:r>
            <a:r>
              <a:rPr lang="en-US" altLang="ko-KR" dirty="0" err="1"/>
              <a:t>của</a:t>
            </a:r>
            <a:r>
              <a:rPr lang="en-US" altLang="ko-KR" dirty="0"/>
              <a:t> NLP.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en-US" altLang="ko-KR" dirty="0" err="1"/>
              <a:t>Đám</a:t>
            </a:r>
            <a:r>
              <a:rPr lang="en-US" altLang="ko-KR" baseline="0" dirty="0"/>
              <a:t> </a:t>
            </a:r>
            <a:r>
              <a:rPr lang="en-US" altLang="ko-KR" baseline="0" dirty="0" err="1"/>
              <a:t>mây</a:t>
            </a:r>
            <a:r>
              <a:rPr lang="en-US" altLang="ko-KR" baseline="0" dirty="0"/>
              <a:t> </a:t>
            </a:r>
            <a:r>
              <a:rPr lang="en-US" altLang="ko-KR" baseline="0" dirty="0" err="1"/>
              <a:t>từ</a:t>
            </a:r>
            <a:r>
              <a:rPr lang="en-US" altLang="ko-KR" baseline="0" dirty="0"/>
              <a:t> </a:t>
            </a:r>
            <a:r>
              <a:rPr lang="en-US" altLang="ko-KR" baseline="0" dirty="0" err="1"/>
              <a:t>khóa</a:t>
            </a:r>
            <a:r>
              <a:rPr lang="en-US" altLang="ko-KR" dirty="0"/>
              <a:t>” </a:t>
            </a:r>
            <a:r>
              <a:rPr lang="en-US" altLang="ko-KR" dirty="0" err="1"/>
              <a:t>là</a:t>
            </a:r>
            <a:r>
              <a:rPr lang="en-US" altLang="ko-KR" dirty="0"/>
              <a:t> </a:t>
            </a:r>
            <a:r>
              <a:rPr lang="en-US" altLang="ko-KR" dirty="0" err="1"/>
              <a:t>một</a:t>
            </a:r>
            <a:r>
              <a:rPr lang="en-US" altLang="ko-KR" dirty="0"/>
              <a:t> </a:t>
            </a:r>
            <a:r>
              <a:rPr lang="en-US" altLang="ko-KR" dirty="0" err="1"/>
              <a:t>kỹ</a:t>
            </a:r>
            <a:r>
              <a:rPr lang="en-US" altLang="ko-KR" dirty="0"/>
              <a:t> </a:t>
            </a:r>
            <a:r>
              <a:rPr lang="en-US" altLang="ko-KR" dirty="0" err="1"/>
              <a:t>thuật</a:t>
            </a:r>
            <a:r>
              <a:rPr lang="en-US" altLang="ko-KR" dirty="0"/>
              <a:t> </a:t>
            </a:r>
            <a:r>
              <a:rPr lang="en-US" altLang="ko-KR" dirty="0" err="1"/>
              <a:t>trực</a:t>
            </a:r>
            <a:r>
              <a:rPr lang="en-US" altLang="ko-KR" dirty="0"/>
              <a:t> </a:t>
            </a:r>
            <a:r>
              <a:rPr lang="en-US" altLang="ko-KR" dirty="0" err="1"/>
              <a:t>quan</a:t>
            </a:r>
            <a:r>
              <a:rPr lang="en-US" altLang="ko-KR" dirty="0"/>
              <a:t> </a:t>
            </a:r>
            <a:r>
              <a:rPr lang="en-US" altLang="ko-KR" dirty="0" err="1"/>
              <a:t>hóa</a:t>
            </a:r>
            <a:r>
              <a:rPr lang="en-US" altLang="ko-KR" dirty="0"/>
              <a:t> </a:t>
            </a:r>
            <a:r>
              <a:rPr lang="en-US" altLang="ko-KR" dirty="0" err="1"/>
              <a:t>rất</a:t>
            </a:r>
            <a:r>
              <a:rPr lang="en-US" altLang="ko-KR" dirty="0"/>
              <a:t> </a:t>
            </a:r>
            <a:r>
              <a:rPr lang="en-US" altLang="ko-KR" dirty="0" err="1"/>
              <a:t>mạnh</a:t>
            </a:r>
            <a:r>
              <a:rPr lang="en-US" altLang="ko-KR" dirty="0"/>
              <a:t> </a:t>
            </a:r>
            <a:r>
              <a:rPr lang="en-US" altLang="ko-KR" dirty="0" err="1"/>
              <a:t>mẽ</a:t>
            </a:r>
            <a:r>
              <a:rPr lang="en-US" altLang="ko-KR" dirty="0"/>
              <a:t>.</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36237917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dirty="0"/>
              <a:t>Các bước để tạo một đám mây từ</a:t>
            </a:r>
            <a:r>
              <a:rPr lang="en-US" altLang="ko-KR" dirty="0"/>
              <a:t> </a:t>
            </a:r>
            <a:r>
              <a:rPr lang="en-US" altLang="ko-KR" dirty="0" err="1"/>
              <a:t>khóa</a:t>
            </a:r>
            <a:r>
              <a:rPr lang="vi-VN" altLang="ko-KR" dirty="0"/>
              <a:t> được phác thảo.</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4184253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26577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u="none" kern="1200" dirty="0">
                <a:solidFill>
                  <a:schemeClr val="tx1"/>
                </a:solidFill>
                <a:effectLst/>
                <a:latin typeface="+mn-lt"/>
                <a:ea typeface="+mn-ea"/>
                <a:cs typeface="+mn-cs"/>
              </a:rPr>
              <a:t>Một phương pháp gán số nguyên cho các từ như sau. Xây dựng một từ vựng liệt kê các từ theo thứ tự tần suất và theo thứ tự tần suất cao nhất, gán số nguyên thấp nhất.</a:t>
            </a:r>
            <a:endParaRPr lang="en-US" altLang="ko-KR"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7231103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Từ được lưu dưới dạng khóa và tần suất của từ dưới dạng giá trị. Đưa một từ vào vocab sẽ trả về tần số.</a:t>
            </a:r>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318220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39532192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err="1">
                <a:solidFill>
                  <a:schemeClr val="tx1"/>
                </a:solidFill>
                <a:effectLst/>
                <a:latin typeface="+mn-lt"/>
                <a:ea typeface="+mn-ea"/>
                <a:cs typeface="+mn-cs"/>
              </a:rPr>
              <a:t>Từ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có</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chỉ</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số</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là</a:t>
            </a:r>
            <a:r>
              <a:rPr lang="en-US" altLang="ko-KR" sz="1200" b="0" i="0" kern="1200" dirty="0">
                <a:solidFill>
                  <a:schemeClr val="tx1"/>
                </a:solidFill>
                <a:effectLst/>
                <a:latin typeface="+mn-lt"/>
                <a:ea typeface="+mn-ea"/>
                <a:cs typeface="+mn-cs"/>
              </a:rPr>
              <a:t> 1 </a:t>
            </a:r>
            <a:r>
              <a:rPr lang="en-US" altLang="ko-KR" sz="1200" b="0" i="0" kern="1200" dirty="0" err="1">
                <a:solidFill>
                  <a:schemeClr val="tx1"/>
                </a:solidFill>
                <a:effectLst/>
                <a:latin typeface="+mn-lt"/>
                <a:ea typeface="+mn-ea"/>
                <a:cs typeface="+mn-cs"/>
              </a:rPr>
              <a:t>có</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tần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số</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cao</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nhất</a:t>
            </a:r>
            <a:r>
              <a:rPr lang="en-US" altLang="ko-KR" sz="1200" b="0" i="0" kern="1200" dirty="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err="1">
                <a:solidFill>
                  <a:schemeClr val="tx1"/>
                </a:solidFill>
                <a:effectLst/>
                <a:latin typeface="+mn-lt"/>
                <a:ea typeface="+mn-ea"/>
                <a:cs typeface="+mn-cs"/>
              </a:rPr>
              <a:t>Nó</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loại</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trừ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các</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có</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tần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số</a:t>
            </a:r>
            <a:r>
              <a:rPr lang="en-US" altLang="ko-KR" sz="1200" b="0" i="0" kern="1200" dirty="0">
                <a:solidFill>
                  <a:schemeClr val="tx1"/>
                </a:solidFill>
                <a:effectLst/>
                <a:latin typeface="+mn-lt"/>
                <a:ea typeface="+mn-ea"/>
                <a:cs typeface="+mn-cs"/>
              </a:rPr>
              <a:t> 1.</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6667678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275730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baseline="0" dirty="0"/>
              <a:t>Dữ liệu phi cấu trúc chiếm 80% môi trường dữ liệu lớn. Như vậy trong lĩnh vực dữ liệu lớn, khai phá dữ liệu tập trung vào khai phá dữ liệu phi cấu trúc.</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12768156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sz="1200" b="0" i="0" kern="1200" dirty="0">
                <a:solidFill>
                  <a:schemeClr val="tx1"/>
                </a:solidFill>
                <a:effectLst/>
                <a:latin typeface="+mn-lt"/>
                <a:ea typeface="+mn-ea"/>
                <a:cs typeface="+mn-cs"/>
              </a:rPr>
              <a:t>Những từ không tồn tại trong từ vựng được gọi là OOV, từ viết tắt của Out-Of-Vocabulary.</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7287144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err="1">
                <a:solidFill>
                  <a:schemeClr val="tx1"/>
                </a:solidFill>
                <a:effectLst/>
                <a:latin typeface="+mn-lt"/>
                <a:ea typeface="+mn-ea"/>
                <a:cs typeface="+mn-cs"/>
              </a:rPr>
              <a:t>Sử</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dụng</a:t>
            </a:r>
            <a:r>
              <a:rPr lang="en-US" altLang="ko-KR" sz="1200" b="0" i="0" kern="1200" dirty="0">
                <a:solidFill>
                  <a:schemeClr val="tx1"/>
                </a:solidFill>
                <a:effectLst/>
                <a:latin typeface="+mn-lt"/>
                <a:ea typeface="+mn-ea"/>
                <a:cs typeface="+mn-cs"/>
              </a:rPr>
              <a:t> Python's Counter() </a:t>
            </a:r>
            <a:r>
              <a:rPr lang="en-US" altLang="ko-KR" sz="1200" b="0" i="0" kern="1200" dirty="0" err="1">
                <a:solidFill>
                  <a:schemeClr val="tx1"/>
                </a:solidFill>
                <a:effectLst/>
                <a:latin typeface="+mn-lt"/>
                <a:ea typeface="+mn-ea"/>
                <a:cs typeface="+mn-cs"/>
              </a:rPr>
              <a:t>ghi</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lại</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tần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số</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mà</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không</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bị</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trùng</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lặp</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27449914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22567907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err="1">
                <a:solidFill>
                  <a:schemeClr val="tx1"/>
                </a:solidFill>
                <a:effectLst/>
                <a:latin typeface="+mn-lt"/>
                <a:ea typeface="+mn-ea"/>
                <a:cs typeface="+mn-cs"/>
              </a:rPr>
              <a:t>most_common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chỉ</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trả</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về</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các</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có</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tần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suất</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cao</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11517398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err="1">
                <a:solidFill>
                  <a:schemeClr val="tx1"/>
                </a:solidFill>
                <a:effectLst/>
                <a:latin typeface="+mn-lt"/>
                <a:ea typeface="+mn-ea"/>
                <a:cs typeface="+mn-cs"/>
              </a:rPr>
              <a:t>Nhận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dữ</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liệu</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tuần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tự</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danh</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sách</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bộ</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bộ</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từ</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điển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chuỗi</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làm</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đầu</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vào</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và</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trả</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về</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chỉ</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mục</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liên</a:t>
            </a:r>
            <a:r>
              <a:rPr lang="en-US" altLang="ko-KR" sz="1200" b="0" i="0" kern="1200" dirty="0">
                <a:solidFill>
                  <a:schemeClr val="tx1"/>
                </a:solidFill>
                <a:effectLst/>
                <a:latin typeface="+mn-lt"/>
                <a:ea typeface="+mn-ea"/>
                <a:cs typeface="+mn-cs"/>
              </a:rPr>
              <a:t> </a:t>
            </a:r>
            <a:r>
              <a:rPr lang="en-US" altLang="ko-KR" sz="1200" b="0" i="0" kern="1200" dirty="0" err="1">
                <a:solidFill>
                  <a:schemeClr val="tx1"/>
                </a:solidFill>
                <a:effectLst/>
                <a:latin typeface="+mn-lt"/>
                <a:ea typeface="+mn-ea"/>
                <a:cs typeface="+mn-cs"/>
              </a:rPr>
              <a:t>tiếp</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7893831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Với văn bản đầu vào, fit_on_texts gán chỉ số số nguyên thấp hơn cho các từ có tần suất xuất hiện cao hơn.</a:t>
            </a:r>
          </a:p>
          <a:p>
            <a:pPr marL="0" marR="0" lvl="0" indent="0" algn="l" defTabSz="914400" rtl="0" eaLnBrk="1" fontAlgn="auto" latinLnBrk="1" hangingPunct="1">
              <a:lnSpc>
                <a:spcPct val="100000"/>
              </a:lnSpc>
              <a:spcBef>
                <a:spcPts val="0"/>
              </a:spcBef>
              <a:spcAft>
                <a:spcPts val="0"/>
              </a:spcAft>
              <a:buClrTx/>
              <a:buSzTx/>
              <a:buFontTx/>
              <a:buNone/>
              <a:tabLst/>
              <a:defRPr/>
            </a:pPr>
            <a:r>
              <a:rPr lang="vi-VN" altLang="ko-KR" sz="1200" b="0" i="0" kern="1200" dirty="0">
                <a:solidFill>
                  <a:schemeClr val="tx1"/>
                </a:solidFill>
                <a:effectLst/>
                <a:latin typeface="+mn-lt"/>
                <a:ea typeface="+mn-ea"/>
                <a:cs typeface="+mn-cs"/>
              </a:rPr>
              <a:t>Bạn có thể kiểm tra xem mỗi từ đã được gán một chỉ mục theo thứ tự tần suất cao nhất chưa. Sử dụng word_counts để kiểm tra số lượng của mỗi từ.</a:t>
            </a:r>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0324299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MỤC</a:t>
            </a:r>
            <a:r>
              <a:rPr lang="en-US" altLang="ko-KR" sz="1200" b="1" baseline="0" dirty="0">
                <a:latin typeface="Times New Roman" panose="02020603050405020304" pitchFamily="18" charset="0"/>
              </a:rPr>
              <a:t> ĐÍCH CỦA PHẦN THỰC HÀNH NÀY</a:t>
            </a:r>
            <a:endParaRPr lang="ko-KR" altLang="en-US" dirty="0"/>
          </a:p>
          <a:p>
            <a:pPr latinLnBrk="1"/>
            <a:r>
              <a:rPr lang="vi-VN" altLang="ko-KR" sz="1200" kern="1200" dirty="0">
                <a:solidFill>
                  <a:schemeClr val="tx1"/>
                </a:solidFill>
                <a:effectLst/>
                <a:latin typeface="+mn-lt"/>
                <a:ea typeface="+mn-ea"/>
                <a:cs typeface="+mn-cs"/>
              </a:rPr>
              <a:t>Trong phần thực hành này, bạn thử các kiểu trực quan hóa nâng cao hơn mà thư viện Seaborn cung cấp.</a:t>
            </a:r>
            <a:endParaRPr lang="en-US" altLang="ko-KR" sz="1200" kern="1200" dirty="0">
              <a:solidFill>
                <a:schemeClr val="tx1"/>
              </a:solidFill>
              <a:effectLst/>
              <a:latin typeface="+mn-lt"/>
              <a:ea typeface="+mn-ea"/>
              <a:cs typeface="+mn-cs"/>
            </a:endParaRPr>
          </a:p>
          <a:p>
            <a:pPr latinLnBrk="1"/>
            <a:endParaRPr lang="en-US" altLang="ko-KR" sz="1200" kern="1200" dirty="0">
              <a:solidFill>
                <a:schemeClr val="tx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HƯỚNG</a:t>
            </a:r>
            <a:r>
              <a:rPr lang="en-US" altLang="ko-KR" sz="1000" b="1" baseline="0" dirty="0">
                <a:solidFill>
                  <a:prstClr val="black"/>
                </a:solidFill>
                <a:latin typeface="Times New Roman" panose="02020603050405020304" pitchFamily="18" charset="0"/>
              </a:rPr>
              <a:t> DẪN THỰC HÀNH</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Bắt đầu Máy tính xách tay Jupyter.</a:t>
            </a:r>
          </a:p>
          <a:p>
            <a:pPr marL="342900" lvl="0" indent="-342900">
              <a:spcAft>
                <a:spcPts val="800"/>
              </a:spcAft>
              <a:buFont typeface="+mj-lt"/>
              <a:buAutoNum type="arabicPeriod"/>
            </a:pPr>
            <a:r>
              <a:rPr lang="vi-VN" altLang="ko-KR" sz="1200" kern="100" dirty="0">
                <a:solidFill>
                  <a:srgbClr val="000000"/>
                </a:solidFill>
                <a:latin typeface="Times New Roman" panose="02020603050405020304" pitchFamily="18" charset="0"/>
                <a:cs typeface="Times New Roman" panose="02020603050405020304" pitchFamily="18" charset="0"/>
              </a:rPr>
              <a:t>Trong Jupyter Notebook, nhấp vào tệp </a:t>
            </a:r>
            <a:r>
              <a:rPr lang="vi-VN" altLang="ko-KR" sz="1200" b="1" kern="100" dirty="0">
                <a:solidFill>
                  <a:srgbClr val="000000"/>
                </a:solidFill>
                <a:latin typeface="Times New Roman" panose="02020603050405020304" pitchFamily="18" charset="0"/>
                <a:cs typeface="Times New Roman" panose="02020603050405020304" pitchFamily="18" charset="0"/>
              </a:rPr>
              <a:t>ex_Integer Encoding.ipynb </a:t>
            </a:r>
            <a:r>
              <a:rPr lang="vi-VN" altLang="ko-KR" sz="1200" kern="100" dirty="0">
                <a:solidFill>
                  <a:srgbClr val="000000"/>
                </a:solidFill>
                <a:latin typeface="Times New Roman" panose="02020603050405020304" pitchFamily="18" charset="0"/>
                <a:cs typeface="Times New Roman" panose="02020603050405020304" pitchFamily="18" charset="0"/>
              </a:rPr>
              <a:t>trong thư mục </a:t>
            </a:r>
            <a:r>
              <a:rPr lang="en-US" altLang="ko-KR" sz="1200" b="1" kern="100" dirty="0">
                <a:solidFill>
                  <a:srgbClr val="000000"/>
                </a:solidFill>
                <a:latin typeface="Times New Roman" panose="02020603050405020304" pitchFamily="18" charset="0"/>
                <a:cs typeface="Times New Roman" panose="02020603050405020304" pitchFamily="18" charset="0"/>
              </a:rPr>
              <a:t>Coding</a:t>
            </a:r>
            <a:r>
              <a:rPr lang="en-US" altLang="ko-KR" sz="1200" b="1" kern="100" baseline="0" dirty="0">
                <a:solidFill>
                  <a:srgbClr val="000000"/>
                </a:solidFill>
                <a:latin typeface="Times New Roman" panose="02020603050405020304" pitchFamily="18" charset="0"/>
                <a:cs typeface="Times New Roman" panose="02020603050405020304" pitchFamily="18" charset="0"/>
              </a:rPr>
              <a:t> Exercise</a:t>
            </a:r>
            <a:r>
              <a:rPr lang="vi-VN" altLang="ko-KR" sz="1200" kern="100" dirty="0">
                <a:solidFill>
                  <a:srgbClr val="000000"/>
                </a:solidFill>
                <a:latin typeface="Times New Roman" panose="02020603050405020304" pitchFamily="18" charset="0"/>
                <a:cs typeface="Times New Roman" panose="02020603050405020304" pitchFamily="18" charset="0"/>
              </a:rPr>
              <a:t>.</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vi-VN" altLang="ko-KR" sz="1200" kern="1200" dirty="0">
                <a:solidFill>
                  <a:srgbClr val="FF0000"/>
                </a:solidFill>
                <a:effectLst/>
                <a:latin typeface="+mn-lt"/>
                <a:ea typeface="+mn-ea"/>
                <a:cs typeface="+mn-cs"/>
              </a:rPr>
              <a:t>Xem lại các ví dụ về các chủ đề dưới đây:</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endPar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Trực</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quan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hóa</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với</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Seaborn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thêm</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ví</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dụ</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Mảng</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biểu</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phân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tán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PairGrid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FaceGrid</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1143000" lvl="2" indent="-228600" algn="just" latinLnBrk="1">
              <a:lnSpc>
                <a:spcPct val="107000"/>
              </a:lnSpc>
              <a:spcAft>
                <a:spcPts val="800"/>
              </a:spcAft>
              <a:buFont typeface="+mj-lt"/>
              <a:buAutoNum type="romanLcPeriod"/>
            </a:pP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Bản</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đồ</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 </a:t>
            </a:r>
            <a:r>
              <a:rPr lang="en-US" altLang="ko-KR" sz="1200" i="1" kern="100" dirty="0" err="1">
                <a:solidFill>
                  <a:srgbClr val="000000"/>
                </a:solidFill>
                <a:effectLst/>
                <a:latin typeface="Times New Roman" panose="02020603050405020304" pitchFamily="18" charset="0"/>
                <a:ea typeface="+mn-ea"/>
                <a:cs typeface="Times New Roman" panose="02020603050405020304" pitchFamily="18" charset="0"/>
              </a:rPr>
              <a:t>nhiệt</a:t>
            </a: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t>
            </a:r>
          </a:p>
          <a:p>
            <a:pPr marL="914400" lvl="2" indent="0" algn="just" latinLnBrk="1">
              <a:lnSpc>
                <a:spcPct val="107000"/>
              </a:lnSpc>
              <a:spcAft>
                <a:spcPts val="800"/>
              </a:spcAft>
              <a:buFont typeface="+mj-lt"/>
              <a:buNone/>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14792614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93951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0">
              <a:defRPr/>
            </a:pPr>
            <a:r>
              <a:rPr lang="en-US" altLang="ko-KR" dirty="0"/>
              <a:t>Padding</a:t>
            </a:r>
            <a:r>
              <a:rPr lang="vi-VN" altLang="ko-KR" dirty="0"/>
              <a:t> là sửa đổi hình dạng dữ liệu bằng cách điền vào dữ liệu một giá trị nhất định. Nếu giá trị là 0, nó được gọi là </a:t>
            </a:r>
            <a:r>
              <a:rPr lang="en-US" altLang="ko-KR" dirty="0"/>
              <a:t>0 padding.</a:t>
            </a:r>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19227485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lvl="0">
              <a:defRPr/>
            </a:pPr>
            <a:r>
              <a:rPr lang="en-US" altLang="ko-KR" dirty="0"/>
              <a:t>Padding</a:t>
            </a:r>
            <a:r>
              <a:rPr lang="vi-VN" altLang="ko-KR" dirty="0"/>
              <a:t> là sửa đổi hình dạng dữ liệu bằng cách điền vào dữ liệu một giá trị nhất định. Nếu giá trị là 0, nó được gọi là </a:t>
            </a:r>
            <a:r>
              <a:rPr lang="en-US" altLang="ko-KR" dirty="0"/>
              <a:t>0 padding.</a:t>
            </a:r>
            <a:endParaRPr lang="en-US" altLang="ko-KR" b="1"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46156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303340" y="6498001"/>
            <a:ext cx="489301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1924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4395"/>
            <a:ext cx="9899651" cy="6853605"/>
          </a:xfrm>
          <a:prstGeom prst="rect">
            <a:avLst/>
          </a:prstGeom>
        </p:spPr>
      </p:pic>
      <p:sp>
        <p:nvSpPr>
          <p:cNvPr id="2" name="직사각형 1"/>
          <p:cNvSpPr/>
          <p:nvPr userDrawn="1"/>
        </p:nvSpPr>
        <p:spPr>
          <a:xfrm>
            <a:off x="2" y="0"/>
            <a:ext cx="9899651"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9"/>
          </a:p>
        </p:txBody>
      </p:sp>
      <p:sp>
        <p:nvSpPr>
          <p:cNvPr id="7" name="직사각형 6">
            <a:extLst>
              <a:ext uri="{FF2B5EF4-FFF2-40B4-BE49-F238E27FC236}">
                <a16:creationId xmlns:a16="http://schemas.microsoft.com/office/drawing/2014/main" id="{782B242C-8600-47F0-98D5-6EA512C41BF2}"/>
              </a:ext>
            </a:extLst>
          </p:cNvPr>
          <p:cNvSpPr/>
          <p:nvPr userDrawn="1"/>
        </p:nvSpPr>
        <p:spPr>
          <a:xfrm>
            <a:off x="449468" y="5677032"/>
            <a:ext cx="9000714"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2022 SAMSUNG. All rights reserved.</a:t>
            </a:r>
          </a:p>
          <a:p>
            <a:pPr marL="0" marR="0" lvl="0" indent="0" algn="l" defTabSz="914126"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126"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126"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1822" y="3022951"/>
            <a:ext cx="2476006" cy="812098"/>
          </a:xfrm>
          <a:prstGeom prst="rect">
            <a:avLst/>
          </a:prstGeom>
        </p:spPr>
      </p:pic>
      <p:sp>
        <p:nvSpPr>
          <p:cNvPr id="9"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90568"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spTree>
    <p:extLst>
      <p:ext uri="{BB962C8B-B14F-4D97-AF65-F5344CB8AC3E}">
        <p14:creationId xmlns:p14="http://schemas.microsoft.com/office/powerpoint/2010/main" val="23763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5"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1726668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sp>
        <p:nvSpPr>
          <p:cNvPr id="6" name="Freeform 5">
            <a:extLst>
              <a:ext uri="{FF2B5EF4-FFF2-40B4-BE49-F238E27FC236}">
                <a16:creationId xmlns:a16="http://schemas.microsoft.com/office/drawing/2014/main" id="{0D8AEED9-5E8F-4A4F-8427-AE314BEC60F8}"/>
              </a:ext>
            </a:extLst>
          </p:cNvPr>
          <p:cNvSpPr>
            <a:spLocks noChangeAspect="1" noEditPoints="1"/>
          </p:cNvSpPr>
          <p:nvPr userDrawn="1"/>
        </p:nvSpPr>
        <p:spPr bwMode="auto">
          <a:xfrm>
            <a:off x="449468" y="450000"/>
            <a:ext cx="128202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11" tIns="45705" rIns="91411" bIns="45705" numCol="1" anchor="t" anchorCtr="0" compatLnSpc="1">
            <a:prstTxWarp prst="textNoShape">
              <a:avLst/>
            </a:prstTxWarp>
            <a:scene3d>
              <a:camera prst="orthographicFront"/>
              <a:lightRig rig="threePt" dir="t"/>
            </a:scene3d>
            <a:sp3d>
              <a:bevelT w="0" h="6350"/>
            </a:sp3d>
          </a:bodyPr>
          <a:lstStyle/>
          <a:p>
            <a:pPr marL="0" marR="0" lvl="0" indent="0" algn="l" defTabSz="914126" rtl="0" eaLnBrk="1" fontAlgn="auto" latinLnBrk="1" hangingPunct="1">
              <a:lnSpc>
                <a:spcPct val="100000"/>
              </a:lnSpc>
              <a:spcBef>
                <a:spcPts val="0"/>
              </a:spcBef>
              <a:spcAft>
                <a:spcPts val="0"/>
              </a:spcAft>
              <a:buClrTx/>
              <a:buSzTx/>
              <a:buFontTx/>
              <a:buNone/>
              <a:tabLst/>
              <a:defRPr/>
            </a:pPr>
            <a:endParaRPr lang="ko-KR" altLang="en-US" sz="1959"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5631" y="6141164"/>
            <a:ext cx="1371564" cy="450000"/>
          </a:xfrm>
          <a:prstGeom prst="rect">
            <a:avLst/>
          </a:prstGeom>
        </p:spPr>
      </p:pic>
    </p:spTree>
    <p:extLst>
      <p:ext uri="{BB962C8B-B14F-4D97-AF65-F5344CB8AC3E}">
        <p14:creationId xmlns:p14="http://schemas.microsoft.com/office/powerpoint/2010/main" val="368282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id="{1B2B22C2-BBD9-4044-B049-D10CDF14FDE6}"/>
              </a:ext>
            </a:extLst>
          </p:cNvPr>
          <p:cNvSpPr txBox="1">
            <a:spLocks/>
          </p:cNvSpPr>
          <p:nvPr userDrawn="1"/>
        </p:nvSpPr>
        <p:spPr>
          <a:xfrm>
            <a:off x="2869926" y="6347711"/>
            <a:ext cx="588783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11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11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
        <p:nvSpPr>
          <p:cNvPr id="3" name="슬라이드 번호 개체 틀 15">
            <a:extLst>
              <a:ext uri="{FF2B5EF4-FFF2-40B4-BE49-F238E27FC236}">
                <a16:creationId xmlns:a16="http://schemas.microsoft.com/office/drawing/2014/main" id="{8C6D6C91-60C1-41CF-B03F-1735A6A41637}"/>
              </a:ext>
            </a:extLst>
          </p:cNvPr>
          <p:cNvSpPr txBox="1">
            <a:spLocks/>
          </p:cNvSpPr>
          <p:nvPr userDrawn="1"/>
        </p:nvSpPr>
        <p:spPr>
          <a:xfrm>
            <a:off x="8805867" y="6347726"/>
            <a:ext cx="538163"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1997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Tree>
    <p:extLst>
      <p:ext uri="{BB962C8B-B14F-4D97-AF65-F5344CB8AC3E}">
        <p14:creationId xmlns:p14="http://schemas.microsoft.com/office/powerpoint/2010/main" val="340868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7"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231332" y="6498001"/>
            <a:ext cx="496502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971237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2825" cy="6858000"/>
          </a:xfrm>
          <a:prstGeom prst="rect">
            <a:avLst/>
          </a:prstGeom>
        </p:spPr>
      </p:pic>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8"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3787724" y="6498001"/>
            <a:ext cx="5408635"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216385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3" name="그룹 2">
            <a:extLst>
              <a:ext uri="{FF2B5EF4-FFF2-40B4-BE49-F238E27FC236}">
                <a16:creationId xmlns:a16="http://schemas.microsoft.com/office/drawing/2014/main" id="{423B230F-BF07-4420-8C5E-EAE4EFC61AF1}"/>
              </a:ext>
            </a:extLst>
          </p:cNvPr>
          <p:cNvGrpSpPr/>
          <p:nvPr userDrawn="1"/>
        </p:nvGrpSpPr>
        <p:grpSpPr>
          <a:xfrm>
            <a:off x="0" y="1"/>
            <a:ext cx="9902825" cy="999802"/>
            <a:chOff x="0" y="1"/>
            <a:chExt cx="9906000" cy="999802"/>
          </a:xfrm>
        </p:grpSpPr>
        <p:sp>
          <p:nvSpPr>
            <p:cNvPr id="10" name="직사각형 9">
              <a:extLst>
                <a:ext uri="{FF2B5EF4-FFF2-40B4-BE49-F238E27FC236}">
                  <a16:creationId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8" name="직사각형 7">
              <a:extLst>
                <a:ext uri="{FF2B5EF4-FFF2-40B4-BE49-F238E27FC236}">
                  <a16:creationId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6" name="그룹 15">
            <a:extLst>
              <a:ext uri="{FF2B5EF4-FFF2-40B4-BE49-F238E27FC236}">
                <a16:creationId xmlns:a16="http://schemas.microsoft.com/office/drawing/2014/main" id="{1AD70F94-445E-41A7-8574-B25CBA89D8C1}"/>
              </a:ext>
            </a:extLst>
          </p:cNvPr>
          <p:cNvGrpSpPr/>
          <p:nvPr userDrawn="1"/>
        </p:nvGrpSpPr>
        <p:grpSpPr>
          <a:xfrm>
            <a:off x="449855" y="1251376"/>
            <a:ext cx="9015111" cy="4993976"/>
            <a:chOff x="578678" y="1436154"/>
            <a:chExt cx="8748000" cy="4993976"/>
          </a:xfrm>
          <a:solidFill>
            <a:srgbClr val="ECEFF6"/>
          </a:solidFill>
        </p:grpSpPr>
        <p:sp>
          <p:nvSpPr>
            <p:cNvPr id="17" name="직사각형 16">
              <a:extLst>
                <a:ext uri="{FF2B5EF4-FFF2-40B4-BE49-F238E27FC236}">
                  <a16:creationId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8" name="직사각형 17">
              <a:extLst>
                <a:ext uri="{FF2B5EF4-FFF2-40B4-BE49-F238E27FC236}">
                  <a16:creationId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19" name="직사각형 18">
              <a:extLst>
                <a:ext uri="{FF2B5EF4-FFF2-40B4-BE49-F238E27FC236}">
                  <a16:creationId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gr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303340" y="6498001"/>
            <a:ext cx="489301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69602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id="{85278258-AEB2-4213-B5E6-13FC86FAB418}"/>
              </a:ext>
            </a:extLst>
          </p:cNvPr>
          <p:cNvGrpSpPr/>
          <p:nvPr userDrawn="1"/>
        </p:nvGrpSpPr>
        <p:grpSpPr>
          <a:xfrm>
            <a:off x="449468" y="1462227"/>
            <a:ext cx="9000714" cy="4500283"/>
            <a:chOff x="578678" y="1445207"/>
            <a:chExt cx="8748000" cy="4136077"/>
          </a:xfrm>
        </p:grpSpPr>
        <p:sp>
          <p:nvSpPr>
            <p:cNvPr id="52" name="직사각형 51">
              <a:extLst>
                <a:ext uri="{FF2B5EF4-FFF2-40B4-BE49-F238E27FC236}">
                  <a16:creationId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3" name="직사각형 52">
              <a:extLst>
                <a:ext uri="{FF2B5EF4-FFF2-40B4-BE49-F238E27FC236}">
                  <a16:creationId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4" name="이등변 삼각형 53">
              <a:extLst>
                <a:ext uri="{FF2B5EF4-FFF2-40B4-BE49-F238E27FC236}">
                  <a16:creationId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8" name="그룹 7">
            <a:extLst>
              <a:ext uri="{FF2B5EF4-FFF2-40B4-BE49-F238E27FC236}">
                <a16:creationId xmlns:a16="http://schemas.microsoft.com/office/drawing/2014/main" id="{E8CA0DD3-9254-499A-BE4D-7F93C9791163}"/>
              </a:ext>
            </a:extLst>
          </p:cNvPr>
          <p:cNvGrpSpPr/>
          <p:nvPr userDrawn="1"/>
        </p:nvGrpSpPr>
        <p:grpSpPr>
          <a:xfrm>
            <a:off x="747594" y="2408824"/>
            <a:ext cx="8536863" cy="3303528"/>
            <a:chOff x="747834" y="2129937"/>
            <a:chExt cx="8539600" cy="3303528"/>
          </a:xfrm>
        </p:grpSpPr>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5" name="그룹 34">
              <a:extLst>
                <a:ext uri="{FF2B5EF4-FFF2-40B4-BE49-F238E27FC236}">
                  <a16:creationId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619" y="1588472"/>
            <a:ext cx="661354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087316" y="6498001"/>
            <a:ext cx="510904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25761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F9D91F2-1DA9-4775-A2F4-3EA836FC8AC8}"/>
              </a:ext>
            </a:extLst>
          </p:cNvPr>
          <p:cNvGrpSpPr/>
          <p:nvPr userDrawn="1"/>
        </p:nvGrpSpPr>
        <p:grpSpPr>
          <a:xfrm>
            <a:off x="0" y="1"/>
            <a:ext cx="9902825" cy="999802"/>
            <a:chOff x="0" y="1"/>
            <a:chExt cx="9906000" cy="999802"/>
          </a:xfrm>
        </p:grpSpPr>
        <p:sp>
          <p:nvSpPr>
            <p:cNvPr id="18" name="직사각형 17">
              <a:extLst>
                <a:ext uri="{FF2B5EF4-FFF2-40B4-BE49-F238E27FC236}">
                  <a16:creationId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19" name="직사각형 18">
              <a:extLst>
                <a:ext uri="{FF2B5EF4-FFF2-40B4-BE49-F238E27FC236}">
                  <a16:creationId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cxnSp>
        <p:nvCxnSpPr>
          <p:cNvPr id="20" name="직선 연결선 19">
            <a:extLst>
              <a:ext uri="{FF2B5EF4-FFF2-40B4-BE49-F238E27FC236}">
                <a16:creationId xmlns:a16="http://schemas.microsoft.com/office/drawing/2014/main" id="{F763F9BA-EE85-4466-9F91-463051CFC433}"/>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id="{83DE29B4-2918-48DA-8AAD-6689F9D9B25F}"/>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id="{3C9B8629-554D-4DBE-9C51-F645BAD954BC}"/>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7" name="그룹 6">
            <a:extLst>
              <a:ext uri="{FF2B5EF4-FFF2-40B4-BE49-F238E27FC236}">
                <a16:creationId xmlns:a16="http://schemas.microsoft.com/office/drawing/2014/main" id="{FDEC6B4D-744D-4E9D-89EE-6B4FB27E7344}"/>
              </a:ext>
            </a:extLst>
          </p:cNvPr>
          <p:cNvGrpSpPr/>
          <p:nvPr userDrawn="1"/>
        </p:nvGrpSpPr>
        <p:grpSpPr>
          <a:xfrm>
            <a:off x="449468" y="1462227"/>
            <a:ext cx="9000714" cy="4500283"/>
            <a:chOff x="449612" y="1219200"/>
            <a:chExt cx="9003600" cy="4500283"/>
          </a:xfrm>
        </p:grpSpPr>
        <p:grpSp>
          <p:nvGrpSpPr>
            <p:cNvPr id="2" name="그룹 1">
              <a:extLst>
                <a:ext uri="{FF2B5EF4-FFF2-40B4-BE49-F238E27FC236}">
                  <a16:creationId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grpSp>
          <p:nvGrpSpPr>
            <p:cNvPr id="24" name="그룹 23">
              <a:extLst>
                <a:ext uri="{FF2B5EF4-FFF2-40B4-BE49-F238E27FC236}">
                  <a16:creationId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30" name="그룹 29">
              <a:extLst>
                <a:ext uri="{FF2B5EF4-FFF2-40B4-BE49-F238E27FC236}">
                  <a16:creationId xmlns:a16="http://schemas.microsoft.com/office/drawing/2014/main" id="{EA101DA7-28A0-4825-8294-91ED14409235}"/>
                </a:ext>
              </a:extLst>
            </p:cNvPr>
            <p:cNvGrpSpPr/>
            <p:nvPr userDrawn="1"/>
          </p:nvGrpSpPr>
          <p:grpSpPr>
            <a:xfrm>
              <a:off x="747834" y="3595777"/>
              <a:ext cx="8539600" cy="1670241"/>
              <a:chOff x="805623" y="3889855"/>
              <a:chExt cx="8539600" cy="1670241"/>
            </a:xfrm>
          </p:grpSpPr>
          <p:grpSp>
            <p:nvGrpSpPr>
              <p:cNvPr id="31" name="그룹 30">
                <a:extLst>
                  <a:ext uri="{FF2B5EF4-FFF2-40B4-BE49-F238E27FC236}">
                    <a16:creationId xmlns:a16="http://schemas.microsoft.com/office/drawing/2014/main" id="{6D52BA93-54E3-4CA4-81A3-AAAA6FD74E74}"/>
                  </a:ext>
                </a:extLst>
              </p:cNvPr>
              <p:cNvGrpSpPr/>
              <p:nvPr/>
            </p:nvGrpSpPr>
            <p:grpSpPr>
              <a:xfrm>
                <a:off x="958539" y="3889855"/>
                <a:ext cx="8386684" cy="1670241"/>
                <a:chOff x="1098894" y="2558690"/>
                <a:chExt cx="8386684" cy="1670241"/>
              </a:xfrm>
            </p:grpSpPr>
            <p:sp>
              <p:nvSpPr>
                <p:cNvPr id="33" name="직사각형 32">
                  <a:extLst>
                    <a:ext uri="{FF2B5EF4-FFF2-40B4-BE49-F238E27FC236}">
                      <a16:creationId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id="{A138E381-77DA-4306-A103-3A1DDA69FDFA}"/>
                    </a:ext>
                  </a:extLst>
                </p:cNvPr>
                <p:cNvSpPr/>
                <p:nvPr/>
              </p:nvSpPr>
              <p:spPr>
                <a:xfrm>
                  <a:off x="1098894" y="2799950"/>
                  <a:ext cx="8386684" cy="1428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a:t>
                  </a:r>
                  <a:r>
                    <a:rPr lang="en-US" altLang="ko-KR" sz="1300" dirty="0" err="1">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opportBàiies</a:t>
                  </a:r>
                  <a:r>
                    <a:rPr lang="en-US" altLang="ko-KR" sz="1300" dirty="0">
                      <a:solidFill>
                        <a:srgbClr val="0D0D0D"/>
                      </a:solidFill>
                      <a:latin typeface="SamsungOne-400" panose="020B0503030303020204" pitchFamily="34" charset="0"/>
                      <a:ea typeface="SamsungOne-400" panose="020B0503030303020204" pitchFamily="34" charset="0"/>
                      <a:cs typeface="Malgun Gothic Semilight" panose="020B0503020000020004" pitchFamily="34" charset="-127"/>
                    </a:rPr>
                    <a:t>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400" panose="020B0503030303020204" pitchFamily="34" charset="0"/>
                </a:endParaRPr>
              </a:p>
            </p:txBody>
          </p:sp>
        </p:grpSp>
        <p:grpSp>
          <p:nvGrpSpPr>
            <p:cNvPr id="40" name="그룹 39">
              <a:extLst>
                <a:ext uri="{FF2B5EF4-FFF2-40B4-BE49-F238E27FC236}">
                  <a16:creationId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799" b="1" i="0" dirty="0">
                    <a:solidFill>
                      <a:srgbClr val="0D0D0D"/>
                    </a:solidFill>
                    <a:latin typeface="iCiel Samsung Sharp Sans Regular" pitchFamily="2" charset="77"/>
                    <a:ea typeface="iCiel Samsung Sharp Sans Regular" pitchFamily="2" charset="77"/>
                    <a:cs typeface="iCiel Samsung Sharp Sans Regular" pitchFamily="2" charset="77"/>
                  </a:rPr>
                  <a:t>Pair Programming Practice</a:t>
                </a:r>
              </a:p>
            </p:txBody>
          </p:sp>
          <p:pic>
            <p:nvPicPr>
              <p:cNvPr id="42" name="그림 41">
                <a:extLst>
                  <a:ext uri="{FF2B5EF4-FFF2-40B4-BE49-F238E27FC236}">
                    <a16:creationId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375348" y="6498001"/>
            <a:ext cx="482101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05139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162" y="1220478"/>
            <a:ext cx="8999020"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4" name="직사각형 3"/>
          <p:cNvSpPr/>
          <p:nvPr userDrawn="1"/>
        </p:nvSpPr>
        <p:spPr>
          <a:xfrm>
            <a:off x="451162" y="2070324"/>
            <a:ext cx="8999020"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sp>
        <p:nvSpPr>
          <p:cNvPr id="5" name="직사각형 4">
            <a:extLst>
              <a:ext uri="{FF2B5EF4-FFF2-40B4-BE49-F238E27FC236}">
                <a16:creationId xmlns:a16="http://schemas.microsoft.com/office/drawing/2014/main" id="{3B885908-D506-4EF6-8EA9-375133536ADE}"/>
              </a:ext>
            </a:extLst>
          </p:cNvPr>
          <p:cNvSpPr/>
          <p:nvPr userDrawn="1"/>
        </p:nvSpPr>
        <p:spPr>
          <a:xfrm>
            <a:off x="646276" y="1415780"/>
            <a:ext cx="105919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b="1" i="0" dirty="0">
                <a:solidFill>
                  <a:srgbClr val="0D0D0D"/>
                </a:solidFill>
                <a:latin typeface="iCiel Samsung Sharp Sans Regular" pitchFamily="2" charset="77"/>
                <a:ea typeface="iCiel Samsung Sharp Sans Regular" pitchFamily="2" charset="77"/>
                <a:cs typeface="iCiel Samsung Sharp Sans Regular" pitchFamily="2" charset="77"/>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139" y="5406365"/>
            <a:ext cx="112868" cy="109719"/>
          </a:xfrm>
          <a:prstGeom prst="rect">
            <a:avLst/>
          </a:prstGeom>
        </p:spPr>
      </p:pic>
      <p:cxnSp>
        <p:nvCxnSpPr>
          <p:cNvPr id="14" name="직선 연결선 13">
            <a:extLst>
              <a:ext uri="{FF2B5EF4-FFF2-40B4-BE49-F238E27FC236}">
                <a16:creationId xmlns:a16="http://schemas.microsoft.com/office/drawing/2014/main" id="{3BBBBCF4-8F64-4C44-B381-7016C297D04F}"/>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id="{2FC1FA6A-7119-4287-A121-C31068A9FCD3}"/>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94BFF8EC-69D9-42AE-A84D-CEFDE15AD513}"/>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grpSp>
        <p:nvGrpSpPr>
          <p:cNvPr id="27" name="그룹 26">
            <a:extLst>
              <a:ext uri="{FF2B5EF4-FFF2-40B4-BE49-F238E27FC236}">
                <a16:creationId xmlns:a16="http://schemas.microsoft.com/office/drawing/2014/main" id="{A3338F14-C71C-49FB-9B8F-636CAA3F7EFA}"/>
              </a:ext>
            </a:extLst>
          </p:cNvPr>
          <p:cNvGrpSpPr/>
          <p:nvPr userDrawn="1"/>
        </p:nvGrpSpPr>
        <p:grpSpPr>
          <a:xfrm>
            <a:off x="0" y="1"/>
            <a:ext cx="9902825" cy="999802"/>
            <a:chOff x="0" y="1"/>
            <a:chExt cx="9906000" cy="999802"/>
          </a:xfrm>
        </p:grpSpPr>
        <p:sp>
          <p:nvSpPr>
            <p:cNvPr id="28" name="직사각형 27">
              <a:extLst>
                <a:ext uri="{FF2B5EF4-FFF2-40B4-BE49-F238E27FC236}">
                  <a16:creationId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p>
          </p:txBody>
        </p:sp>
        <p:sp>
          <p:nvSpPr>
            <p:cNvPr id="29" name="직사각형 28">
              <a:extLst>
                <a:ext uri="{FF2B5EF4-FFF2-40B4-BE49-F238E27FC236}">
                  <a16:creationId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grpSp>
      <p:sp>
        <p:nvSpPr>
          <p:cNvPr id="15"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375348" y="6498001"/>
            <a:ext cx="482101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1851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id="{107951CE-0A5B-4EC7-B663-290867B6A3B2}"/>
              </a:ext>
            </a:extLst>
          </p:cNvPr>
          <p:cNvCxnSpPr/>
          <p:nvPr userDrawn="1"/>
        </p:nvCxnSpPr>
        <p:spPr>
          <a:xfrm>
            <a:off x="449468" y="6424935"/>
            <a:ext cx="900071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id="{DB8B1220-1660-457F-B990-656A8230EA54}"/>
              </a:ext>
            </a:extLst>
          </p:cNvPr>
          <p:cNvSpPr txBox="1">
            <a:spLocks/>
          </p:cNvSpPr>
          <p:nvPr userDrawn="1"/>
        </p:nvSpPr>
        <p:spPr>
          <a:xfrm>
            <a:off x="8836343" y="6498001"/>
            <a:ext cx="613839"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400" panose="020B0503030303020204" pitchFamily="34" charset="0"/>
                <a:ea typeface="SamsungOne-400" panose="020B0503030303020204" pitchFamily="34" charset="0"/>
              </a:rPr>
              <a:pPr marL="0" marR="0" lvl="0" indent="0" algn="r" defTabSz="914094"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400" panose="020B0503030303020204" pitchFamily="34" charset="0"/>
              <a:ea typeface="SamsungOne-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id="{AA07D337-B9C3-4E5E-811E-AEFBB17ADEF5}"/>
              </a:ext>
            </a:extLst>
          </p:cNvPr>
          <p:cNvSpPr/>
          <p:nvPr userDrawn="1"/>
        </p:nvSpPr>
        <p:spPr>
          <a:xfrm>
            <a:off x="449468" y="6498001"/>
            <a:ext cx="2888788"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1" i="0"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cxnSp>
        <p:nvCxnSpPr>
          <p:cNvPr id="7" name="직선 연결선 6"/>
          <p:cNvCxnSpPr/>
          <p:nvPr userDrawn="1"/>
        </p:nvCxnSpPr>
        <p:spPr>
          <a:xfrm>
            <a:off x="449468" y="900000"/>
            <a:ext cx="9000714"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id="{CCEC8F59-794B-4743-A6D7-1BC9720006CB}"/>
              </a:ext>
            </a:extLst>
          </p:cNvPr>
          <p:cNvSpPr txBox="1">
            <a:spLocks/>
          </p:cNvSpPr>
          <p:nvPr userDrawn="1"/>
        </p:nvSpPr>
        <p:spPr>
          <a:xfrm>
            <a:off x="4447356" y="6498001"/>
            <a:ext cx="474900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algn="r" defTabSz="914094" rtl="0" eaLnBrk="1" fontAlgn="base" latinLnBrk="1" hangingPunct="1">
              <a:spcBef>
                <a:spcPct val="0"/>
              </a:spcBef>
              <a:spcAft>
                <a:spcPct val="0"/>
              </a:spcAft>
              <a:defRPr/>
            </a:pPr>
            <a:r>
              <a:rPr lang="vi-VN"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Chương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7.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Xử</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lý</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tự</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nhiên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và</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Mô</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hình</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ngôn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ngữ</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trong</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Khai</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thác</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văn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r>
              <a:rPr lang="en-US" altLang="ko-KR" sz="900" b="1" i="0" kern="1200" dirty="0" err="1">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bản</a:t>
            </a:r>
            <a:r>
              <a:rPr lang="en-US" altLang="ko-KR" sz="900" b="1" i="0" kern="1200" dirty="0">
                <a:solidFill>
                  <a:schemeClr val="bg1">
                    <a:lumMod val="50000"/>
                  </a:schemeClr>
                </a:solidFill>
                <a:latin typeface="iCiel Samsung Sharp Sans Medium" pitchFamily="2" charset="77"/>
                <a:ea typeface="iCiel Samsung Sharp Sans Medium" pitchFamily="2" charset="77"/>
                <a:cs typeface="iCiel Samsung Sharp Sans Medium" pitchFamily="2" charset="77"/>
              </a:rPr>
              <a:t> </a:t>
            </a:r>
          </a:p>
        </p:txBody>
      </p:sp>
    </p:spTree>
    <p:extLst>
      <p:ext uri="{BB962C8B-B14F-4D97-AF65-F5344CB8AC3E}">
        <p14:creationId xmlns:p14="http://schemas.microsoft.com/office/powerpoint/2010/main" val="8954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282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0.png"/></Relationships>
</file>

<file path=ppt/slides/_rels/slide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1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30.xml"/><Relationship Id="rId1" Type="http://schemas.openxmlformats.org/officeDocument/2006/relationships/slideLayout" Target="../slideLayouts/slideLayout4.xml"/><Relationship Id="rId4" Type="http://schemas.openxmlformats.org/officeDocument/2006/relationships/image" Target="../media/image681.png"/></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image" Target="../media/image52.jpeg"/><Relationship Id="rId7" Type="http://schemas.openxmlformats.org/officeDocument/2006/relationships/image" Target="../media/image380.png"/><Relationship Id="rId12" Type="http://schemas.openxmlformats.org/officeDocument/2006/relationships/image" Target="../media/image430.png"/><Relationship Id="rId2" Type="http://schemas.openxmlformats.org/officeDocument/2006/relationships/notesSlide" Target="../notesSlides/notesSlide132.xml"/><Relationship Id="rId1" Type="http://schemas.openxmlformats.org/officeDocument/2006/relationships/slideLayout" Target="../slideLayouts/slideLayout4.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3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00.png"/></Relationships>
</file>

<file path=ppt/slides/_rels/slide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4.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75.png"/></Relationships>
</file>

<file path=ppt/slides/_rels/slide1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40.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141.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2.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30.png"/><Relationship Id="rId2" Type="http://schemas.openxmlformats.org/officeDocument/2006/relationships/notesSlide" Target="../notesSlides/notesSlide144.xml"/><Relationship Id="rId1" Type="http://schemas.openxmlformats.org/officeDocument/2006/relationships/slideLayout" Target="../slideLayouts/slideLayout4.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1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8.xml"/><Relationship Id="rId1" Type="http://schemas.openxmlformats.org/officeDocument/2006/relationships/slideLayout" Target="../slideLayouts/slideLayout4.xml"/><Relationship Id="rId6" Type="http://schemas.openxmlformats.org/officeDocument/2006/relationships/image" Target="../media/image680.png"/><Relationship Id="rId5" Type="http://schemas.openxmlformats.org/officeDocument/2006/relationships/image" Target="../media/image781.png"/><Relationship Id="rId4" Type="http://schemas.openxmlformats.org/officeDocument/2006/relationships/image" Target="../media/image660.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690.png"/><Relationship Id="rId7" Type="http://schemas.openxmlformats.org/officeDocument/2006/relationships/image" Target="../media/image730.png"/><Relationship Id="rId2" Type="http://schemas.openxmlformats.org/officeDocument/2006/relationships/notesSlide" Target="../notesSlides/notesSlide150.xml"/><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0.png"/></Relationships>
</file>

<file path=ppt/slides/_rels/slide151.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690.png"/><Relationship Id="rId21" Type="http://schemas.openxmlformats.org/officeDocument/2006/relationships/image" Target="../media/image89.png"/><Relationship Id="rId7" Type="http://schemas.openxmlformats.org/officeDocument/2006/relationships/image" Target="../media/image730.png"/><Relationship Id="rId12" Type="http://schemas.openxmlformats.org/officeDocument/2006/relationships/image" Target="../media/image800.png"/><Relationship Id="rId17" Type="http://schemas.openxmlformats.org/officeDocument/2006/relationships/image" Target="../media/image85.png"/><Relationship Id="rId2" Type="http://schemas.openxmlformats.org/officeDocument/2006/relationships/notesSlide" Target="../notesSlides/notesSlide151.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790.png"/><Relationship Id="rId5" Type="http://schemas.openxmlformats.org/officeDocument/2006/relationships/image" Target="../media/image710.png"/><Relationship Id="rId15" Type="http://schemas.openxmlformats.org/officeDocument/2006/relationships/image" Target="../media/image83.png"/><Relationship Id="rId10" Type="http://schemas.openxmlformats.org/officeDocument/2006/relationships/image" Target="../media/image760.png"/><Relationship Id="rId19" Type="http://schemas.openxmlformats.org/officeDocument/2006/relationships/image" Target="../media/image87.png"/><Relationship Id="rId4" Type="http://schemas.openxmlformats.org/officeDocument/2006/relationships/image" Target="../media/image700.png"/><Relationship Id="rId9" Type="http://schemas.openxmlformats.org/officeDocument/2006/relationships/image" Target="../media/image780.png"/><Relationship Id="rId14" Type="http://schemas.openxmlformats.org/officeDocument/2006/relationships/image" Target="../media/image82.png"/></Relationships>
</file>

<file path=ppt/slides/_rels/slide152.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90.png"/><Relationship Id="rId21" Type="http://schemas.openxmlformats.org/officeDocument/2006/relationships/image" Target="../media/image103.png"/><Relationship Id="rId7" Type="http://schemas.openxmlformats.org/officeDocument/2006/relationships/image" Target="../media/image730.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52.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93.png"/><Relationship Id="rId5" Type="http://schemas.openxmlformats.org/officeDocument/2006/relationships/image" Target="../media/image710.png"/><Relationship Id="rId15" Type="http://schemas.openxmlformats.org/officeDocument/2006/relationships/image" Target="../media/image97.png"/><Relationship Id="rId10" Type="http://schemas.openxmlformats.org/officeDocument/2006/relationships/image" Target="../media/image760.png"/><Relationship Id="rId19" Type="http://schemas.openxmlformats.org/officeDocument/2006/relationships/image" Target="../media/image101.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96.png"/></Relationships>
</file>

<file path=ppt/slides/_rels/slide153.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1030.png"/><Relationship Id="rId7" Type="http://schemas.openxmlformats.org/officeDocument/2006/relationships/image" Target="../media/image106.png"/><Relationship Id="rId2" Type="http://schemas.openxmlformats.org/officeDocument/2006/relationships/notesSlide" Target="../notesSlides/notesSlide153.xml"/><Relationship Id="rId1" Type="http://schemas.openxmlformats.org/officeDocument/2006/relationships/slideLayout" Target="../slideLayouts/slideLayout4.xml"/><Relationship Id="rId6" Type="http://schemas.openxmlformats.org/officeDocument/2006/relationships/image" Target="../media/image105.png"/><Relationship Id="rId11" Type="http://schemas.openxmlformats.org/officeDocument/2006/relationships/image" Target="../media/image93.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104.png"/><Relationship Id="rId9" Type="http://schemas.openxmlformats.org/officeDocument/2006/relationships/image" Target="../media/image92.png"/></Relationships>
</file>

<file path=ppt/slides/_rels/slide1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08.png"/><Relationship Id="rId7" Type="http://schemas.openxmlformats.org/officeDocument/2006/relationships/image" Target="NULL"/><Relationship Id="rId2" Type="http://schemas.openxmlformats.org/officeDocument/2006/relationships/notesSlide" Target="../notesSlides/notesSlide164.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5.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6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09.png"/><Relationship Id="rId7" Type="http://schemas.openxmlformats.org/officeDocument/2006/relationships/image" Target="NULL"/><Relationship Id="rId2" Type="http://schemas.openxmlformats.org/officeDocument/2006/relationships/notesSlide" Target="../notesSlides/notesSlide166.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0.png"/><Relationship Id="rId7" Type="http://schemas.openxmlformats.org/officeDocument/2006/relationships/image" Target="NULL"/><Relationship Id="rId2" Type="http://schemas.openxmlformats.org/officeDocument/2006/relationships/notesSlide" Target="../notesSlides/notesSlide167.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170.xml"/><Relationship Id="rId1" Type="http://schemas.openxmlformats.org/officeDocument/2006/relationships/slideLayout" Target="../slideLayouts/slideLayout4.xml"/><Relationship Id="rId6" Type="http://schemas.openxmlformats.org/officeDocument/2006/relationships/image" Target="../media/image382.png"/><Relationship Id="rId5" Type="http://schemas.openxmlformats.org/officeDocument/2006/relationships/image" Target="../media/image372.png"/><Relationship Id="rId4" Type="http://schemas.openxmlformats.org/officeDocument/2006/relationships/image" Target="../media/image36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python.org/3/howto/regex.htm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id="{215914FE-3C05-4AF1-9102-9F455194E468}"/>
              </a:ext>
            </a:extLst>
          </p:cNvPr>
          <p:cNvSpPr/>
          <p:nvPr/>
        </p:nvSpPr>
        <p:spPr>
          <a:xfrm>
            <a:off x="719769" y="1710551"/>
            <a:ext cx="8364302" cy="2215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Samsung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Innovation </a:t>
            </a:r>
          </a:p>
          <a:p>
            <a:pPr defTabSz="914126" fontAlgn="base" latinLnBrk="1">
              <a:spcBef>
                <a:spcPct val="0"/>
              </a:spcBef>
              <a:spcAft>
                <a:spcPct val="0"/>
              </a:spcAft>
              <a:defRPr/>
            </a:pPr>
            <a:r>
              <a:rPr kumimoji="1" lang="en-US" altLang="ko-KR" sz="4799" b="1" dirty="0">
                <a:solidFill>
                  <a:prstClr val="black"/>
                </a:solidFill>
                <a:latin typeface="iCiel Samsung Sharp Sans Regular" pitchFamily="2" charset="77"/>
                <a:ea typeface="iCiel Samsung Sharp Sans Regular" pitchFamily="2" charset="77"/>
                <a:cs typeface="iCiel Samsung Sharp Sans Regular" pitchFamily="2" charset="77"/>
              </a:rPr>
              <a:t>Campus</a:t>
            </a:r>
          </a:p>
        </p:txBody>
      </p:sp>
      <p:grpSp>
        <p:nvGrpSpPr>
          <p:cNvPr id="3" name="그룹 2">
            <a:extLst>
              <a:ext uri="{FF2B5EF4-FFF2-40B4-BE49-F238E27FC236}">
                <a16:creationId xmlns:a16="http://schemas.microsoft.com/office/drawing/2014/main" id="{297A5779-EA1E-416C-8400-F0041FD3BA30}"/>
              </a:ext>
            </a:extLst>
          </p:cNvPr>
          <p:cNvGrpSpPr/>
          <p:nvPr/>
        </p:nvGrpSpPr>
        <p:grpSpPr>
          <a:xfrm>
            <a:off x="724457" y="4319714"/>
            <a:ext cx="6095883" cy="369214"/>
            <a:chOff x="724689" y="4320000"/>
            <a:chExt cx="6097837" cy="369332"/>
          </a:xfrm>
        </p:grpSpPr>
        <p:sp>
          <p:nvSpPr>
            <p:cNvPr id="4" name="직사각형 133">
              <a:extLst>
                <a:ext uri="{FF2B5EF4-FFF2-40B4-BE49-F238E27FC236}">
                  <a16:creationId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914126" fontAlgn="base" latinLnBrk="1">
                <a:lnSpc>
                  <a:spcPct val="100000"/>
                </a:lnSpc>
                <a:spcBef>
                  <a:spcPct val="0"/>
                </a:spcBef>
                <a:spcAft>
                  <a:spcPct val="0"/>
                </a:spcAft>
                <a:buClrTx/>
                <a:buSzTx/>
                <a:buFontTx/>
                <a:buNone/>
                <a:tabLst/>
                <a:defRPr/>
              </a:pPr>
              <a:r>
                <a:rPr kumimoji="1" lang="vi-VN" altLang="ko-KR" sz="2399" b="1" dirty="0">
                  <a:solidFill>
                    <a:srgbClr val="1428A0"/>
                  </a:solidFill>
                  <a:latin typeface="iCiel Samsung Sharp Sans Regular" pitchFamily="2" charset="77"/>
                  <a:ea typeface="iCiel Samsung Sharp Sans Regular" pitchFamily="2" charset="77"/>
                  <a:cs typeface="iCiel Samsung Sharp Sans Regular" pitchFamily="2" charset="77"/>
                </a:rPr>
                <a:t>Trí tuệ Nhân tạo</a:t>
              </a:r>
              <a:endParaRPr kumimoji="1" lang="ko-KR" altLang="en-US" sz="2399" b="1" dirty="0">
                <a:solidFill>
                  <a:srgbClr val="1428A0"/>
                </a:solidFill>
                <a:latin typeface="iCiel Samsung Sharp Sans Regular" pitchFamily="2" charset="77"/>
                <a:cs typeface="iCiel Samsung Sharp Sans Regular" pitchFamily="2" charset="77"/>
              </a:endParaRPr>
            </a:p>
          </p:txBody>
        </p:sp>
        <p:sp>
          <p:nvSpPr>
            <p:cNvPr id="5" name="직사각형 4">
              <a:extLst>
                <a:ext uri="{FF2B5EF4-FFF2-40B4-BE49-F238E27FC236}">
                  <a16:creationId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2" name="직사각형 11">
            <a:extLst>
              <a:ext uri="{FF2B5EF4-FFF2-40B4-BE49-F238E27FC236}">
                <a16:creationId xmlns:a16="http://schemas.microsoft.com/office/drawing/2014/main" id="{D8BF98C4-B566-4812-B5F0-560CFBA969E7}"/>
              </a:ext>
            </a:extLst>
          </p:cNvPr>
          <p:cNvSpPr/>
          <p:nvPr/>
        </p:nvSpPr>
        <p:spPr>
          <a:xfrm>
            <a:off x="702940" y="1798458"/>
            <a:ext cx="8632825" cy="2053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NLP là một lĩnh vực AI xử lý giao tiếp.</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Nó cho phép máy tạo và phân tích ngôn ngữ của con người (tạo và hiểu ngôn ngữ tự nhiên)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NLP có thể xử lý nhiều loại giọng nói bao gồm tiếng lóng, tiếng địa phương và lỗi ngữ pháp. Học máy xây dựng nền tảng cho phương pháp này. Các ứng dụng của NPL là công cụ tìm kiếm, chatbot AI, ứng dụng sửa ngữ pháp,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Mặt khác, </a:t>
            </a:r>
            <a:r>
              <a:rPr lang="vi-VN" altLang="ko-KR" sz="1300" b="1" dirty="0">
                <a:solidFill>
                  <a:srgbClr val="1429A0"/>
                </a:solidFill>
                <a:latin typeface="SamsungOne-400" panose="020B0503030303020204" pitchFamily="34" charset="0"/>
                <a:ea typeface="SamsungOne-400" panose="020B0503030303020204" pitchFamily="34" charset="0"/>
              </a:rPr>
              <a:t>Khai thác văn bản là một tiểu thể loại của khoa học khai thác dữ liệu.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Khoa học khai thác dữ liệu bao gồm các phương pháp tìm kiếm dữ liệu, khai thác dữ liệu và học máy.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Hơn 80% các tổ chức trên toàn thế giới sử dụng thông tin dạng văn bản. </a:t>
            </a:r>
            <a:r>
              <a:rPr lang="vi-VN" altLang="ko-KR" sz="1300" b="1" dirty="0">
                <a:solidFill>
                  <a:srgbClr val="1429A0"/>
                </a:solidFill>
                <a:latin typeface="SamsungOne-400" panose="020B0503030303020204" pitchFamily="34" charset="0"/>
                <a:ea typeface="SamsungOne-400" panose="020B0503030303020204" pitchFamily="34" charset="0"/>
              </a:rPr>
              <a:t>NLP nhận dạng văn bản và giọng nói trong khi Khai thác văn bản đánh giá chất lượng văn bản.</a:t>
            </a:r>
            <a:endParaRPr lang="en-US" altLang="ko-KR" sz="1300" b="1" dirty="0">
              <a:solidFill>
                <a:srgbClr val="1429A0"/>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4" name="직사각형 1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Khai thác văn bản so 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(1/3) </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5792532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Padding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Keras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Padding</a:t>
              </a:r>
            </a:p>
          </p:txBody>
        </p:sp>
        <p:sp>
          <p:nvSpPr>
            <p:cNvPr id="20" name="직사각형 1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p:cNvGrpSpPr/>
          <p:nvPr/>
        </p:nvGrpSpPr>
        <p:grpSpPr>
          <a:xfrm>
            <a:off x="557644" y="1700808"/>
            <a:ext cx="8782050" cy="3198294"/>
            <a:chOff x="557644" y="1700808"/>
            <a:chExt cx="8782050" cy="3198294"/>
          </a:xfrm>
        </p:grpSpPr>
        <p:sp>
          <p:nvSpPr>
            <p:cNvPr id="21" name="모서리가 둥근 직사각형 4">
              <a:extLst>
                <a:ext uri="{FF2B5EF4-FFF2-40B4-BE49-F238E27FC236}">
                  <a16:creationId xmlns:a16="http://schemas.microsoft.com/office/drawing/2014/main" id="{E9E1B7DD-9CBE-460A-A749-700BF017FB9F}"/>
                </a:ext>
              </a:extLst>
            </p:cNvPr>
            <p:cNvSpPr/>
            <p:nvPr/>
          </p:nvSpPr>
          <p:spPr>
            <a:xfrm>
              <a:off x="557644" y="1700808"/>
              <a:ext cx="8782050" cy="31982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r="3538"/>
            <a:stretch/>
          </p:blipFill>
          <p:spPr>
            <a:xfrm>
              <a:off x="576452" y="1779960"/>
              <a:ext cx="8763242" cy="3044801"/>
            </a:xfrm>
            <a:prstGeom prst="rect">
              <a:avLst/>
            </a:prstGeom>
            <a:ln>
              <a:noFill/>
            </a:ln>
          </p:spPr>
        </p:pic>
      </p:grpSp>
    </p:spTree>
    <p:extLst>
      <p:ext uri="{BB962C8B-B14F-4D97-AF65-F5344CB8AC3E}">
        <p14:creationId xmlns:p14="http://schemas.microsoft.com/office/powerpoint/2010/main" val="3827790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65865" y="450171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'Padding.ipynb'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Padding</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313057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Text Preprocessing</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3" name="그룹 2"/>
          <p:cNvGrpSpPr/>
          <p:nvPr/>
        </p:nvGrpSpPr>
        <p:grpSpPr>
          <a:xfrm>
            <a:off x="1051307" y="3923538"/>
            <a:ext cx="7428498" cy="2004103"/>
            <a:chOff x="1051307" y="3923538"/>
            <a:chExt cx="7428498" cy="2004103"/>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2.7.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Mã</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hóa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216816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one-hot </a:t>
              </a: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8" name="그룹 17">
            <a:extLst>
              <a:ext uri="{FF2B5EF4-FFF2-40B4-BE49-F238E27FC236}">
                <a16:creationId xmlns:a16="http://schemas.microsoft.com/office/drawing/2014/main" id="{D15585C6-1FC8-4615-9C4A-E22A876A6B6D}"/>
              </a:ext>
            </a:extLst>
          </p:cNvPr>
          <p:cNvGrpSpPr/>
          <p:nvPr/>
        </p:nvGrpSpPr>
        <p:grpSpPr>
          <a:xfrm>
            <a:off x="559817" y="1916832"/>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one-hot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Keras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5" name="그룹 4"/>
          <p:cNvGrpSpPr/>
          <p:nvPr/>
        </p:nvGrpSpPr>
        <p:grpSpPr>
          <a:xfrm>
            <a:off x="557644" y="2260903"/>
            <a:ext cx="8782050" cy="2799184"/>
            <a:chOff x="557644" y="1772816"/>
            <a:chExt cx="8782050" cy="2799184"/>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2799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3" name="그룹 2"/>
            <p:cNvGrpSpPr/>
            <p:nvPr/>
          </p:nvGrpSpPr>
          <p:grpSpPr>
            <a:xfrm>
              <a:off x="596925" y="1845394"/>
              <a:ext cx="8637004" cy="2683744"/>
              <a:chOff x="596925" y="1845394"/>
              <a:chExt cx="8637004" cy="2683744"/>
            </a:xfrm>
          </p:grpSpPr>
          <p:pic>
            <p:nvPicPr>
              <p:cNvPr id="4" name="그림 3"/>
              <p:cNvPicPr>
                <a:picLocks noChangeAspect="1"/>
              </p:cNvPicPr>
              <p:nvPr/>
            </p:nvPicPr>
            <p:blipFill rotWithShape="1">
              <a:blip r:embed="rId3"/>
              <a:srcRect l="1539" r="3062"/>
              <a:stretch/>
            </p:blipFill>
            <p:spPr>
              <a:xfrm>
                <a:off x="596925" y="1845394"/>
                <a:ext cx="8637004" cy="2683744"/>
              </a:xfrm>
              <a:prstGeom prst="rect">
                <a:avLst/>
              </a:prstGeom>
              <a:ln>
                <a:noFill/>
              </a:ln>
            </p:spPr>
          </p:pic>
          <p:sp>
            <p:nvSpPr>
              <p:cNvPr id="2" name="TextBox 1">
                <a:extLst>
                  <a:ext uri="{FF2B5EF4-FFF2-40B4-BE49-F238E27FC236}">
                    <a16:creationId xmlns:a16="http://schemas.microsoft.com/office/drawing/2014/main" id="{27581E21-6F75-654B-930D-9A4E681698D3}"/>
                  </a:ext>
                </a:extLst>
              </p:cNvPr>
              <p:cNvSpPr txBox="1"/>
              <p:nvPr/>
            </p:nvSpPr>
            <p:spPr>
              <a:xfrm>
                <a:off x="2497707" y="3143249"/>
                <a:ext cx="2581499" cy="163159"/>
              </a:xfrm>
              <a:prstGeom prst="rect">
                <a:avLst/>
              </a:prstGeom>
              <a:solidFill>
                <a:srgbClr val="F7F7F7"/>
              </a:solidFill>
            </p:spPr>
            <p:txBody>
              <a:bodyPr wrap="none" lIns="0" tIns="0" rIns="0" bIns="0" rtlCol="0" anchor="ctr">
                <a:noAutofit/>
              </a:bodyPr>
              <a:lstStyle>
                <a:defPPr>
                  <a:defRPr lang="en-US"/>
                </a:defPPr>
                <a:lvl1pP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Print encoding result for each word</a:t>
                </a:r>
                <a:endParaRPr lang="ko-KR" altLang="en-US" dirty="0"/>
              </a:p>
            </p:txBody>
          </p:sp>
        </p:grpSp>
      </p:grpSp>
      <p:sp>
        <p:nvSpPr>
          <p:cNvPr id="14" name="직사각형 13">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600"/>
              </a:spcAft>
              <a:defRPr/>
            </a:pP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one-hot</a:t>
            </a:r>
          </a:p>
        </p:txBody>
      </p:sp>
    </p:spTree>
    <p:extLst>
      <p:ext uri="{BB962C8B-B14F-4D97-AF65-F5344CB8AC3E}">
        <p14:creationId xmlns:p14="http://schemas.microsoft.com/office/powerpoint/2010/main" val="2162791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one-hot </a:t>
              </a: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18" name="그룹 17">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one-hot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Keras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 name="그룹 2"/>
          <p:cNvGrpSpPr/>
          <p:nvPr/>
        </p:nvGrpSpPr>
        <p:grpSpPr>
          <a:xfrm>
            <a:off x="557644" y="1700808"/>
            <a:ext cx="8782050" cy="3663578"/>
            <a:chOff x="557644" y="1772816"/>
            <a:chExt cx="8782050" cy="3663578"/>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36635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1361" r="10426"/>
            <a:stretch/>
          </p:blipFill>
          <p:spPr>
            <a:xfrm>
              <a:off x="604068" y="1838251"/>
              <a:ext cx="8735626" cy="3529650"/>
            </a:xfrm>
            <a:prstGeom prst="rect">
              <a:avLst/>
            </a:prstGeom>
            <a:ln>
              <a:noFill/>
            </a:ln>
          </p:spPr>
        </p:pic>
      </p:grpSp>
    </p:spTree>
    <p:extLst>
      <p:ext uri="{BB962C8B-B14F-4D97-AF65-F5344CB8AC3E}">
        <p14:creationId xmlns:p14="http://schemas.microsoft.com/office/powerpoint/2010/main" val="18614047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'One-hot Encoding.ipynb'</a:t>
                </a:r>
                <a:endParaRPr lang="ko-KR" altLang="en-US" sz="2000" b="1" dirty="0">
                  <a:solidFill>
                    <a:schemeClr val="bg1"/>
                  </a:solidFill>
                  <a:latin typeface="SamsungOne-700" panose="020B0803030303020204" pitchFamily="34" charset="0"/>
                  <a:ea typeface="Samsung Sharp Sans" pitchFamily="2" charset="0"/>
                  <a:cs typeface="iCiel Samsung Sharp Sans Bold" pitchFamily="2" charset="0"/>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2.7.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one-hot </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32381420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307" y="3923538"/>
            <a:ext cx="5700472" cy="1567171"/>
            <a:chOff x="1051307" y="4065033"/>
            <a:chExt cx="5700472"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3.1.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Mô</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hình</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ngôn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ngữ</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diện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354121"/>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chủ</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đề</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8982637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89FEBE9D-D8C5-4B7E-B239-F601103D5FFD}"/>
              </a:ext>
            </a:extLst>
          </p:cNvPr>
          <p:cNvSpPr/>
          <p:nvPr/>
        </p:nvSpPr>
        <p:spPr>
          <a:xfrm>
            <a:off x="711076" y="2276872"/>
            <a:ext cx="8632824" cy="904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hình ngôn ngữ được chia thành mô hình ngôn ngữ thống kê (SLM) và mô hình ngôn ngữ học sâu dựa trên mạng thần kinh nhân tạo. Về cơ bản, các mô hình ngôn ngữ, dựa trên một từ nhất định, dự đoán từ tiếp theo hoặc tổ hợp các từ và chức năng như vậy có thể giải quyết nhiều vấn đề Xử lý ngôn ngữ tự nhiên như tạo tài liệu, dịch máy, tóm tắt tài liệu, v.v.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ngôn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ngữ</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9" name="그룹 18">
            <a:extLst>
              <a:ext uri="{FF2B5EF4-FFF2-40B4-BE49-F238E27FC236}">
                <a16:creationId xmlns:a16="http://schemas.microsoft.com/office/drawing/2014/main" id="{D15585C6-1FC8-4615-9C4A-E22A876A6B6D}"/>
              </a:ext>
            </a:extLst>
          </p:cNvPr>
          <p:cNvGrpSpPr/>
          <p:nvPr/>
        </p:nvGrpSpPr>
        <p:grpSpPr>
          <a:xfrm>
            <a:off x="559817" y="1898829"/>
            <a:ext cx="8783191" cy="677108"/>
            <a:chOff x="559817" y="2133362"/>
            <a:chExt cx="8783191" cy="677108"/>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1" y="2133362"/>
              <a:ext cx="8630827"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v.v.).</a:t>
              </a:r>
            </a:p>
            <a:p>
              <a:pPr>
                <a:spcAft>
                  <a:spcPts val="600"/>
                </a:spcAft>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550845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89FEBE9D-D8C5-4B7E-B239-F601103D5FFD}"/>
              </a:ext>
            </a:extLst>
          </p:cNvPr>
          <p:cNvSpPr/>
          <p:nvPr/>
        </p:nvSpPr>
        <p:spPr>
          <a:xfrm>
            <a:off x="711201" y="1767171"/>
            <a:ext cx="8632824" cy="1835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 đoán xác suất của một chuỗi: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0" lvl="1">
              <a:lnSpc>
                <a:spcPct val="130000"/>
              </a:lnSpc>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rgbClr val="FF0000"/>
                </a:solidFill>
                <a:latin typeface="SamsungOne-400" panose="020B0503030303020204" pitchFamily="34" charset="0"/>
                <a:ea typeface="SamsungOne-400" panose="020B0503030303020204" pitchFamily="34" charset="0"/>
              </a:rPr>
              <a:t>Thận trọng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Chỉ số phụ của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nghĩa là thứ tự thời gian thực tế không thể thay đổi.</a:t>
            </a: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một dãy các từ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 xác suất của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bao nhiêu?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Độ thưa thớt của dữ liệu là một vấn đề lớn, bởi vì hầu hết các chuỗi (dài) xuất hiện rất ít.</a:t>
            </a: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Ứng dụng thực tế: dịch máy, nhận dạng giọng nói, sửa lỗi chính tả, tự động điền, v.v.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9" name="그룹 1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278191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52D9C7C-1DB9-4A40-96F1-3CDF06EB4CD6}"/>
              </a:ext>
            </a:extLst>
          </p:cNvPr>
          <p:cNvSpPr/>
          <p:nvPr/>
        </p:nvSpPr>
        <p:spPr>
          <a:xfrm>
            <a:off x="1124940" y="1851715"/>
            <a:ext cx="57067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1" name="그룹 20">
            <a:extLst>
              <a:ext uri="{FF2B5EF4-FFF2-40B4-BE49-F238E27FC236}">
                <a16:creationId xmlns:a16="http://schemas.microsoft.com/office/drawing/2014/main" id="{5520B3BE-247B-47D0-8C45-61DC1EC525FB}"/>
              </a:ext>
            </a:extLst>
          </p:cNvPr>
          <p:cNvGrpSpPr/>
          <p:nvPr/>
        </p:nvGrpSpPr>
        <p:grpSpPr>
          <a:xfrm>
            <a:off x="2622211" y="2363331"/>
            <a:ext cx="4660560" cy="2946338"/>
            <a:chOff x="14098809" y="2430861"/>
            <a:chExt cx="3986172" cy="2520000"/>
          </a:xfrm>
        </p:grpSpPr>
        <p:pic>
          <p:nvPicPr>
            <p:cNvPr id="22" name="그림 21">
              <a:extLst>
                <a:ext uri="{FF2B5EF4-FFF2-40B4-BE49-F238E27FC236}">
                  <a16:creationId xmlns:a16="http://schemas.microsoft.com/office/drawing/2014/main" id="{7ADDF4A8-3A6D-47B7-9602-9050FD85A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8809" y="2430861"/>
              <a:ext cx="3981818" cy="2520000"/>
            </a:xfrm>
            <a:prstGeom prst="rect">
              <a:avLst/>
            </a:prstGeom>
            <a:ln w="38100">
              <a:solidFill>
                <a:schemeClr val="tx1">
                  <a:alpha val="10000"/>
                </a:schemeClr>
              </a:solidFill>
            </a:ln>
          </p:spPr>
        </p:pic>
        <p:sp>
          <p:nvSpPr>
            <p:cNvPr id="23" name="직사각형 22">
              <a:extLst>
                <a:ext uri="{FF2B5EF4-FFF2-40B4-BE49-F238E27FC236}">
                  <a16:creationId xmlns:a16="http://schemas.microsoft.com/office/drawing/2014/main" id="{DF87D5DD-F7EB-483D-BDB5-4F6A1FDFD7BE}"/>
                </a:ext>
              </a:extLst>
            </p:cNvPr>
            <p:cNvSpPr/>
            <p:nvPr/>
          </p:nvSpPr>
          <p:spPr>
            <a:xfrm>
              <a:off x="14103163" y="2430861"/>
              <a:ext cx="3981818" cy="342819"/>
            </a:xfrm>
            <a:prstGeom prst="rect">
              <a:avLst/>
            </a:prstGeom>
            <a:noFill/>
            <a:ln w="127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grpSp>
      <p:grpSp>
        <p:nvGrpSpPr>
          <p:cNvPr id="24" name="그룹 2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7" name="사각형: 둥근 모서리 36">
            <a:extLst>
              <a:ext uri="{FF2B5EF4-FFF2-40B4-BE49-F238E27FC236}">
                <a16:creationId xmlns:a16="http://schemas.microsoft.com/office/drawing/2014/main" id="{DE0D565A-844D-4ED4-980A-66C70D6D9DE2}"/>
              </a:ext>
            </a:extLst>
          </p:cNvPr>
          <p:cNvSpPr/>
          <p:nvPr/>
        </p:nvSpPr>
        <p:spPr>
          <a:xfrm>
            <a:off x="732118" y="183815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52846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2" name="직사각형 11">
            <a:extLst>
              <a:ext uri="{FF2B5EF4-FFF2-40B4-BE49-F238E27FC236}">
                <a16:creationId xmlns:a16="http://schemas.microsoft.com/office/drawing/2014/main" id="{D8BF98C4-B566-4812-B5F0-560CFBA969E7}"/>
              </a:ext>
            </a:extLst>
          </p:cNvPr>
          <p:cNvSpPr/>
          <p:nvPr/>
        </p:nvSpPr>
        <p:spPr>
          <a:xfrm>
            <a:off x="702940" y="1798458"/>
            <a:ext cx="8632825" cy="2664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công cụ khác nhau được sử dụng cho Khai thác văn bản và NLP.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Để xây dựng hệ thống NLP chất lượng cao, bạn phải thành thạo mạng lưới thần kinh, học sâu và NLTK.</a:t>
            </a: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Khai thác văn bản hệ thống là một kỹ thuật như Levenshtein Distance, Cosine similarity hoặc Feature Hashing.</a:t>
            </a: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phải làm quen với ngôn ngữ lập trình xử lý văn bản và các mô hình thống kê như Perl hoặc Python.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NLP cung cấp sự hiểu biết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về những cảm xúc được giải thích và cấu trúc ngữ pháp, đồng thời phát hiện ý định đằng sau một văn bản.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Điều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này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hỗ</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dịch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trôi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chảy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sang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ngôn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khi đó, </a:t>
            </a:r>
            <a:r>
              <a:rPr lang="vi-VN" altLang="ko-KR" sz="1300" b="1" dirty="0">
                <a:solidFill>
                  <a:srgbClr val="1429A0"/>
                </a:solidFill>
                <a:latin typeface="SamsungOne-400" panose="020B0503030303020204" pitchFamily="34" charset="0"/>
                <a:ea typeface="SamsungOne-400" panose="020B0503030303020204" pitchFamily="34" charset="0"/>
              </a:rPr>
              <a:t>Khai thác văn bản khám phá mối quan hệ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giữa các từ trong văn bản.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mẫu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4" name="직사각형 1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(2/3) </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0505266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xác suất chung có thể được mở rộng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33" name="직사각형 32">
            <a:extLst>
              <a:ext uri="{FF2B5EF4-FFF2-40B4-BE49-F238E27FC236}">
                <a16:creationId xmlns:a16="http://schemas.microsoft.com/office/drawing/2014/main" id="{B52D9C7C-1DB9-4A40-96F1-3CDF06EB4CD6}"/>
              </a:ext>
            </a:extLst>
          </p:cNvPr>
          <p:cNvSpPr/>
          <p:nvPr/>
        </p:nvSpPr>
        <p:spPr>
          <a:xfrm>
            <a:off x="1279004" y="3185323"/>
            <a:ext cx="57067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20" name="내용 개체 틀 2">
                <a:extLst>
                  <a:ext uri="{FF2B5EF4-FFF2-40B4-BE49-F238E27FC236}">
                    <a16:creationId xmlns:a16="http://schemas.microsoft.com/office/drawing/2014/main" id="{BA44E77E-C905-4408-817A-075432199F01}"/>
                  </a:ext>
                </a:extLst>
              </p:cNvPr>
              <p:cNvSpPr txBox="1">
                <a:spLocks/>
              </p:cNvSpPr>
              <p:nvPr/>
            </p:nvSpPr>
            <p:spPr>
              <a:xfrm>
                <a:off x="404786" y="2133281"/>
                <a:ext cx="8242300" cy="111425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0" indent="0" algn="just" latinLnBrk="0">
                  <a:lnSpc>
                    <a:spcPct val="150000"/>
                  </a:lnSpc>
                  <a:buNone/>
                </a:pP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20" name="내용 개체 틀 2">
                <a:extLst>
                  <a:ext uri="{FF2B5EF4-FFF2-40B4-BE49-F238E27FC236}">
                    <a16:creationId xmlns:a16="http://schemas.microsoft.com/office/drawing/2014/main" xmlns="" xmlns:a14="http://schemas.microsoft.com/office/drawing/2010/main" id="{BA44E77E-C905-4408-817A-075432199F01}"/>
                  </a:ext>
                </a:extLst>
              </p:cNvPr>
              <p:cNvSpPr txBox="1">
                <a:spLocks noRot="1" noChangeAspect="1" noMove="1" noResize="1" noEditPoints="1" noAdjustHandles="1" noChangeArrowheads="1" noChangeShapeType="1" noTextEdit="1"/>
              </p:cNvSpPr>
              <p:nvPr/>
            </p:nvSpPr>
            <p:spPr>
              <a:xfrm>
                <a:off x="404786" y="2133281"/>
                <a:ext cx="8242300" cy="1114251"/>
              </a:xfrm>
              <a:prstGeom prst="rect">
                <a:avLst/>
              </a:prstGeom>
              <a:blipFill rotWithShape="0">
                <a:blip r:embed="rId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4C99E10-ECFD-4B9F-A69D-D5FDFB444417}"/>
              </a:ext>
            </a:extLst>
          </p:cNvPr>
          <p:cNvSpPr txBox="1"/>
          <p:nvPr/>
        </p:nvSpPr>
        <p:spPr>
          <a:xfrm>
            <a:off x="1175793" y="3707193"/>
            <a:ext cx="500743" cy="400110"/>
          </a:xfrm>
          <a:prstGeom prst="rect">
            <a:avLst/>
          </a:prstGeom>
          <a:noFill/>
        </p:spPr>
        <p:txBody>
          <a:bodyPr wrap="square" rtlCol="0">
            <a:spAutoFit/>
            <a:scene3d>
              <a:camera prst="orthographicFront"/>
              <a:lightRig rig="threePt" dir="t"/>
            </a:scene3d>
            <a:sp3d>
              <a:bevelT w="0" h="6350"/>
            </a:sp3d>
          </a:bodyPr>
          <a:lstStyle/>
          <a:p>
            <a:pPr algn="ctr" latinLnBrk="0"/>
            <a:r>
              <a:rPr lang="ko-KR" altLang="en-US" sz="2000" dirty="0">
                <a:solidFill>
                  <a:srgbClr val="193EB0"/>
                </a:solidFill>
                <a:latin typeface="SamsungOne-400" panose="020B0503030303020204" pitchFamily="34" charset="0"/>
                <a:sym typeface="Symbol" panose="05050102010706020507" pitchFamily="18" charset="2"/>
              </a:rPr>
              <a:t></a:t>
            </a:r>
            <a:endParaRPr lang="ko-KR" altLang="en-US" sz="2000" dirty="0">
              <a:solidFill>
                <a:srgbClr val="193EB0"/>
              </a:solidFill>
              <a:latin typeface="SamsungOne-400" panose="020B0503030303020204" pitchFamily="34" charset="0"/>
            </a:endParaRPr>
          </a:p>
        </p:txBody>
      </p:sp>
      <mc:AlternateContent xmlns:mc="http://schemas.openxmlformats.org/markup-compatibility/2006" xmlns:a14="http://schemas.microsoft.com/office/drawing/2010/main">
        <mc:Choice Requires="a14">
          <p:graphicFrame>
            <p:nvGraphicFramePr>
              <p:cNvPr id="24" name="표 23">
                <a:extLst>
                  <a:ext uri="{FF2B5EF4-FFF2-40B4-BE49-F238E27FC236}">
                    <a16:creationId xmlns:a16="http://schemas.microsoft.com/office/drawing/2014/main" id="{D03C7D07-EBCF-4DFB-997E-9EC2023DB288}"/>
                  </a:ext>
                </a:extLst>
              </p:cNvPr>
              <p:cNvGraphicFramePr>
                <a:graphicFrameLocks noGrp="1"/>
              </p:cNvGraphicFramePr>
              <p:nvPr>
                <p:extLst>
                  <p:ext uri="{D42A27DB-BD31-4B8C-83A1-F6EECF244321}">
                    <p14:modId xmlns:p14="http://schemas.microsoft.com/office/powerpoint/2010/main" val="970178846"/>
                  </p:ext>
                </p:extLst>
              </p:nvPr>
            </p:nvGraphicFramePr>
            <p:xfrm>
              <a:off x="1676536" y="3610068"/>
              <a:ext cx="6997925" cy="594360"/>
            </p:xfrm>
            <a:graphic>
              <a:graphicData uri="http://schemas.openxmlformats.org/drawingml/2006/table">
                <a:tbl>
                  <a:tblPr firstRow="1" bandRow="1">
                    <a:tableStyleId>{5940675A-B579-460E-94D1-54222C63F5DA}</a:tableStyleId>
                  </a:tblPr>
                  <a:tblGrid>
                    <a:gridCol w="1399585">
                      <a:extLst>
                        <a:ext uri="{9D8B030D-6E8A-4147-A177-3AD203B41FA5}">
                          <a16:colId xmlns:a16="http://schemas.microsoft.com/office/drawing/2014/main" val="1306589855"/>
                        </a:ext>
                      </a:extLst>
                    </a:gridCol>
                    <a:gridCol w="1399585">
                      <a:extLst>
                        <a:ext uri="{9D8B030D-6E8A-4147-A177-3AD203B41FA5}">
                          <a16:colId xmlns:a16="http://schemas.microsoft.com/office/drawing/2014/main" val="2226023329"/>
                        </a:ext>
                      </a:extLst>
                    </a:gridCol>
                    <a:gridCol w="1399585">
                      <a:extLst>
                        <a:ext uri="{9D8B030D-6E8A-4147-A177-3AD203B41FA5}">
                          <a16:colId xmlns:a16="http://schemas.microsoft.com/office/drawing/2014/main" val="4111511890"/>
                        </a:ext>
                      </a:extLst>
                    </a:gridCol>
                    <a:gridCol w="1399585">
                      <a:extLst>
                        <a:ext uri="{9D8B030D-6E8A-4147-A177-3AD203B41FA5}">
                          <a16:colId xmlns:a16="http://schemas.microsoft.com/office/drawing/2014/main" val="2200376995"/>
                        </a:ext>
                      </a:extLst>
                    </a:gridCol>
                    <a:gridCol w="1399585">
                      <a:extLst>
                        <a:ext uri="{9D8B030D-6E8A-4147-A177-3AD203B41FA5}">
                          <a16:colId xmlns:a16="http://schemas.microsoft.com/office/drawing/2014/main" val="1017574985"/>
                        </a:ext>
                      </a:extLst>
                    </a:gridCol>
                  </a:tblGrid>
                  <a:tr h="0">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1</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2</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3</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4</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700" panose="020B0803030303020204" pitchFamily="34" charset="0"/>
                                        <a:cs typeface="Times New Roman" panose="02020603050405020304" pitchFamily="18" charset="0"/>
                                      </a:rPr>
                                      <m:t>5</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12664021"/>
                      </a:ext>
                    </a:extLst>
                  </a:tr>
                  <a:tr h="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14:m>
                            <m:oMath xmlns:m="http://schemas.openxmlformats.org/officeDocument/2006/math">
                              <m:r>
                                <m:rPr>
                                  <m:nor/>
                                </m:rP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m:t>three</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“little”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“pigs”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“lived”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“happily”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6021257"/>
                      </a:ext>
                    </a:extLst>
                  </a:tr>
                </a:tbl>
              </a:graphicData>
            </a:graphic>
          </p:graphicFrame>
        </mc:Choice>
        <mc:Fallback xmlns="">
          <p:graphicFrame>
            <p:nvGraphicFramePr>
              <p:cNvPr id="24" name="표 23">
                <a:extLst>
                  <a:ext uri="{FF2B5EF4-FFF2-40B4-BE49-F238E27FC236}">
                    <a16:creationId xmlns:a16="http://schemas.microsoft.com/office/drawing/2014/main" xmlns="" xmlns:a14="http://schemas.microsoft.com/office/drawing/2010/main" id="{D03C7D07-EBCF-4DFB-997E-9EC2023DB288}"/>
                  </a:ext>
                </a:extLst>
              </p:cNvPr>
              <p:cNvGraphicFramePr>
                <a:graphicFrameLocks noGrp="1"/>
              </p:cNvGraphicFramePr>
              <p:nvPr>
                <p:extLst>
                  <p:ext uri="{D42A27DB-BD31-4B8C-83A1-F6EECF244321}">
                    <p14:modId xmlns:p14="http://schemas.microsoft.com/office/powerpoint/2010/main" val="970178846"/>
                  </p:ext>
                </p:extLst>
              </p:nvPr>
            </p:nvGraphicFramePr>
            <p:xfrm>
              <a:off x="1676536" y="3610068"/>
              <a:ext cx="6997925" cy="594360"/>
            </p:xfrm>
            <a:graphic>
              <a:graphicData uri="http://schemas.openxmlformats.org/drawingml/2006/table">
                <a:tbl>
                  <a:tblPr firstRow="1" bandRow="1">
                    <a:tableStyleId>{5940675A-B579-460E-94D1-54222C63F5DA}</a:tableStyleId>
                  </a:tblPr>
                  <a:tblGrid>
                    <a:gridCol w="1399585">
                      <a:extLst>
                        <a:ext uri="{9D8B030D-6E8A-4147-A177-3AD203B41FA5}">
                          <a16:colId xmlns:a16="http://schemas.microsoft.com/office/drawing/2014/main" xmlns="" xmlns:a14="http://schemas.microsoft.com/office/drawing/2010/main" val="1306589855"/>
                        </a:ext>
                      </a:extLst>
                    </a:gridCol>
                    <a:gridCol w="1399585">
                      <a:extLst>
                        <a:ext uri="{9D8B030D-6E8A-4147-A177-3AD203B41FA5}">
                          <a16:colId xmlns:a16="http://schemas.microsoft.com/office/drawing/2014/main" xmlns="" xmlns:a14="http://schemas.microsoft.com/office/drawing/2010/main" val="2226023329"/>
                        </a:ext>
                      </a:extLst>
                    </a:gridCol>
                    <a:gridCol w="1399585">
                      <a:extLst>
                        <a:ext uri="{9D8B030D-6E8A-4147-A177-3AD203B41FA5}">
                          <a16:colId xmlns:a16="http://schemas.microsoft.com/office/drawing/2014/main" xmlns="" xmlns:a14="http://schemas.microsoft.com/office/drawing/2010/main" val="4111511890"/>
                        </a:ext>
                      </a:extLst>
                    </a:gridCol>
                    <a:gridCol w="1399585">
                      <a:extLst>
                        <a:ext uri="{9D8B030D-6E8A-4147-A177-3AD203B41FA5}">
                          <a16:colId xmlns:a16="http://schemas.microsoft.com/office/drawing/2014/main" xmlns="" xmlns:a14="http://schemas.microsoft.com/office/drawing/2010/main" val="2200376995"/>
                        </a:ext>
                      </a:extLst>
                    </a:gridCol>
                    <a:gridCol w="1399585">
                      <a:extLst>
                        <a:ext uri="{9D8B030D-6E8A-4147-A177-3AD203B41FA5}">
                          <a16:colId xmlns:a16="http://schemas.microsoft.com/office/drawing/2014/main" xmlns="" xmlns:a14="http://schemas.microsoft.com/office/drawing/2010/main" val="1017574985"/>
                        </a:ext>
                      </a:extLst>
                    </a:gridCol>
                  </a:tblGrid>
                  <a:tr h="304800">
                    <a:tc>
                      <a:txBody>
                        <a:bodyPr/>
                        <a:lstStyle/>
                        <a:p>
                          <a:endParaRPr lang="ko-K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2000" r="-400000"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0437" t="-2000" r="-301747"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99565" t="-2000" r="-200435"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00873" t="-2000" r="-101310"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99130" t="-2000" r="-870" b="-98000"/>
                          </a:stretch>
                        </a:blipFill>
                      </a:tcPr>
                    </a:tc>
                    <a:extLst>
                      <a:ext uri="{0D108BD9-81ED-4DB2-BD59-A6C34878D82A}">
                        <a16:rowId xmlns:a16="http://schemas.microsoft.com/office/drawing/2014/main" xmlns="" xmlns:a14="http://schemas.microsoft.com/office/drawing/2010/main" val="1012664021"/>
                      </a:ext>
                    </a:extLst>
                  </a:tr>
                  <a:tr h="289560">
                    <a:tc>
                      <a:txBody>
                        <a:bodyPr/>
                        <a:lstStyle/>
                        <a:p>
                          <a:endParaRPr lang="ko-K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106250" r="-400000" b="-2083"/>
                          </a:stretch>
                        </a:blip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“little”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“pigs”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“lived”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“happily”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1786021257"/>
                      </a:ext>
                    </a:extLst>
                  </a:tr>
                </a:tbl>
              </a:graphicData>
            </a:graphic>
          </p:graphicFrame>
        </mc:Fallback>
      </mc:AlternateContent>
      <mc:AlternateContent xmlns:mc="http://schemas.openxmlformats.org/markup-compatibility/2006" xmlns:a14="http://schemas.microsoft.com/office/drawing/2010/main">
        <mc:Choice Requires="a14">
          <p:sp>
            <p:nvSpPr>
              <p:cNvPr id="25" name="내용 개체 틀 2">
                <a:extLst>
                  <a:ext uri="{FF2B5EF4-FFF2-40B4-BE49-F238E27FC236}">
                    <a16:creationId xmlns:a16="http://schemas.microsoft.com/office/drawing/2014/main" id="{1E5BF0F3-BA00-42E7-A4C8-FED4867FDD6D}"/>
                  </a:ext>
                </a:extLst>
              </p:cNvPr>
              <p:cNvSpPr txBox="1">
                <a:spLocks/>
              </p:cNvSpPr>
              <p:nvPr/>
            </p:nvSpPr>
            <p:spPr>
              <a:xfrm>
                <a:off x="817216" y="4379555"/>
                <a:ext cx="8584544" cy="859580"/>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ch</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heo</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con</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s</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ố</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ng</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ạ</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nh</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ph</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altLang="ko-KR" sz="14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a:t>
                </a:r>
              </a:p>
              <a:p>
                <a:pPr marL="0" indent="0" algn="just" latinLnBrk="0">
                  <a:lnSpc>
                    <a:spcPct val="150000"/>
                  </a:lnSpc>
                  <a:buNone/>
                </a:pPr>
                <a:r>
                  <a:rPr lang="en-US" altLang="ko-KR" sz="14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e>
                    </m:d>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con</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heo</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s</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ố</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ng</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heo</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con</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ạ</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nh</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ph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ba</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ch</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ú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heo</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con</m:t>
                    </m:r>
                    <m:r>
                      <a:rPr lang="vi-VN" altLang="ko-KR" sz="1400" b="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s</m:t>
                    </m:r>
                    <m: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ố</m:t>
                    </m:r>
                    <m:r>
                      <m:rPr>
                        <m:sty m:val="p"/>
                      </m:rPr>
                      <a:rPr lang="vi-VN"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ng</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ko-KR"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25" name="내용 개체 틀 2">
                <a:extLst>
                  <a:ext uri="{FF2B5EF4-FFF2-40B4-BE49-F238E27FC236}">
                    <a16:creationId xmlns:a16="http://schemas.microsoft.com/office/drawing/2014/main" id="{1E5BF0F3-BA00-42E7-A4C8-FED4867FDD6D}"/>
                  </a:ext>
                </a:extLst>
              </p:cNvPr>
              <p:cNvSpPr txBox="1">
                <a:spLocks noRot="1" noChangeAspect="1" noMove="1" noResize="1" noEditPoints="1" noAdjustHandles="1" noChangeArrowheads="1" noChangeShapeType="1" noTextEdit="1"/>
              </p:cNvSpPr>
              <p:nvPr/>
            </p:nvSpPr>
            <p:spPr>
              <a:xfrm>
                <a:off x="817216" y="4379555"/>
                <a:ext cx="8584544" cy="859580"/>
              </a:xfrm>
              <a:prstGeom prst="rect">
                <a:avLst/>
              </a:prstGeom>
              <a:blipFill>
                <a:blip r:embed="rId5"/>
                <a:stretch>
                  <a:fillRect/>
                </a:stretch>
              </a:blipFill>
            </p:spPr>
            <p:txBody>
              <a:bodyPr/>
              <a:lstStyle/>
              <a:p>
                <a:r>
                  <a:rPr lang="en-US">
                    <a:noFill/>
                  </a:rPr>
                  <a:t> </a:t>
                </a:r>
              </a:p>
            </p:txBody>
          </p:sp>
        </mc:Fallback>
      </mc:AlternateContent>
      <p:grpSp>
        <p:nvGrpSpPr>
          <p:cNvPr id="29" name="그룹 2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30" name="직사각형 2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1" name="직사각형 3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Biểu hiện thông thường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34" name="사각형: 둥근 모서리 36">
            <a:extLst>
              <a:ext uri="{FF2B5EF4-FFF2-40B4-BE49-F238E27FC236}">
                <a16:creationId xmlns:a16="http://schemas.microsoft.com/office/drawing/2014/main" id="{DE0D565A-844D-4ED4-980A-66C70D6D9DE2}"/>
              </a:ext>
            </a:extLst>
          </p:cNvPr>
          <p:cNvSpPr/>
          <p:nvPr/>
        </p:nvSpPr>
        <p:spPr>
          <a:xfrm>
            <a:off x="876419" y="316171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7" name="그룹 1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549757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내용 개체 틀 2">
                <a:extLst>
                  <a:ext uri="{FF2B5EF4-FFF2-40B4-BE49-F238E27FC236}">
                    <a16:creationId xmlns:a16="http://schemas.microsoft.com/office/drawing/2014/main" id="{F4B06EA3-1375-4828-A4F4-3DA3C4737A5A}"/>
                  </a:ext>
                </a:extLst>
              </p:cNvPr>
              <p:cNvSpPr txBox="1">
                <a:spLocks/>
              </p:cNvSpPr>
              <p:nvPr/>
            </p:nvSpPr>
            <p:spPr>
              <a:xfrm>
                <a:off x="1255704" y="2136572"/>
                <a:ext cx="8028034" cy="309703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lợn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marL="0" indent="0" algn="just"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=1</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Unigrams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con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 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 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a:p>
                <a:pPr marL="0" indent="0" algn="just"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=2</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Bigrams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 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 con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 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 hạnh 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marL="0" indent="0" algn="just"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 </a:t>
                </a:r>
                <a14:m>
                  <m:oMath xmlns:m="http://schemas.openxmlformats.org/officeDocument/2006/math">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3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=3</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Trigrams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 chú heo con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 heo con 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 sống hạnh 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marL="0" indent="0" algn="ctr"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0" indent="0" algn="ctr"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0" indent="0" algn="ctr"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marL="0" indent="0" algn="just" latinLnBrk="0">
                  <a:lnSpc>
                    <a:spcPct val="150000"/>
                  </a:lnSpc>
                  <a:buNone/>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p>
            </p:txBody>
          </p:sp>
        </mc:Choice>
        <mc:Fallback xmlns="">
          <p:sp>
            <p:nvSpPr>
              <p:cNvPr id="25" name="내용 개체 틀 2">
                <a:extLst>
                  <a:ext uri="{FF2B5EF4-FFF2-40B4-BE49-F238E27FC236}">
                    <a16:creationId xmlns:a16="http://schemas.microsoft.com/office/drawing/2014/main" id="{F4B06EA3-1375-4828-A4F4-3DA3C4737A5A}"/>
                  </a:ext>
                </a:extLst>
              </p:cNvPr>
              <p:cNvSpPr txBox="1">
                <a:spLocks noRot="1" noChangeAspect="1" noMove="1" noResize="1" noEditPoints="1" noAdjustHandles="1" noChangeArrowheads="1" noChangeShapeType="1" noTextEdit="1"/>
              </p:cNvSpPr>
              <p:nvPr/>
            </p:nvSpPr>
            <p:spPr>
              <a:xfrm>
                <a:off x="1255704" y="2136572"/>
                <a:ext cx="8028034" cy="3097031"/>
              </a:xfrm>
              <a:prstGeom prst="rect">
                <a:avLst/>
              </a:prstGeom>
              <a:blipFill>
                <a:blip r:embed="rId3"/>
                <a:stretch>
                  <a:fillRect/>
                </a:stretch>
              </a:blipFill>
            </p:spPr>
            <p:txBody>
              <a:bodyPr/>
              <a:lstStyle/>
              <a:p>
                <a:r>
                  <a:rPr lang="en-US">
                    <a:noFill/>
                  </a:rPr>
                  <a:t> </a:t>
                </a:r>
              </a:p>
            </p:txBody>
          </p:sp>
        </mc:Fallback>
      </mc:AlternateContent>
      <p:sp>
        <p:nvSpPr>
          <p:cNvPr id="26" name="Rounded Rectangle 28">
            <a:extLst>
              <a:ext uri="{FF2B5EF4-FFF2-40B4-BE49-F238E27FC236}">
                <a16:creationId xmlns:a16="http://schemas.microsoft.com/office/drawing/2014/main" id="{5B07767C-FB39-4B2D-90DF-A9471E72A356}"/>
              </a:ext>
            </a:extLst>
          </p:cNvPr>
          <p:cNvSpPr/>
          <p:nvPr/>
        </p:nvSpPr>
        <p:spPr>
          <a:xfrm>
            <a:off x="5002516" y="4810708"/>
            <a:ext cx="1395146" cy="206871"/>
          </a:xfrm>
          <a:prstGeom prst="rect">
            <a:avLst/>
          </a:prstGeom>
          <a:solidFill>
            <a:srgbClr val="193EB0">
              <a:alpha val="30000"/>
            </a:srgbClr>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a:solidFill>
                <a:schemeClr val="bg1"/>
              </a:solidFill>
              <a:latin typeface="SamsungOne-700" panose="020B0803030303020204" pitchFamily="34" charset="0"/>
              <a:ea typeface="SamsungOne-700" panose="020B0803030303020204" pitchFamily="34" charset="0"/>
            </a:endParaRPr>
          </a:p>
        </p:txBody>
      </p:sp>
      <p:sp>
        <p:nvSpPr>
          <p:cNvPr id="27" name="Rounded Rectangle 28">
            <a:extLst>
              <a:ext uri="{FF2B5EF4-FFF2-40B4-BE49-F238E27FC236}">
                <a16:creationId xmlns:a16="http://schemas.microsoft.com/office/drawing/2014/main" id="{91B723B0-0539-4C41-8456-150735E17B74}"/>
              </a:ext>
            </a:extLst>
          </p:cNvPr>
          <p:cNvSpPr/>
          <p:nvPr/>
        </p:nvSpPr>
        <p:spPr>
          <a:xfrm>
            <a:off x="4602989" y="4365072"/>
            <a:ext cx="1188000" cy="206871"/>
          </a:xfrm>
          <a:prstGeom prst="rect">
            <a:avLst/>
          </a:prstGeom>
          <a:solidFill>
            <a:srgbClr val="00B050">
              <a:alpha val="3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a:solidFill>
                <a:schemeClr val="bg1"/>
              </a:solidFill>
              <a:latin typeface="SamsungOne-700" panose="020B0803030303020204" pitchFamily="34" charset="0"/>
              <a:ea typeface="SamsungOne-700" panose="020B0803030303020204" pitchFamily="34" charset="0"/>
            </a:endParaRPr>
          </a:p>
        </p:txBody>
      </p:sp>
      <p:sp>
        <p:nvSpPr>
          <p:cNvPr id="28" name="Rounded Rectangle 28">
            <a:extLst>
              <a:ext uri="{FF2B5EF4-FFF2-40B4-BE49-F238E27FC236}">
                <a16:creationId xmlns:a16="http://schemas.microsoft.com/office/drawing/2014/main" id="{2C88694F-95EB-4136-A885-00BE2B1DE130}"/>
              </a:ext>
            </a:extLst>
          </p:cNvPr>
          <p:cNvSpPr/>
          <p:nvPr/>
        </p:nvSpPr>
        <p:spPr>
          <a:xfrm>
            <a:off x="4045721" y="3948903"/>
            <a:ext cx="1224000" cy="206871"/>
          </a:xfrm>
          <a:prstGeom prst="rect">
            <a:avLst/>
          </a:prstGeom>
          <a:solidFill>
            <a:srgbClr val="FF0000">
              <a:alpha val="3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dirty="0">
              <a:solidFill>
                <a:schemeClr val="bg1"/>
              </a:solidFill>
              <a:latin typeface="SamsungOne-700" panose="020B0803030303020204" pitchFamily="34" charset="0"/>
              <a:ea typeface="SamsungOne-700" panose="020B0803030303020204" pitchFamily="34" charset="0"/>
            </a:endParaRPr>
          </a:p>
        </p:txBody>
      </p:sp>
      <p:sp>
        <p:nvSpPr>
          <p:cNvPr id="29" name="오른쪽 화살표 30">
            <a:extLst>
              <a:ext uri="{FF2B5EF4-FFF2-40B4-BE49-F238E27FC236}">
                <a16:creationId xmlns:a16="http://schemas.microsoft.com/office/drawing/2014/main" id="{5F7BFFD9-BE11-4A20-976F-1CB93B203DD2}"/>
              </a:ext>
            </a:extLst>
          </p:cNvPr>
          <p:cNvSpPr/>
          <p:nvPr/>
        </p:nvSpPr>
        <p:spPr>
          <a:xfrm>
            <a:off x="5096696" y="4271179"/>
            <a:ext cx="527853" cy="140781"/>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0" name="오른쪽 화살표 30">
            <a:extLst>
              <a:ext uri="{FF2B5EF4-FFF2-40B4-BE49-F238E27FC236}">
                <a16:creationId xmlns:a16="http://schemas.microsoft.com/office/drawing/2014/main" id="{441ADCE5-4FF1-4AEE-BC12-84F61D742134}"/>
              </a:ext>
            </a:extLst>
          </p:cNvPr>
          <p:cNvSpPr/>
          <p:nvPr/>
        </p:nvSpPr>
        <p:spPr>
          <a:xfrm>
            <a:off x="5515796" y="4723817"/>
            <a:ext cx="527853" cy="140781"/>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 một chuỗi văn bản, n-Gram có thể được tạo bằng cách trượt một “cửa sổ chuyển động” có độ dài =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3" name="그룹 32">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34" name="직사각형 3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5" name="직사각형 3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n-Grams:</a:t>
              </a:r>
            </a:p>
          </p:txBody>
        </p:sp>
      </p:grpSp>
      <p:sp>
        <p:nvSpPr>
          <p:cNvPr id="36" name="사각형: 둥근 모서리 36">
            <a:extLst>
              <a:ext uri="{FF2B5EF4-FFF2-40B4-BE49-F238E27FC236}">
                <a16:creationId xmlns:a16="http://schemas.microsoft.com/office/drawing/2014/main" id="{DE0D565A-844D-4ED4-980A-66C70D6D9DE2}"/>
              </a:ext>
            </a:extLst>
          </p:cNvPr>
          <p:cNvSpPr/>
          <p:nvPr/>
        </p:nvSpPr>
        <p:spPr>
          <a:xfrm>
            <a:off x="904508" y="222510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9" name="그룹 1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8124753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내용 개체 틀 2">
                <a:extLst>
                  <a:ext uri="{FF2B5EF4-FFF2-40B4-BE49-F238E27FC236}">
                    <a16:creationId xmlns:a16="http://schemas.microsoft.com/office/drawing/2014/main" id="{C3FD6670-E2E9-4156-A1EA-706185E2D06A}"/>
                  </a:ext>
                </a:extLst>
              </p:cNvPr>
              <p:cNvSpPr txBox="1">
                <a:spLocks/>
              </p:cNvSpPr>
              <p:nvPr/>
            </p:nvSpPr>
            <p:spPr>
              <a:xfrm>
                <a:off x="703262" y="2190613"/>
                <a:ext cx="8640763" cy="676774"/>
              </a:xfrm>
              <a:prstGeom prst="rect">
                <a:avLst/>
              </a:prstGeom>
            </p:spPr>
            <p:txBody>
              <a:bodyPr anchor="ct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𝐶𝑜𝑢𝑛𝑡</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𝐶𝑜𝑢𝑛𝑡</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en>
                      </m:f>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9" name="내용 개체 틀 2">
                <a:extLst>
                  <a:ext uri="{FF2B5EF4-FFF2-40B4-BE49-F238E27FC236}">
                    <a16:creationId xmlns:a16="http://schemas.microsoft.com/office/drawing/2014/main" xmlns="" xmlns:a14="http://schemas.microsoft.com/office/drawing/2010/main" id="{C3FD6670-E2E9-4156-A1EA-706185E2D06A}"/>
                  </a:ext>
                </a:extLst>
              </p:cNvPr>
              <p:cNvSpPr txBox="1">
                <a:spLocks noRot="1" noChangeAspect="1" noMove="1" noResize="1" noEditPoints="1" noAdjustHandles="1" noChangeArrowheads="1" noChangeShapeType="1" noTextEdit="1"/>
              </p:cNvSpPr>
              <p:nvPr/>
            </p:nvSpPr>
            <p:spPr>
              <a:xfrm>
                <a:off x="703262" y="2190613"/>
                <a:ext cx="8640763" cy="676774"/>
              </a:xfrm>
              <a:prstGeom prst="rect">
                <a:avLst/>
              </a:prstGeom>
              <a:blipFill rotWithShape="0">
                <a:blip r:embed="rId3"/>
                <a:stretch>
                  <a:fillRect/>
                </a:stretch>
              </a:blipFill>
            </p:spPr>
            <p:txBody>
              <a:bodyPr/>
              <a:lstStyle/>
              <a:p>
                <a:r>
                  <a:rPr lang="en-US">
                    <a:noFill/>
                  </a:rPr>
                  <a:t> </a:t>
                </a:r>
              </a:p>
            </p:txBody>
          </p:sp>
        </mc:Fallback>
      </mc:AlternateContent>
      <p:sp>
        <p:nvSpPr>
          <p:cNvPr id="20" name="Rectangle 12">
            <a:extLst>
              <a:ext uri="{FF2B5EF4-FFF2-40B4-BE49-F238E27FC236}">
                <a16:creationId xmlns:a16="http://schemas.microsoft.com/office/drawing/2014/main" id="{4C462F35-3533-475C-B5D2-1F6379ADA92E}"/>
              </a:ext>
            </a:extLst>
          </p:cNvPr>
          <p:cNvSpPr/>
          <p:nvPr/>
        </p:nvSpPr>
        <p:spPr>
          <a:xfrm>
            <a:off x="711201" y="306208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Thay vì ước tính chính xác xác suất, chúng ta có thể thực hiện cái gọi là xấp xỉ </a:t>
            </a:r>
            <a:r>
              <a:rPr lang="ko-KR" altLang="vi-VN" sz="1300" dirty="0">
                <a:solidFill>
                  <a:srgbClr val="1429A0"/>
                </a:solidFill>
                <a:latin typeface="SamsungOne-400" panose="020B0503030303020204" pitchFamily="34" charset="0"/>
                <a:ea typeface="SamsungOne-400" panose="020B0503030303020204" pitchFamily="34" charset="0"/>
              </a:rPr>
              <a:t>𝑛</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-Gram: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21" name="내용 개체 틀 2">
                <a:extLst>
                  <a:ext uri="{FF2B5EF4-FFF2-40B4-BE49-F238E27FC236}">
                    <a16:creationId xmlns:a16="http://schemas.microsoft.com/office/drawing/2014/main" id="{EA35E485-38C3-4DDE-BDB5-3A325BEB34C4}"/>
                  </a:ext>
                </a:extLst>
              </p:cNvPr>
              <p:cNvSpPr txBox="1">
                <a:spLocks/>
              </p:cNvSpPr>
              <p:nvPr/>
            </p:nvSpPr>
            <p:spPr>
              <a:xfrm>
                <a:off x="703262" y="3593328"/>
                <a:ext cx="8640763" cy="107425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00000"/>
                  </a:lnSpc>
                  <a:buNone/>
                </a:pP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193EB0"/>
                            </a:solidFill>
                            <a:latin typeface="Cambria Math" panose="02040503050406030204" pitchFamily="18" charset="0"/>
                            <a:cs typeface="Times New Roman" panose="02020603050405020304" pitchFamily="18" charset="0"/>
                          </a:rPr>
                          <m:t>𝒏</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a:p>
                <a:pPr marL="0" indent="0" algn="ctr" latinLnBrk="0">
                  <a:lnSpc>
                    <a:spcPct val="100000"/>
                  </a:lnSpc>
                  <a:buNone/>
                </a:pP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which can be compared with the following exact relation.</a:t>
                </a:r>
              </a:p>
              <a:p>
                <a:pPr marL="0" indent="0" algn="ctr" latinLnBrk="0">
                  <a:lnSpc>
                    <a:spcPct val="100000"/>
                  </a:lnSpc>
                  <a:buNone/>
                </a:pP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cs typeface="Times New Roman" panose="02020603050405020304" pitchFamily="18" charset="0"/>
                      </a:rPr>
                      <m:t>=</m:t>
                    </m:r>
                    <m:nary>
                      <m:nary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mc:Choice>
        <mc:Fallback xmlns="">
          <p:sp>
            <p:nvSpPr>
              <p:cNvPr id="21" name="내용 개체 틀 2">
                <a:extLst>
                  <a:ext uri="{FF2B5EF4-FFF2-40B4-BE49-F238E27FC236}">
                    <a16:creationId xmlns:a16="http://schemas.microsoft.com/office/drawing/2014/main" xmlns="" xmlns:a14="http://schemas.microsoft.com/office/drawing/2010/main" id="{EA35E485-38C3-4DDE-BDB5-3A325BEB34C4}"/>
                  </a:ext>
                </a:extLst>
              </p:cNvPr>
              <p:cNvSpPr txBox="1">
                <a:spLocks noRot="1" noChangeAspect="1" noMove="1" noResize="1" noEditPoints="1" noAdjustHandles="1" noChangeArrowheads="1" noChangeShapeType="1" noTextEdit="1"/>
              </p:cNvSpPr>
              <p:nvPr/>
            </p:nvSpPr>
            <p:spPr>
              <a:xfrm>
                <a:off x="703262" y="3593328"/>
                <a:ext cx="8640763" cy="1074259"/>
              </a:xfrm>
              <a:prstGeom prst="rect">
                <a:avLst/>
              </a:prstGeom>
              <a:blipFill rotWithShape="0">
                <a:blip r:embed="rId4"/>
                <a:stretch>
                  <a:fillRect/>
                </a:stretch>
              </a:blipFill>
            </p:spPr>
            <p:txBody>
              <a:bodyPr/>
              <a:lstStyle/>
              <a:p>
                <a:r>
                  <a:rPr lang="en-US">
                    <a:noFill/>
                  </a:rPr>
                  <a:t> </a:t>
                </a:r>
              </a:p>
            </p:txBody>
          </p:sp>
        </mc:Fallback>
      </mc:AlternateContent>
      <p:sp>
        <p:nvSpPr>
          <p:cNvPr id="22" name="Rectangle 12">
            <a:extLst>
              <a:ext uri="{FF2B5EF4-FFF2-40B4-BE49-F238E27FC236}">
                <a16:creationId xmlns:a16="http://schemas.microsoft.com/office/drawing/2014/main" id="{74B240CA-5C64-4CB0-A255-E193415C247A}"/>
              </a:ext>
            </a:extLst>
          </p:cNvPr>
          <p:cNvSpPr/>
          <p:nvPr/>
        </p:nvSpPr>
        <p:spPr>
          <a:xfrm>
            <a:off x="711201" y="482618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=&gt;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Thông thường </a:t>
            </a:r>
            <a:r>
              <a:rPr lang="ko-KR" altLang="vi-VN" sz="1300" dirty="0">
                <a:solidFill>
                  <a:srgbClr val="1429A0"/>
                </a:solidFill>
                <a:latin typeface="SamsungOne-400" panose="020B0503030303020204" pitchFamily="34" charset="0"/>
                <a:ea typeface="SamsungOne-400" panose="020B0503030303020204" pitchFamily="34" charset="0"/>
              </a:rPr>
              <a:t>𝑛</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ở trên là một số dương nhỏ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2, 3,… </a:t>
            </a:r>
          </a:p>
        </p:txBody>
      </p:sp>
      <p:sp>
        <p:nvSpPr>
          <p:cNvPr id="25"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Khi trình tự phát triển, xác suất trở nên khó ước tính hơn do độ thưa thớt của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Sự xấp xỉ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n-Gram :</a:t>
              </a:r>
            </a:p>
          </p:txBody>
        </p:sp>
      </p:grpSp>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2048957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내용 개체 틀 2">
                <a:extLst>
                  <a:ext uri="{FF2B5EF4-FFF2-40B4-BE49-F238E27FC236}">
                    <a16:creationId xmlns:a16="http://schemas.microsoft.com/office/drawing/2014/main" id="{9BF6A3C8-CAB7-4BA7-BFE5-9974C1D08907}"/>
                  </a:ext>
                </a:extLst>
              </p:cNvPr>
              <p:cNvSpPr txBox="1">
                <a:spLocks/>
              </p:cNvSpPr>
              <p:nvPr/>
            </p:nvSpPr>
            <p:spPr>
              <a:xfrm>
                <a:off x="711201" y="2145425"/>
                <a:ext cx="8632824"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latinLnBrk="0">
                  <a:lnSpc>
                    <a:spcPct val="150000"/>
                  </a:lnSpc>
                  <a:buNone/>
                </a:pP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mc:Choice>
        <mc:Fallback xmlns="">
          <p:sp>
            <p:nvSpPr>
              <p:cNvPr id="20" name="내용 개체 틀 2">
                <a:extLst>
                  <a:ext uri="{FF2B5EF4-FFF2-40B4-BE49-F238E27FC236}">
                    <a16:creationId xmlns:a16="http://schemas.microsoft.com/office/drawing/2014/main" xmlns="" xmlns:a14="http://schemas.microsoft.com/office/drawing/2010/main" id="{9BF6A3C8-CAB7-4BA7-BFE5-9974C1D08907}"/>
                  </a:ext>
                </a:extLst>
              </p:cNvPr>
              <p:cNvSpPr txBox="1">
                <a:spLocks noRot="1" noChangeAspect="1" noMove="1" noResize="1" noEditPoints="1" noAdjustHandles="1" noChangeArrowheads="1" noChangeShapeType="1" noTextEdit="1"/>
              </p:cNvSpPr>
              <p:nvPr/>
            </p:nvSpPr>
            <p:spPr>
              <a:xfrm>
                <a:off x="711201" y="2145425"/>
                <a:ext cx="8632824" cy="506229"/>
              </a:xfrm>
              <a:prstGeom prst="rect">
                <a:avLst/>
              </a:prstGeom>
              <a:blipFill rotWithShape="0">
                <a:blip r:embed="rId3"/>
                <a:stretch>
                  <a:fillRect/>
                </a:stretch>
              </a:blipFill>
            </p:spPr>
            <p:txBody>
              <a:bodyPr/>
              <a:lstStyle/>
              <a:p>
                <a:r>
                  <a:rPr lang="en-US">
                    <a:noFill/>
                  </a:rPr>
                  <a:t> </a:t>
                </a:r>
              </a:p>
            </p:txBody>
          </p:sp>
        </mc:Fallback>
      </mc:AlternateContent>
      <p:grpSp>
        <p:nvGrpSpPr>
          <p:cNvPr id="21" name="그룹 20">
            <a:extLst>
              <a:ext uri="{FF2B5EF4-FFF2-40B4-BE49-F238E27FC236}">
                <a16:creationId xmlns:a16="http://schemas.microsoft.com/office/drawing/2014/main" id="{6EAB0E12-6D72-4A87-ACE3-FDA9154D6DED}"/>
              </a:ext>
            </a:extLst>
          </p:cNvPr>
          <p:cNvGrpSpPr/>
          <p:nvPr/>
        </p:nvGrpSpPr>
        <p:grpSpPr>
          <a:xfrm>
            <a:off x="703261" y="2724511"/>
            <a:ext cx="8640764" cy="865481"/>
            <a:chOff x="703261" y="3714745"/>
            <a:chExt cx="8640764" cy="865481"/>
          </a:xfrm>
        </p:grpSpPr>
        <mc:AlternateContent xmlns:mc="http://schemas.openxmlformats.org/markup-compatibility/2006" xmlns:a14="http://schemas.microsoft.com/office/drawing/2010/main">
          <mc:Choice Requires="a14">
            <p:sp>
              <p:nvSpPr>
                <p:cNvPr id="22" name="내용 개체 틀 2">
                  <a:extLst>
                    <a:ext uri="{FF2B5EF4-FFF2-40B4-BE49-F238E27FC236}">
                      <a16:creationId xmlns:a16="http://schemas.microsoft.com/office/drawing/2014/main" id="{78BA90FC-8042-4E1B-855A-1BF2BB73DEA6}"/>
                    </a:ext>
                  </a:extLst>
                </p:cNvPr>
                <p:cNvSpPr txBox="1">
                  <a:spLocks/>
                </p:cNvSpPr>
                <p:nvPr/>
              </p:nvSpPr>
              <p:spPr>
                <a:xfrm>
                  <a:off x="703261" y="4073997"/>
                  <a:ext cx="8632826"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2" name="내용 개체 틀 2">
                  <a:extLst>
                    <a:ext uri="{FF2B5EF4-FFF2-40B4-BE49-F238E27FC236}">
                      <a16:creationId xmlns:a16="http://schemas.microsoft.com/office/drawing/2014/main" xmlns:a14="http://schemas.microsoft.com/office/drawing/2010/main" xmlns="" id="{78BA90FC-8042-4E1B-855A-1BF2BB73DEA6}"/>
                    </a:ext>
                  </a:extLst>
                </p:cNvPr>
                <p:cNvSpPr txBox="1">
                  <a:spLocks noRot="1" noChangeAspect="1" noMove="1" noResize="1" noEditPoints="1" noAdjustHandles="1" noChangeArrowheads="1" noChangeShapeType="1" noTextEdit="1"/>
                </p:cNvSpPr>
                <p:nvPr/>
              </p:nvSpPr>
              <p:spPr>
                <a:xfrm>
                  <a:off x="703261" y="4073997"/>
                  <a:ext cx="8632826" cy="506229"/>
                </a:xfrm>
                <a:prstGeom prst="rect">
                  <a:avLst/>
                </a:prstGeom>
                <a:blipFill rotWithShape="0">
                  <a:blip r:embed="rId4"/>
                  <a:stretch>
                    <a:fillRect/>
                  </a:stretch>
                </a:blipFill>
              </p:spPr>
              <p:txBody>
                <a:bodyPr/>
                <a:lstStyle/>
                <a:p>
                  <a:r>
                    <a:rPr lang="ko-KR" altLang="en-US">
                      <a:noFill/>
                    </a:rPr>
                    <a:t> </a:t>
                  </a:r>
                </a:p>
              </p:txBody>
            </p:sp>
          </mc:Fallback>
        </mc:AlternateContent>
        <p:sp>
          <p:nvSpPr>
            <p:cNvPr id="23" name="Rectangle 12">
              <a:extLst>
                <a:ext uri="{FF2B5EF4-FFF2-40B4-BE49-F238E27FC236}">
                  <a16:creationId xmlns:a16="http://schemas.microsoft.com/office/drawing/2014/main" id="{59AC7D24-18C9-4A67-B16A-0BFAFF9FBE2B}"/>
                </a:ext>
              </a:extLst>
            </p:cNvPr>
            <p:cNvSpPr/>
            <p:nvPr/>
          </p:nvSpPr>
          <p:spPr>
            <a:xfrm>
              <a:off x="711201" y="371474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Bigram:</a:t>
              </a:r>
            </a:p>
          </p:txBody>
        </p:sp>
      </p:grpSp>
      <p:grpSp>
        <p:nvGrpSpPr>
          <p:cNvPr id="24" name="그룹 23">
            <a:extLst>
              <a:ext uri="{FF2B5EF4-FFF2-40B4-BE49-F238E27FC236}">
                <a16:creationId xmlns:a16="http://schemas.microsoft.com/office/drawing/2014/main" id="{6DE7F4E9-0DD0-423F-AEEF-5462269938BB}"/>
              </a:ext>
            </a:extLst>
          </p:cNvPr>
          <p:cNvGrpSpPr/>
          <p:nvPr/>
        </p:nvGrpSpPr>
        <p:grpSpPr>
          <a:xfrm>
            <a:off x="711197" y="3759261"/>
            <a:ext cx="8632828" cy="865481"/>
            <a:chOff x="711197" y="4879762"/>
            <a:chExt cx="8632828" cy="865481"/>
          </a:xfrm>
        </p:grpSpPr>
        <p:sp>
          <p:nvSpPr>
            <p:cNvPr id="25" name="Rectangle 12">
              <a:extLst>
                <a:ext uri="{FF2B5EF4-FFF2-40B4-BE49-F238E27FC236}">
                  <a16:creationId xmlns:a16="http://schemas.microsoft.com/office/drawing/2014/main" id="{B674BB96-1F28-467A-8EF9-BCF47C95438A}"/>
                </a:ext>
              </a:extLst>
            </p:cNvPr>
            <p:cNvSpPr/>
            <p:nvPr/>
          </p:nvSpPr>
          <p:spPr>
            <a:xfrm>
              <a:off x="711201" y="487976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Trigram:</a:t>
              </a:r>
            </a:p>
          </p:txBody>
        </p:sp>
        <mc:AlternateContent xmlns:mc="http://schemas.openxmlformats.org/markup-compatibility/2006" xmlns:a14="http://schemas.microsoft.com/office/drawing/2010/main">
          <mc:Choice Requires="a14">
            <p:sp>
              <p:nvSpPr>
                <p:cNvPr id="26" name="내용 개체 틀 2">
                  <a:extLst>
                    <a:ext uri="{FF2B5EF4-FFF2-40B4-BE49-F238E27FC236}">
                      <a16:creationId xmlns:a16="http://schemas.microsoft.com/office/drawing/2014/main" id="{0483CD88-2CF6-4746-8D0B-6A36107EDD36}"/>
                    </a:ext>
                  </a:extLst>
                </p:cNvPr>
                <p:cNvSpPr txBox="1">
                  <a:spLocks/>
                </p:cNvSpPr>
                <p:nvPr/>
              </p:nvSpPr>
              <p:spPr>
                <a:xfrm>
                  <a:off x="711197" y="5239014"/>
                  <a:ext cx="8632827"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6" name="내용 개체 틀 2">
                  <a:extLst>
                    <a:ext uri="{FF2B5EF4-FFF2-40B4-BE49-F238E27FC236}">
                      <a16:creationId xmlns:a16="http://schemas.microsoft.com/office/drawing/2014/main" xmlns:a14="http://schemas.microsoft.com/office/drawing/2010/main" xmlns="" id="{0483CD88-2CF6-4746-8D0B-6A36107EDD36}"/>
                    </a:ext>
                  </a:extLst>
                </p:cNvPr>
                <p:cNvSpPr txBox="1">
                  <a:spLocks noRot="1" noChangeAspect="1" noMove="1" noResize="1" noEditPoints="1" noAdjustHandles="1" noChangeArrowheads="1" noChangeShapeType="1" noTextEdit="1"/>
                </p:cNvSpPr>
                <p:nvPr/>
              </p:nvSpPr>
              <p:spPr>
                <a:xfrm>
                  <a:off x="711197" y="5239014"/>
                  <a:ext cx="8632827" cy="506229"/>
                </a:xfrm>
                <a:prstGeom prst="rect">
                  <a:avLst/>
                </a:prstGeom>
                <a:blipFill rotWithShape="0">
                  <a:blip r:embed="rId5"/>
                  <a:stretch>
                    <a:fillRect/>
                  </a:stretch>
                </a:blipFill>
              </p:spPr>
              <p:txBody>
                <a:bodyPr/>
                <a:lstStyle/>
                <a:p>
                  <a:r>
                    <a:rPr lang="ko-KR" altLang="en-US">
                      <a:noFill/>
                    </a:rPr>
                    <a:t> </a:t>
                  </a:r>
                </a:p>
              </p:txBody>
            </p:sp>
          </mc:Fallback>
        </mc:AlternateContent>
      </p:grpSp>
      <p:sp>
        <p:nvSpPr>
          <p:cNvPr id="28" name="내용 개체 틀 2">
            <a:extLst>
              <a:ext uri="{FF2B5EF4-FFF2-40B4-BE49-F238E27FC236}">
                <a16:creationId xmlns:a16="http://schemas.microsoft.com/office/drawing/2014/main" id="{7550AAAB-7EFC-44F7-BD4E-BE58A1E0AE03}"/>
              </a:ext>
            </a:extLst>
          </p:cNvPr>
          <p:cNvSpPr txBox="1">
            <a:spLocks/>
          </p:cNvSpPr>
          <p:nvPr/>
        </p:nvSpPr>
        <p:spPr>
          <a:xfrm>
            <a:off x="1196948" y="4554855"/>
            <a:ext cx="8025744" cy="972887"/>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Xấp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xỉ</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Bigram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Sequence =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chú</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heo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sống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hạnh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phúc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endPar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0" indent="0" algn="just" latinLnBrk="0">
              <a:lnSpc>
                <a:spcPct val="150000"/>
              </a:lnSpc>
              <a:buNone/>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𝑃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𝑺𝒆𝒒𝒖𝒆𝒏𝒄𝒆</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𝑃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ℎ</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𝑟𝑒𝑒</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𝑃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𝑙𝑖𝑡𝑡𝑙𝑒│𝑡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ℎ</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𝑟𝑒𝑒</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𝑃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𝑝𝑖𝑔𝑠│𝑙𝑖𝑡𝑡𝑙𝑒</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𝑃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r>
              <a:rPr lang="ko-KR" altLang="en-US"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𝑙𝑖𝑣𝑒𝑑│𝑝𝑖𝑔𝑠</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p:txBody>
      </p:sp>
      <p:sp>
        <p:nvSpPr>
          <p:cNvPr id="33" name="Rectangle 12">
            <a:extLst>
              <a:ext uri="{FF2B5EF4-FFF2-40B4-BE49-F238E27FC236}">
                <a16:creationId xmlns:a16="http://schemas.microsoft.com/office/drawing/2014/main" id="{89FEBE9D-D8C5-4B7E-B239-F601103D5FFD}"/>
              </a:ext>
            </a:extLst>
          </p:cNvPr>
          <p:cNvSpPr/>
          <p:nvPr/>
        </p:nvSpPr>
        <p:spPr>
          <a:xfrm>
            <a:off x="711201" y="176831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Khi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Unigram:</a:t>
            </a:r>
          </a:p>
        </p:txBody>
      </p:sp>
      <p:grpSp>
        <p:nvGrpSpPr>
          <p:cNvPr id="35" name="그룹 34">
            <a:extLst>
              <a:ext uri="{FF2B5EF4-FFF2-40B4-BE49-F238E27FC236}">
                <a16:creationId xmlns:a16="http://schemas.microsoft.com/office/drawing/2014/main" id="{D15585C6-1FC8-4615-9C4A-E22A876A6B6D}"/>
              </a:ext>
            </a:extLst>
          </p:cNvPr>
          <p:cNvGrpSpPr/>
          <p:nvPr/>
        </p:nvGrpSpPr>
        <p:grpSpPr>
          <a:xfrm>
            <a:off x="559817" y="1485924"/>
            <a:ext cx="8783192" cy="200055"/>
            <a:chOff x="559817" y="2136914"/>
            <a:chExt cx="8783192" cy="200055"/>
          </a:xfrm>
        </p:grpSpPr>
        <p:sp>
          <p:nvSpPr>
            <p:cNvPr id="36" name="직사각형 3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Sự xấp xỉ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n-Gram :</a:t>
              </a:r>
            </a:p>
          </p:txBody>
        </p:sp>
      </p:grpSp>
      <p:sp>
        <p:nvSpPr>
          <p:cNvPr id="38" name="사각형: 둥근 모서리 36">
            <a:extLst>
              <a:ext uri="{FF2B5EF4-FFF2-40B4-BE49-F238E27FC236}">
                <a16:creationId xmlns:a16="http://schemas.microsoft.com/office/drawing/2014/main" id="{DE0D565A-844D-4ED4-980A-66C70D6D9DE2}"/>
              </a:ext>
            </a:extLst>
          </p:cNvPr>
          <p:cNvSpPr/>
          <p:nvPr/>
        </p:nvSpPr>
        <p:spPr>
          <a:xfrm>
            <a:off x="926765" y="467877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9" name="그룹 1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7" name="직사각형 2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8413008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#0509</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Tuân theo các bước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a:t>
                </a: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0509</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a:t>
                </a:r>
                <a:r>
                  <a:rPr lang="en-US" altLang="ko-KR" sz="2000" b="1" dirty="0" err="1">
                    <a:solidFill>
                      <a:schemeClr val="bg1"/>
                    </a:solidFill>
                    <a:latin typeface="SamsungOne-700" panose="020B0803030303020204" pitchFamily="34" charset="0"/>
                    <a:ea typeface="SamsungOne-700" panose="020B0803030303020204" pitchFamily="34" charset="0"/>
                    <a:cs typeface="iCiel Samsung Sharp Sans Regular" pitchFamily="2" charset="77"/>
                  </a:rPr>
                  <a:t>ipynb</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7262211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307" y="3923538"/>
            <a:ext cx="5700472" cy="1567171"/>
            <a:chOff x="1051307" y="4065033"/>
            <a:chExt cx="5700472"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3.2.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Mô</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hình</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đại</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diện</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354121"/>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chủ</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đề</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938603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11">
            <a:extLst>
              <a:ext uri="{FF2B5EF4-FFF2-40B4-BE49-F238E27FC236}">
                <a16:creationId xmlns:a16="http://schemas.microsoft.com/office/drawing/2014/main" id="{9740AE41-9823-4B0E-9788-F35512C894EE}"/>
              </a:ext>
            </a:extLst>
          </p:cNvPr>
          <p:cNvSpPr/>
          <p:nvPr/>
        </p:nvSpPr>
        <p:spPr>
          <a:xfrm>
            <a:off x="5358779" y="4321340"/>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nvGrpSpPr>
          <p:cNvPr id="2" name="그룹 1"/>
          <p:cNvGrpSpPr/>
          <p:nvPr/>
        </p:nvGrpSpPr>
        <p:grpSpPr>
          <a:xfrm>
            <a:off x="6137383" y="2780929"/>
            <a:ext cx="1856803" cy="3248645"/>
            <a:chOff x="6356529" y="2882731"/>
            <a:chExt cx="1856803" cy="3248645"/>
          </a:xfrm>
        </p:grpSpPr>
        <p:pic>
          <p:nvPicPr>
            <p:cNvPr id="47" name="그림 46">
              <a:extLst>
                <a:ext uri="{FF2B5EF4-FFF2-40B4-BE49-F238E27FC236}">
                  <a16:creationId xmlns:a16="http://schemas.microsoft.com/office/drawing/2014/main" id="{64AD3D68-B50E-4F1E-9758-33F1A2D3B5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6356529" y="3715503"/>
              <a:ext cx="1809571" cy="2415873"/>
            </a:xfrm>
            <a:prstGeom prst="rect">
              <a:avLst/>
            </a:prstGeom>
          </p:spPr>
        </p:pic>
        <p:sp>
          <p:nvSpPr>
            <p:cNvPr id="48" name="TextBox 47">
              <a:extLst>
                <a:ext uri="{FF2B5EF4-FFF2-40B4-BE49-F238E27FC236}">
                  <a16:creationId xmlns:a16="http://schemas.microsoft.com/office/drawing/2014/main" id="{A5DCCCBC-720F-428C-97FB-370EB48C6322}"/>
                </a:ext>
              </a:extLst>
            </p:cNvPr>
            <p:cNvSpPr txBox="1"/>
            <p:nvPr/>
          </p:nvSpPr>
          <p:spPr>
            <a:xfrm>
              <a:off x="7208151" y="5091225"/>
              <a:ext cx="730846"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computer</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3BCF4BCA-F97A-4983-B185-76763CA6D207}"/>
                </a:ext>
              </a:extLst>
            </p:cNvPr>
            <p:cNvSpPr txBox="1"/>
            <p:nvPr/>
          </p:nvSpPr>
          <p:spPr>
            <a:xfrm>
              <a:off x="7130100" y="5420845"/>
              <a:ext cx="730846"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science</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1507188B-7107-4902-86F4-38C6E5409D0A}"/>
                </a:ext>
              </a:extLst>
            </p:cNvPr>
            <p:cNvSpPr txBox="1"/>
            <p:nvPr/>
          </p:nvSpPr>
          <p:spPr>
            <a:xfrm rot="18579284">
              <a:off x="7608713" y="3056463"/>
              <a:ext cx="778352" cy="430887"/>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Sự</a:t>
              </a:r>
              <a:r>
                <a:rPr lang="en-US" altLang="ko-KR" sz="1100" b="1"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thông</a:t>
              </a:r>
              <a:r>
                <a:rPr lang="en-US" altLang="ko-KR" sz="1100" b="1"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minh</a:t>
              </a:r>
              <a:endParaRPr lang="ko-KR" altLang="en-US" sz="1100" b="1" dirty="0">
                <a:solidFill>
                  <a:srgbClr val="FF0000"/>
                </a:solidFill>
                <a:latin typeface="SamsungOne-700" panose="020B080303030302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1D5F29C7-B5AF-451C-9AAF-F694CB446BA2}"/>
                </a:ext>
              </a:extLst>
            </p:cNvPr>
            <p:cNvSpPr txBox="1"/>
            <p:nvPr/>
          </p:nvSpPr>
          <p:spPr>
            <a:xfrm rot="16982970">
              <a:off x="6917948" y="3093944"/>
              <a:ext cx="730846" cy="430887"/>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thỉnh</a:t>
              </a:r>
              <a:r>
                <a:rPr lang="en-US" altLang="ko-KR" sz="1100" b="1"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thoảng</a:t>
              </a:r>
              <a:endParaRPr lang="ko-KR" altLang="en-US" sz="1100" b="1" dirty="0">
                <a:solidFill>
                  <a:srgbClr val="FF0000"/>
                </a:solidFill>
                <a:latin typeface="SamsungOne-700" panose="020B0803030303020204" pitchFamily="34" charset="0"/>
                <a:cs typeface="Times New Roman" panose="02020603050405020304" pitchFamily="18" charset="0"/>
              </a:endParaRPr>
            </a:p>
          </p:txBody>
        </p:sp>
        <p:sp>
          <p:nvSpPr>
            <p:cNvPr id="52" name="자유형: 도형 51">
              <a:extLst>
                <a:ext uri="{FF2B5EF4-FFF2-40B4-BE49-F238E27FC236}">
                  <a16:creationId xmlns:a16="http://schemas.microsoft.com/office/drawing/2014/main" id="{6025D088-CBA8-439E-B700-56E4A60D35D4}"/>
                </a:ext>
              </a:extLst>
            </p:cNvPr>
            <p:cNvSpPr/>
            <p:nvPr/>
          </p:nvSpPr>
          <p:spPr>
            <a:xfrm>
              <a:off x="6794832" y="3682319"/>
              <a:ext cx="120625" cy="251893"/>
            </a:xfrm>
            <a:custGeom>
              <a:avLst/>
              <a:gdLst>
                <a:gd name="connsiteX0" fmla="*/ 0 w 148046"/>
                <a:gd name="connsiteY0" fmla="*/ 0 h 309154"/>
                <a:gd name="connsiteX1" fmla="*/ 113211 w 148046"/>
                <a:gd name="connsiteY1" fmla="*/ 187234 h 309154"/>
                <a:gd name="connsiteX2" fmla="*/ 148046 w 148046"/>
                <a:gd name="connsiteY2" fmla="*/ 309154 h 309154"/>
              </a:gdLst>
              <a:ahLst/>
              <a:cxnLst>
                <a:cxn ang="0">
                  <a:pos x="connsiteX0" y="connsiteY0"/>
                </a:cxn>
                <a:cxn ang="0">
                  <a:pos x="connsiteX1" y="connsiteY1"/>
                </a:cxn>
                <a:cxn ang="0">
                  <a:pos x="connsiteX2" y="connsiteY2"/>
                </a:cxn>
              </a:cxnLst>
              <a:rect l="l" t="t" r="r" b="b"/>
              <a:pathLst>
                <a:path w="148046" h="309154">
                  <a:moveTo>
                    <a:pt x="0" y="0"/>
                  </a:moveTo>
                  <a:cubicBezTo>
                    <a:pt x="44268" y="67854"/>
                    <a:pt x="88537" y="135709"/>
                    <a:pt x="113211" y="187234"/>
                  </a:cubicBezTo>
                  <a:cubicBezTo>
                    <a:pt x="137885" y="238759"/>
                    <a:pt x="141515" y="288108"/>
                    <a:pt x="148046" y="309154"/>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600" b="1">
                <a:latin typeface="SamsungOne-700" panose="020B0803030303020204" pitchFamily="34" charset="0"/>
              </a:endParaRPr>
            </a:p>
          </p:txBody>
        </p:sp>
        <p:sp>
          <p:nvSpPr>
            <p:cNvPr id="53" name="자유형: 도형 52">
              <a:extLst>
                <a:ext uri="{FF2B5EF4-FFF2-40B4-BE49-F238E27FC236}">
                  <a16:creationId xmlns:a16="http://schemas.microsoft.com/office/drawing/2014/main" id="{2DE508AB-F264-4894-849D-8B1437DCA5E3}"/>
                </a:ext>
              </a:extLst>
            </p:cNvPr>
            <p:cNvSpPr/>
            <p:nvPr/>
          </p:nvSpPr>
          <p:spPr>
            <a:xfrm>
              <a:off x="7664423" y="3563144"/>
              <a:ext cx="120625" cy="304230"/>
            </a:xfrm>
            <a:custGeom>
              <a:avLst/>
              <a:gdLst>
                <a:gd name="connsiteX0" fmla="*/ 108857 w 108857"/>
                <a:gd name="connsiteY0" fmla="*/ 0 h 313508"/>
                <a:gd name="connsiteX1" fmla="*/ 56606 w 108857"/>
                <a:gd name="connsiteY1" fmla="*/ 117565 h 313508"/>
                <a:gd name="connsiteX2" fmla="*/ 0 w 108857"/>
                <a:gd name="connsiteY2" fmla="*/ 313508 h 313508"/>
              </a:gdLst>
              <a:ahLst/>
              <a:cxnLst>
                <a:cxn ang="0">
                  <a:pos x="connsiteX0" y="connsiteY0"/>
                </a:cxn>
                <a:cxn ang="0">
                  <a:pos x="connsiteX1" y="connsiteY1"/>
                </a:cxn>
                <a:cxn ang="0">
                  <a:pos x="connsiteX2" y="connsiteY2"/>
                </a:cxn>
              </a:cxnLst>
              <a:rect l="l" t="t" r="r" b="b"/>
              <a:pathLst>
                <a:path w="108857" h="313508">
                  <a:moveTo>
                    <a:pt x="108857" y="0"/>
                  </a:moveTo>
                  <a:cubicBezTo>
                    <a:pt x="91803" y="32657"/>
                    <a:pt x="74749" y="65314"/>
                    <a:pt x="56606" y="117565"/>
                  </a:cubicBezTo>
                  <a:cubicBezTo>
                    <a:pt x="38463" y="169816"/>
                    <a:pt x="19594" y="259079"/>
                    <a:pt x="0" y="313508"/>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600" b="1">
                <a:latin typeface="SamsungOne-700" panose="020B0803030303020204" pitchFamily="34" charset="0"/>
              </a:endParaRPr>
            </a:p>
          </p:txBody>
        </p:sp>
        <p:sp>
          <p:nvSpPr>
            <p:cNvPr id="54" name="자유형: 도형 53">
              <a:extLst>
                <a:ext uri="{FF2B5EF4-FFF2-40B4-BE49-F238E27FC236}">
                  <a16:creationId xmlns:a16="http://schemas.microsoft.com/office/drawing/2014/main" id="{932B9D51-4E63-4F37-85C7-A96396E92EBB}"/>
                </a:ext>
              </a:extLst>
            </p:cNvPr>
            <p:cNvSpPr/>
            <p:nvPr/>
          </p:nvSpPr>
          <p:spPr>
            <a:xfrm>
              <a:off x="7186791" y="3664580"/>
              <a:ext cx="12489" cy="205773"/>
            </a:xfrm>
            <a:custGeom>
              <a:avLst/>
              <a:gdLst>
                <a:gd name="connsiteX0" fmla="*/ 10974 w 15328"/>
                <a:gd name="connsiteY0" fmla="*/ 0 h 252549"/>
                <a:gd name="connsiteX1" fmla="*/ 15328 w 15328"/>
                <a:gd name="connsiteY1" fmla="*/ 252549 h 252549"/>
              </a:gdLst>
              <a:ahLst/>
              <a:cxnLst>
                <a:cxn ang="0">
                  <a:pos x="connsiteX0" y="connsiteY0"/>
                </a:cxn>
                <a:cxn ang="0">
                  <a:pos x="connsiteX1" y="connsiteY1"/>
                </a:cxn>
              </a:cxnLst>
              <a:rect l="l" t="t" r="r" b="b"/>
              <a:pathLst>
                <a:path w="15328" h="252549">
                  <a:moveTo>
                    <a:pt x="10974" y="0"/>
                  </a:moveTo>
                  <a:cubicBezTo>
                    <a:pt x="814" y="95069"/>
                    <a:pt x="-9346" y="190138"/>
                    <a:pt x="15328" y="252549"/>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600" b="1">
                <a:latin typeface="SamsungOne-700" panose="020B0803030303020204" pitchFamily="34" charset="0"/>
              </a:endParaRPr>
            </a:p>
          </p:txBody>
        </p:sp>
        <p:sp>
          <p:nvSpPr>
            <p:cNvPr id="55" name="TextBox 54">
              <a:extLst>
                <a:ext uri="{FF2B5EF4-FFF2-40B4-BE49-F238E27FC236}">
                  <a16:creationId xmlns:a16="http://schemas.microsoft.com/office/drawing/2014/main" id="{5399A38E-FB78-4647-9649-C30F9AF1BEDC}"/>
                </a:ext>
              </a:extLst>
            </p:cNvPr>
            <p:cNvSpPr txBox="1"/>
            <p:nvPr/>
          </p:nvSpPr>
          <p:spPr>
            <a:xfrm>
              <a:off x="6583502" y="5231693"/>
              <a:ext cx="793169"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called</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9A1BD3DB-C9B3-417C-B7C6-B3636AB1D68D}"/>
                </a:ext>
              </a:extLst>
            </p:cNvPr>
            <p:cNvSpPr txBox="1"/>
            <p:nvPr/>
          </p:nvSpPr>
          <p:spPr>
            <a:xfrm>
              <a:off x="6698118" y="4823637"/>
              <a:ext cx="730846"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machine</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2597D3DE-C67A-43C9-86A9-86D6790FA077}"/>
                </a:ext>
              </a:extLst>
            </p:cNvPr>
            <p:cNvSpPr txBox="1"/>
            <p:nvPr/>
          </p:nvSpPr>
          <p:spPr>
            <a:xfrm>
              <a:off x="7214671" y="4920828"/>
              <a:ext cx="840483"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intelligence</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9E2FBFB4-4842-4CD8-A6A8-3F098356B0A1}"/>
                </a:ext>
              </a:extLst>
            </p:cNvPr>
            <p:cNvSpPr txBox="1"/>
            <p:nvPr/>
          </p:nvSpPr>
          <p:spPr>
            <a:xfrm>
              <a:off x="7088049" y="4584915"/>
              <a:ext cx="912661"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demonstrated</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8C2530D2-8907-4FF9-B3BC-BDA862825369}"/>
                </a:ext>
              </a:extLst>
            </p:cNvPr>
            <p:cNvSpPr txBox="1"/>
            <p:nvPr/>
          </p:nvSpPr>
          <p:spPr>
            <a:xfrm>
              <a:off x="6858819" y="4325510"/>
              <a:ext cx="712392"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contrast</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518DDE6-9B14-4D7B-8853-EFDFF0BA672A}"/>
                </a:ext>
              </a:extLst>
            </p:cNvPr>
            <p:cNvSpPr txBox="1"/>
            <p:nvPr/>
          </p:nvSpPr>
          <p:spPr>
            <a:xfrm>
              <a:off x="7376672" y="4360886"/>
              <a:ext cx="712392"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natural</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8333C863-46D9-486D-AADB-BDCC8FBFA4E3}"/>
                </a:ext>
              </a:extLst>
            </p:cNvPr>
            <p:cNvSpPr txBox="1"/>
            <p:nvPr/>
          </p:nvSpPr>
          <p:spPr>
            <a:xfrm>
              <a:off x="6429320" y="4489372"/>
              <a:ext cx="712392"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displayed</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FC828C75-01E1-479F-8049-44F58075CCFD}"/>
                </a:ext>
              </a:extLst>
            </p:cNvPr>
            <p:cNvSpPr txBox="1"/>
            <p:nvPr/>
          </p:nvSpPr>
          <p:spPr>
            <a:xfrm>
              <a:off x="6593497" y="5038868"/>
              <a:ext cx="730846"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humans</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A964CDA7-222C-4B98-954D-C13981027AF8}"/>
                </a:ext>
              </a:extLst>
            </p:cNvPr>
            <p:cNvSpPr txBox="1"/>
            <p:nvPr/>
          </p:nvSpPr>
          <p:spPr>
            <a:xfrm>
              <a:off x="6664916" y="5541066"/>
              <a:ext cx="712392"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in</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4" name="TextBox 63">
              <a:extLst>
                <a:ext uri="{FF2B5EF4-FFF2-40B4-BE49-F238E27FC236}">
                  <a16:creationId xmlns:a16="http://schemas.microsoft.com/office/drawing/2014/main" id="{9DFAC448-0704-408A-9127-C361CC5E08F3}"/>
                </a:ext>
              </a:extLst>
            </p:cNvPr>
            <p:cNvSpPr txBox="1"/>
            <p:nvPr/>
          </p:nvSpPr>
          <p:spPr>
            <a:xfrm>
              <a:off x="7633296" y="4208526"/>
              <a:ext cx="431058"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is</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3A501A51-2207-407B-980D-3489D7C2D59A}"/>
                </a:ext>
              </a:extLst>
            </p:cNvPr>
            <p:cNvSpPr txBox="1"/>
            <p:nvPr/>
          </p:nvSpPr>
          <p:spPr>
            <a:xfrm>
              <a:off x="7414055" y="5265198"/>
              <a:ext cx="357330"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to</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2DBBD58D-BA12-4421-B4F8-A217F8ACAD4E}"/>
                </a:ext>
              </a:extLst>
            </p:cNvPr>
            <p:cNvSpPr txBox="1"/>
            <p:nvPr/>
          </p:nvSpPr>
          <p:spPr>
            <a:xfrm>
              <a:off x="6944855" y="5366591"/>
              <a:ext cx="357330"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a:solidFill>
                    <a:schemeClr val="bg1"/>
                  </a:solidFill>
                  <a:latin typeface="SamsungOne-400" panose="020B0503030303020204" pitchFamily="34" charset="0"/>
                  <a:ea typeface="SamsungOne-400" panose="020B0503030303020204" pitchFamily="34" charset="0"/>
                  <a:cs typeface="Times New Roman" panose="02020603050405020304" pitchFamily="18" charset="0"/>
                </a:rPr>
                <a:t>the</a:t>
              </a:r>
              <a:endParaRPr lang="ko-KR" altLang="en-US" sz="1100" b="1" dirty="0">
                <a:solidFill>
                  <a:schemeClr val="bg1"/>
                </a:solidFill>
                <a:latin typeface="SamsungOne-400" panose="020B0503030303020204"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id="{2F9A9327-3800-431E-9CE3-255495D60646}"/>
                </a:ext>
              </a:extLst>
            </p:cNvPr>
            <p:cNvSpPr txBox="1"/>
            <p:nvPr/>
          </p:nvSpPr>
          <p:spPr>
            <a:xfrm rot="2847783">
              <a:off x="6253668" y="3354409"/>
              <a:ext cx="730846" cy="261610"/>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nhân</a:t>
              </a:r>
              <a:r>
                <a:rPr lang="en-US" altLang="ko-KR" sz="1100" b="1"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1"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tạo</a:t>
              </a:r>
              <a:endParaRPr lang="ko-KR" altLang="en-US" sz="1100" b="1" dirty="0">
                <a:solidFill>
                  <a:srgbClr val="FF0000"/>
                </a:solidFill>
                <a:latin typeface="SamsungOne-700" panose="020B0803030303020204" pitchFamily="34" charset="0"/>
                <a:cs typeface="Times New Roman" panose="02020603050405020304" pitchFamily="18" charset="0"/>
              </a:endParaRPr>
            </a:p>
          </p:txBody>
        </p:sp>
      </p:grpSp>
      <p:grpSp>
        <p:nvGrpSpPr>
          <p:cNvPr id="31" name="그룹 3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2" name="직사각형 3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3" name="직사각형 3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34" name="직사각형 33">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Mô</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hình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đại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diện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35" name="그룹 34">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36" name="직사각형 3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7" name="직사각형 36">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Bag-of-Words (BOW):</a:t>
              </a:r>
            </a:p>
          </p:txBody>
        </p:sp>
      </p:grpSp>
      <p:sp>
        <p:nvSpPr>
          <p:cNvPr id="38" name="Rectangle 12">
            <a:extLst>
              <a:ext uri="{FF2B5EF4-FFF2-40B4-BE49-F238E27FC236}">
                <a16:creationId xmlns:a16="http://schemas.microsoft.com/office/drawing/2014/main" id="{89FEBE9D-D8C5-4B7E-B239-F601103D5FFD}"/>
              </a:ext>
            </a:extLst>
          </p:cNvPr>
          <p:cNvSpPr/>
          <p:nvPr/>
        </p:nvSpPr>
        <p:spPr>
          <a:xfrm>
            <a:off x="711201" y="2184768"/>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tài liệu được đại diện bởi một tập hợp các từ của nó.</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Thứ tự từ và ngữ pháp bị bỏ qua.</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có tần số từ quan trọng.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68" name="사각형: 둥근 모서리 36">
            <a:extLst>
              <a:ext uri="{FF2B5EF4-FFF2-40B4-BE49-F238E27FC236}">
                <a16:creationId xmlns:a16="http://schemas.microsoft.com/office/drawing/2014/main" id="{DE0D565A-844D-4ED4-980A-66C70D6D9DE2}"/>
              </a:ext>
            </a:extLst>
          </p:cNvPr>
          <p:cNvSpPr/>
          <p:nvPr/>
        </p:nvSpPr>
        <p:spPr>
          <a:xfrm>
            <a:off x="712182" y="4117337"/>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69" name="Rectangle 12">
            <a:extLst>
              <a:ext uri="{FF2B5EF4-FFF2-40B4-BE49-F238E27FC236}">
                <a16:creationId xmlns:a16="http://schemas.microsoft.com/office/drawing/2014/main" id="{89FEBE9D-D8C5-4B7E-B239-F601103D5FFD}"/>
              </a:ext>
            </a:extLst>
          </p:cNvPr>
          <p:cNvSpPr/>
          <p:nvPr/>
        </p:nvSpPr>
        <p:spPr>
          <a:xfrm>
            <a:off x="1134988" y="3995543"/>
            <a:ext cx="3960440"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khoa học máy tính, trí tuệ nhân tạo, đôi khi được gọi là trí tuệ máy móc, là trí thông minh do máy móc thể hiện, trái ngược với trí thông minh tự nhiên do con người thể hiện.”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40202506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내용 개체 틀 2">
            <a:extLst>
              <a:ext uri="{FF2B5EF4-FFF2-40B4-BE49-F238E27FC236}">
                <a16:creationId xmlns:a16="http://schemas.microsoft.com/office/drawing/2014/main" id="{1EA53789-C4EA-4686-A5B6-40632E57C857}"/>
              </a:ext>
            </a:extLst>
          </p:cNvPr>
          <p:cNvSpPr txBox="1">
            <a:spLocks/>
          </p:cNvSpPr>
          <p:nvPr/>
        </p:nvSpPr>
        <p:spPr>
          <a:xfrm>
            <a:off x="1119164" y="2119490"/>
            <a:ext cx="8008710" cy="56479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latinLnBrk="0">
              <a:lnSpc>
                <a:spcPct val="150000"/>
              </a:lnSpc>
              <a:spcAft>
                <a:spcPts val="600"/>
              </a:spcAft>
              <a:buNone/>
            </a:pPr>
            <a:r>
              <a:rPr lang="en-US" altLang="ko-KR" sz="1300" dirty="0">
                <a:solidFill>
                  <a:srgbClr val="193EB0"/>
                </a:solidFill>
                <a:latin typeface="Samsung  One 400"/>
                <a:cs typeface="Times New Roman" panose="02020603050405020304" pitchFamily="18" charset="0"/>
                <a:sym typeface="Symbol" panose="05050102010706020507" pitchFamily="18" charset="2"/>
              </a:rPr>
              <a:t> </a:t>
            </a:r>
            <a:r>
              <a:rPr lang="vi-VN" altLang="ko-KR" sz="1300" dirty="0">
                <a:latin typeface="Samsung  One 400"/>
                <a:cs typeface="Times New Roman" panose="02020603050405020304" pitchFamily="18" charset="0"/>
                <a:sym typeface="Symbol" panose="05050102010706020507" pitchFamily="18" charset="2"/>
              </a:rPr>
              <a:t>sau khi loại bỏ các từ dừng như “it”, “the” và “of”, BOW có thể được biểu thị dưới dạng một mảng.</a:t>
            </a:r>
            <a:endParaRPr lang="en-US" altLang="ko-KR" sz="1300" dirty="0">
              <a:solidFill>
                <a:schemeClr val="tx1">
                  <a:lumMod val="85000"/>
                  <a:lumOff val="15000"/>
                </a:schemeClr>
              </a:solidFill>
              <a:latin typeface="Samsung  One 400"/>
              <a:ea typeface="SamsungOne-400" panose="020B0503030303020204" pitchFamily="34" charset="0"/>
              <a:sym typeface="Symbol" panose="05050102010706020507" pitchFamily="18" charset="2"/>
            </a:endParaRPr>
          </a:p>
        </p:txBody>
      </p:sp>
      <p:graphicFrame>
        <p:nvGraphicFramePr>
          <p:cNvPr id="20" name="표 19">
            <a:extLst>
              <a:ext uri="{FF2B5EF4-FFF2-40B4-BE49-F238E27FC236}">
                <a16:creationId xmlns:a16="http://schemas.microsoft.com/office/drawing/2014/main" id="{797726BE-712A-42AB-B559-D20EC0DC2752}"/>
              </a:ext>
            </a:extLst>
          </p:cNvPr>
          <p:cNvGraphicFramePr>
            <a:graphicFrameLocks noGrp="1"/>
          </p:cNvGraphicFramePr>
          <p:nvPr>
            <p:extLst>
              <p:ext uri="{D42A27DB-BD31-4B8C-83A1-F6EECF244321}">
                <p14:modId xmlns:p14="http://schemas.microsoft.com/office/powerpoint/2010/main" val="1856592995"/>
              </p:ext>
            </p:extLst>
          </p:nvPr>
        </p:nvGraphicFramePr>
        <p:xfrm>
          <a:off x="1233696" y="2636912"/>
          <a:ext cx="7587798" cy="579120"/>
        </p:xfrm>
        <a:graphic>
          <a:graphicData uri="http://schemas.openxmlformats.org/drawingml/2006/table">
            <a:tbl>
              <a:tblPr firstRow="1" bandRow="1">
                <a:tableStyleId>{5940675A-B579-460E-94D1-54222C63F5DA}</a:tableStyleId>
              </a:tblPr>
              <a:tblGrid>
                <a:gridCol w="1086173">
                  <a:extLst>
                    <a:ext uri="{9D8B030D-6E8A-4147-A177-3AD203B41FA5}">
                      <a16:colId xmlns:a16="http://schemas.microsoft.com/office/drawing/2014/main" val="3871196231"/>
                    </a:ext>
                  </a:extLst>
                </a:gridCol>
                <a:gridCol w="1086173">
                  <a:extLst>
                    <a:ext uri="{9D8B030D-6E8A-4147-A177-3AD203B41FA5}">
                      <a16:colId xmlns:a16="http://schemas.microsoft.com/office/drawing/2014/main" val="96544331"/>
                    </a:ext>
                  </a:extLst>
                </a:gridCol>
                <a:gridCol w="1086173">
                  <a:extLst>
                    <a:ext uri="{9D8B030D-6E8A-4147-A177-3AD203B41FA5}">
                      <a16:colId xmlns:a16="http://schemas.microsoft.com/office/drawing/2014/main" val="2610786541"/>
                    </a:ext>
                  </a:extLst>
                </a:gridCol>
                <a:gridCol w="1086173">
                  <a:extLst>
                    <a:ext uri="{9D8B030D-6E8A-4147-A177-3AD203B41FA5}">
                      <a16:colId xmlns:a16="http://schemas.microsoft.com/office/drawing/2014/main" val="4141990373"/>
                    </a:ext>
                  </a:extLst>
                </a:gridCol>
                <a:gridCol w="1086173">
                  <a:extLst>
                    <a:ext uri="{9D8B030D-6E8A-4147-A177-3AD203B41FA5}">
                      <a16:colId xmlns:a16="http://schemas.microsoft.com/office/drawing/2014/main" val="2059459019"/>
                    </a:ext>
                  </a:extLst>
                </a:gridCol>
                <a:gridCol w="1086173">
                  <a:extLst>
                    <a:ext uri="{9D8B030D-6E8A-4147-A177-3AD203B41FA5}">
                      <a16:colId xmlns:a16="http://schemas.microsoft.com/office/drawing/2014/main" val="827466675"/>
                    </a:ext>
                  </a:extLst>
                </a:gridCol>
                <a:gridCol w="1070760">
                  <a:extLst>
                    <a:ext uri="{9D8B030D-6E8A-4147-A177-3AD203B41FA5}">
                      <a16:colId xmlns:a16="http://schemas.microsoft.com/office/drawing/2014/main" val="2090953371"/>
                    </a:ext>
                  </a:extLst>
                </a:gridCol>
              </a:tblGrid>
              <a:tr h="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tuổi</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Tốt nhất</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3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sự</a:t>
                      </a:r>
                      <a:r>
                        <a:rPr lang="en-US"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dại</a:t>
                      </a:r>
                      <a:r>
                        <a:rPr lang="en-US"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3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dột</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Thời gian</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Đã từng</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Trí tuệ</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3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Tệ nhất</a:t>
                      </a:r>
                      <a:endParaRPr lang="ko-KR" altLang="en-US" sz="13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40944529"/>
                  </a:ext>
                </a:extLst>
              </a:tr>
              <a:tr h="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4093296"/>
                  </a:ext>
                </a:extLst>
              </a:tr>
            </a:tbl>
          </a:graphicData>
        </a:graphic>
      </p:graphicFrame>
      <p:sp>
        <p:nvSpPr>
          <p:cNvPr id="16" name="Rectangle 12">
            <a:extLst>
              <a:ext uri="{FF2B5EF4-FFF2-40B4-BE49-F238E27FC236}">
                <a16:creationId xmlns:a16="http://schemas.microsoft.com/office/drawing/2014/main" id="{89FEBE9D-D8C5-4B7E-B239-F601103D5FFD}"/>
              </a:ext>
            </a:extLst>
          </p:cNvPr>
          <p:cNvSpPr/>
          <p:nvPr/>
        </p:nvSpPr>
        <p:spPr>
          <a:xfrm>
            <a:off x="1134988" y="179073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tốt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điểm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ngốc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Bag-of-Words (BOW):</a:t>
              </a:r>
            </a:p>
          </p:txBody>
        </p:sp>
      </p:grpSp>
      <p:sp>
        <p:nvSpPr>
          <p:cNvPr id="26"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6199749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표 43">
            <a:extLst>
              <a:ext uri="{FF2B5EF4-FFF2-40B4-BE49-F238E27FC236}">
                <a16:creationId xmlns:a16="http://schemas.microsoft.com/office/drawing/2014/main" id="{70F45B47-9C23-43E6-8593-59BDC0D2C2B2}"/>
              </a:ext>
            </a:extLst>
          </p:cNvPr>
          <p:cNvGraphicFramePr>
            <a:graphicFrameLocks noGrp="1"/>
          </p:cNvGraphicFramePr>
          <p:nvPr>
            <p:extLst>
              <p:ext uri="{D42A27DB-BD31-4B8C-83A1-F6EECF244321}">
                <p14:modId xmlns:p14="http://schemas.microsoft.com/office/powerpoint/2010/main" val="2064764234"/>
              </p:ext>
            </p:extLst>
          </p:nvPr>
        </p:nvGraphicFramePr>
        <p:xfrm>
          <a:off x="2692588" y="3619555"/>
          <a:ext cx="1440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15868768"/>
                    </a:ext>
                  </a:extLst>
                </a:gridCol>
                <a:gridCol w="288000">
                  <a:extLst>
                    <a:ext uri="{9D8B030D-6E8A-4147-A177-3AD203B41FA5}">
                      <a16:colId xmlns:a16="http://schemas.microsoft.com/office/drawing/2014/main" val="744179878"/>
                    </a:ext>
                  </a:extLst>
                </a:gridCol>
                <a:gridCol w="288000">
                  <a:extLst>
                    <a:ext uri="{9D8B030D-6E8A-4147-A177-3AD203B41FA5}">
                      <a16:colId xmlns:a16="http://schemas.microsoft.com/office/drawing/2014/main" val="1320125916"/>
                    </a:ext>
                  </a:extLst>
                </a:gridCol>
                <a:gridCol w="288000">
                  <a:extLst>
                    <a:ext uri="{9D8B030D-6E8A-4147-A177-3AD203B41FA5}">
                      <a16:colId xmlns:a16="http://schemas.microsoft.com/office/drawing/2014/main" val="3337351885"/>
                    </a:ext>
                  </a:extLst>
                </a:gridCol>
                <a:gridCol w="288000">
                  <a:extLst>
                    <a:ext uri="{9D8B030D-6E8A-4147-A177-3AD203B41FA5}">
                      <a16:colId xmlns:a16="http://schemas.microsoft.com/office/drawing/2014/main" val="3019431161"/>
                    </a:ext>
                  </a:extLst>
                </a:gridCol>
              </a:tblGrid>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7227514"/>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789072"/>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3475201"/>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62577"/>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2308761"/>
                  </a:ext>
                </a:extLst>
              </a:tr>
            </a:tbl>
          </a:graphicData>
        </a:graphic>
      </p:graphicFrame>
      <p:sp>
        <p:nvSpPr>
          <p:cNvPr id="45" name="Rectangle 41">
            <a:extLst>
              <a:ext uri="{FF2B5EF4-FFF2-40B4-BE49-F238E27FC236}">
                <a16:creationId xmlns:a16="http://schemas.microsoft.com/office/drawing/2014/main" id="{0FF1AE43-F69B-4321-9C82-4BE0BDB883E3}"/>
              </a:ext>
            </a:extLst>
          </p:cNvPr>
          <p:cNvSpPr/>
          <p:nvPr/>
        </p:nvSpPr>
        <p:spPr>
          <a:xfrm>
            <a:off x="2806263" y="5130177"/>
            <a:ext cx="1212650"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latinLnBrk="0"/>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DTM</a:t>
            </a:r>
          </a:p>
        </p:txBody>
      </p:sp>
      <p:sp>
        <p:nvSpPr>
          <p:cNvPr id="46" name="TextBox 45">
            <a:extLst>
              <a:ext uri="{FF2B5EF4-FFF2-40B4-BE49-F238E27FC236}">
                <a16:creationId xmlns:a16="http://schemas.microsoft.com/office/drawing/2014/main" id="{013A525D-01CF-4BBA-96C8-5DB7A26C618F}"/>
              </a:ext>
            </a:extLst>
          </p:cNvPr>
          <p:cNvSpPr txBox="1"/>
          <p:nvPr/>
        </p:nvSpPr>
        <p:spPr>
          <a:xfrm>
            <a:off x="1625597" y="3623900"/>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#1</a:t>
            </a:r>
            <a:endParaRPr lang="ko-KR" altLang="en-US" sz="1100" dirty="0">
              <a:solidFill>
                <a:srgbClr val="FF0000"/>
              </a:solidFill>
              <a:latin typeface="SamsungOne-400" panose="020B050303030302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F0909939-277D-405E-9BD0-A4022B6F3598}"/>
              </a:ext>
            </a:extLst>
          </p:cNvPr>
          <p:cNvSpPr txBox="1"/>
          <p:nvPr/>
        </p:nvSpPr>
        <p:spPr>
          <a:xfrm>
            <a:off x="1625597" y="3912673"/>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#2</a:t>
            </a:r>
            <a:endParaRPr lang="ko-KR" altLang="en-US" sz="1100" dirty="0">
              <a:solidFill>
                <a:srgbClr val="FF0000"/>
              </a:solidFill>
              <a:latin typeface="SamsungOne-400" panose="020B050303030302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AD50592-227F-494C-8BE4-1132891E0301}"/>
              </a:ext>
            </a:extLst>
          </p:cNvPr>
          <p:cNvSpPr txBox="1"/>
          <p:nvPr/>
        </p:nvSpPr>
        <p:spPr>
          <a:xfrm>
            <a:off x="1625597" y="4201446"/>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#3</a:t>
            </a:r>
            <a:endParaRPr lang="ko-KR" altLang="en-US" sz="1100" dirty="0">
              <a:solidFill>
                <a:srgbClr val="FF0000"/>
              </a:solidFill>
              <a:latin typeface="SamsungOne-400" panose="020B050303030302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45259A49-7FD2-45EF-AAB9-62EC94518363}"/>
              </a:ext>
            </a:extLst>
          </p:cNvPr>
          <p:cNvSpPr txBox="1"/>
          <p:nvPr/>
        </p:nvSpPr>
        <p:spPr>
          <a:xfrm>
            <a:off x="1625597" y="4490219"/>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#4</a:t>
            </a:r>
            <a:endParaRPr lang="ko-KR" altLang="en-US" sz="1100" dirty="0">
              <a:solidFill>
                <a:srgbClr val="FF0000"/>
              </a:solidFill>
              <a:latin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6CC1E4E-2D5A-4233-AB58-41C06CDC2F12}"/>
                  </a:ext>
                </a:extLst>
              </p:cNvPr>
              <p:cNvSpPr txBox="1"/>
              <p:nvPr/>
            </p:nvSpPr>
            <p:spPr>
              <a:xfrm>
                <a:off x="1625597" y="4778994"/>
                <a:ext cx="1061733"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i="1">
                          <a:solidFill>
                            <a:srgbClr val="FF0000"/>
                          </a:solidFill>
                          <a:latin typeface="Cambria Math" panose="02040503050406030204" pitchFamily="18" charset="0"/>
                          <a:cs typeface="Times New Roman" panose="02020603050405020304" pitchFamily="18" charset="0"/>
                        </a:rPr>
                        <m:t>⋮</m:t>
                      </m:r>
                    </m:oMath>
                  </m:oMathPara>
                </a14:m>
                <a:endParaRPr lang="ko-KR" altLang="en-US" sz="1100" dirty="0">
                  <a:solidFill>
                    <a:srgbClr val="FF0000"/>
                  </a:solidFill>
                  <a:latin typeface="SamsungOne-400" panose="020B0503030303020204" pitchFamily="34"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xmlns="" xmlns:a14="http://schemas.microsoft.com/office/drawing/2010/main" id="{A6CC1E4E-2D5A-4233-AB58-41C06CDC2F12}"/>
                  </a:ext>
                </a:extLst>
              </p:cNvPr>
              <p:cNvSpPr txBox="1">
                <a:spLocks noRot="1" noChangeAspect="1" noMove="1" noResize="1" noEditPoints="1" noAdjustHandles="1" noChangeArrowheads="1" noChangeShapeType="1" noTextEdit="1"/>
              </p:cNvSpPr>
              <p:nvPr/>
            </p:nvSpPr>
            <p:spPr>
              <a:xfrm>
                <a:off x="1625597" y="4778994"/>
                <a:ext cx="1061733" cy="261610"/>
              </a:xfrm>
              <a:prstGeom prst="rect">
                <a:avLst/>
              </a:prstGeom>
              <a:blipFill rotWithShape="0">
                <a:blip r:embed="rId3"/>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CE592B2C-4BF6-485D-9E73-1F1950AA9D0C}"/>
              </a:ext>
            </a:extLst>
          </p:cNvPr>
          <p:cNvSpPr txBox="1"/>
          <p:nvPr/>
        </p:nvSpPr>
        <p:spPr>
          <a:xfrm rot="16200000">
            <a:off x="2381212" y="3030967"/>
            <a:ext cx="91022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#1</a:t>
            </a:r>
            <a:endParaRPr lang="ko-KR" altLang="en-US" sz="1100" dirty="0">
              <a:solidFill>
                <a:srgbClr val="193EB0"/>
              </a:solidFill>
              <a:latin typeface="SamsungOne-400" panose="020B0503030303020204" pitchFamily="34" charset="0"/>
              <a:cs typeface="Times New Roman" panose="02020603050405020304" pitchFamily="18" charset="0"/>
            </a:endParaRPr>
          </a:p>
        </p:txBody>
      </p:sp>
      <p:sp>
        <p:nvSpPr>
          <p:cNvPr id="52" name="TextBox 51">
            <a:extLst>
              <a:ext uri="{FF2B5EF4-FFF2-40B4-BE49-F238E27FC236}">
                <a16:creationId xmlns:a16="http://schemas.microsoft.com/office/drawing/2014/main" id="{82564D1B-1C55-4DBC-8963-DAE0E5D3EBF2}"/>
              </a:ext>
            </a:extLst>
          </p:cNvPr>
          <p:cNvSpPr txBox="1"/>
          <p:nvPr/>
        </p:nvSpPr>
        <p:spPr>
          <a:xfrm rot="16200000">
            <a:off x="2670668" y="303096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#2</a:t>
            </a:r>
            <a:endParaRPr lang="ko-KR" altLang="en-US" sz="1100" dirty="0">
              <a:solidFill>
                <a:srgbClr val="193EB0"/>
              </a:solidFill>
              <a:latin typeface="SamsungOne-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0EDA3445-256C-4319-A54C-BE69267F9BB3}"/>
              </a:ext>
            </a:extLst>
          </p:cNvPr>
          <p:cNvSpPr txBox="1"/>
          <p:nvPr/>
        </p:nvSpPr>
        <p:spPr>
          <a:xfrm rot="16200000">
            <a:off x="2960125" y="303096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#3</a:t>
            </a:r>
            <a:endParaRPr lang="ko-KR" altLang="en-US" sz="1100" dirty="0">
              <a:solidFill>
                <a:srgbClr val="193EB0"/>
              </a:solidFill>
              <a:latin typeface="SamsungOne-400" panose="020B0503030303020204" pitchFamily="34" charset="0"/>
              <a:cs typeface="Times New Roman" panose="02020603050405020304" pitchFamily="18" charset="0"/>
            </a:endParaRPr>
          </a:p>
        </p:txBody>
      </p:sp>
      <p:sp>
        <p:nvSpPr>
          <p:cNvPr id="54" name="TextBox 53">
            <a:extLst>
              <a:ext uri="{FF2B5EF4-FFF2-40B4-BE49-F238E27FC236}">
                <a16:creationId xmlns:a16="http://schemas.microsoft.com/office/drawing/2014/main" id="{AEE5FC0B-18E7-4A36-8D2E-11ACDBB73E8A}"/>
              </a:ext>
            </a:extLst>
          </p:cNvPr>
          <p:cNvSpPr txBox="1"/>
          <p:nvPr/>
        </p:nvSpPr>
        <p:spPr>
          <a:xfrm rot="16200000">
            <a:off x="3249582" y="303096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#4</a:t>
            </a:r>
            <a:endParaRPr lang="ko-KR" altLang="en-US" sz="1100" dirty="0">
              <a:solidFill>
                <a:srgbClr val="193EB0"/>
              </a:solidFill>
              <a:latin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3A9AC5D-A825-4C12-AC30-9B2AEF4C0DA0}"/>
                  </a:ext>
                </a:extLst>
              </p:cNvPr>
              <p:cNvSpPr txBox="1"/>
              <p:nvPr/>
            </p:nvSpPr>
            <p:spPr>
              <a:xfrm rot="16200000">
                <a:off x="3539040" y="3030967"/>
                <a:ext cx="910225"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sz="1100" dirty="0">
                  <a:solidFill>
                    <a:srgbClr val="193EB0"/>
                  </a:solidFill>
                  <a:latin typeface="SamsungOne-400" panose="020B0503030303020204" pitchFamily="34" charset="0"/>
                  <a:cs typeface="Times New Roman" panose="02020603050405020304" pitchFamily="18" charset="0"/>
                </a:endParaRPr>
              </a:p>
            </p:txBody>
          </p:sp>
        </mc:Choice>
        <mc:Fallback xmlns="">
          <p:sp>
            <p:nvSpPr>
              <p:cNvPr id="55" name="TextBox 54">
                <a:extLst>
                  <a:ext uri="{FF2B5EF4-FFF2-40B4-BE49-F238E27FC236}">
                    <a16:creationId xmlns:a16="http://schemas.microsoft.com/office/drawing/2014/main" xmlns="" xmlns:a14="http://schemas.microsoft.com/office/drawing/2010/main" id="{73A9AC5D-A825-4C12-AC30-9B2AEF4C0DA0}"/>
                  </a:ext>
                </a:extLst>
              </p:cNvPr>
              <p:cNvSpPr txBox="1">
                <a:spLocks noRot="1" noChangeAspect="1" noMove="1" noResize="1" noEditPoints="1" noAdjustHandles="1" noChangeArrowheads="1" noChangeShapeType="1" noTextEdit="1"/>
              </p:cNvSpPr>
              <p:nvPr/>
            </p:nvSpPr>
            <p:spPr>
              <a:xfrm rot="16200000">
                <a:off x="3539040" y="3030967"/>
                <a:ext cx="910225" cy="261610"/>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56" name="표 55">
            <a:extLst>
              <a:ext uri="{FF2B5EF4-FFF2-40B4-BE49-F238E27FC236}">
                <a16:creationId xmlns:a16="http://schemas.microsoft.com/office/drawing/2014/main" id="{430E2511-FC5A-4272-9B1C-2B6F036C61E3}"/>
              </a:ext>
            </a:extLst>
          </p:cNvPr>
          <p:cNvGraphicFramePr>
            <a:graphicFrameLocks noGrp="1"/>
          </p:cNvGraphicFramePr>
          <p:nvPr>
            <p:extLst>
              <p:ext uri="{D42A27DB-BD31-4B8C-83A1-F6EECF244321}">
                <p14:modId xmlns:p14="http://schemas.microsoft.com/office/powerpoint/2010/main" val="15248691"/>
              </p:ext>
            </p:extLst>
          </p:nvPr>
        </p:nvGraphicFramePr>
        <p:xfrm>
          <a:off x="6160454" y="3619555"/>
          <a:ext cx="1440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15868768"/>
                    </a:ext>
                  </a:extLst>
                </a:gridCol>
                <a:gridCol w="288000">
                  <a:extLst>
                    <a:ext uri="{9D8B030D-6E8A-4147-A177-3AD203B41FA5}">
                      <a16:colId xmlns:a16="http://schemas.microsoft.com/office/drawing/2014/main" val="744179878"/>
                    </a:ext>
                  </a:extLst>
                </a:gridCol>
                <a:gridCol w="288000">
                  <a:extLst>
                    <a:ext uri="{9D8B030D-6E8A-4147-A177-3AD203B41FA5}">
                      <a16:colId xmlns:a16="http://schemas.microsoft.com/office/drawing/2014/main" val="1320125916"/>
                    </a:ext>
                  </a:extLst>
                </a:gridCol>
                <a:gridCol w="288000">
                  <a:extLst>
                    <a:ext uri="{9D8B030D-6E8A-4147-A177-3AD203B41FA5}">
                      <a16:colId xmlns:a16="http://schemas.microsoft.com/office/drawing/2014/main" val="3337351885"/>
                    </a:ext>
                  </a:extLst>
                </a:gridCol>
                <a:gridCol w="288000">
                  <a:extLst>
                    <a:ext uri="{9D8B030D-6E8A-4147-A177-3AD203B41FA5}">
                      <a16:colId xmlns:a16="http://schemas.microsoft.com/office/drawing/2014/main" val="3019431161"/>
                    </a:ext>
                  </a:extLst>
                </a:gridCol>
              </a:tblGrid>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7227514"/>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789072"/>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3475201"/>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62577"/>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2308761"/>
                  </a:ext>
                </a:extLst>
              </a:tr>
            </a:tbl>
          </a:graphicData>
        </a:graphic>
      </p:graphicFrame>
      <p:sp>
        <p:nvSpPr>
          <p:cNvPr id="57" name="Rectangle 41">
            <a:extLst>
              <a:ext uri="{FF2B5EF4-FFF2-40B4-BE49-F238E27FC236}">
                <a16:creationId xmlns:a16="http://schemas.microsoft.com/office/drawing/2014/main" id="{F6554B97-5CE4-4B61-A8B2-CC43DDF29434}"/>
              </a:ext>
            </a:extLst>
          </p:cNvPr>
          <p:cNvSpPr/>
          <p:nvPr/>
        </p:nvSpPr>
        <p:spPr>
          <a:xfrm>
            <a:off x="6274129" y="5130177"/>
            <a:ext cx="1212650"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latinLnBrk="0"/>
            <a:r>
              <a:rPr lang="en-US" altLang="ko-KR" sz="1400" dirty="0">
                <a:solidFill>
                  <a:schemeClr val="tx1">
                    <a:lumMod val="85000"/>
                    <a:lumOff val="15000"/>
                  </a:schemeClr>
                </a:solidFill>
                <a:latin typeface="SamsungOne-700" panose="020B0803030303020204" pitchFamily="34" charset="0"/>
                <a:ea typeface="SamsungOne-700" panose="020B0803030303020204" pitchFamily="34" charset="0"/>
              </a:rPr>
              <a:t>TDM</a:t>
            </a:r>
          </a:p>
        </p:txBody>
      </p:sp>
      <p:sp>
        <p:nvSpPr>
          <p:cNvPr id="58" name="TextBox 57">
            <a:extLst>
              <a:ext uri="{FF2B5EF4-FFF2-40B4-BE49-F238E27FC236}">
                <a16:creationId xmlns:a16="http://schemas.microsoft.com/office/drawing/2014/main" id="{4C7CF1B5-F804-42AF-B564-1E3EC7CBE25F}"/>
              </a:ext>
            </a:extLst>
          </p:cNvPr>
          <p:cNvSpPr txBox="1"/>
          <p:nvPr/>
        </p:nvSpPr>
        <p:spPr>
          <a:xfrm>
            <a:off x="5287075" y="3623900"/>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#1</a:t>
            </a:r>
          </a:p>
        </p:txBody>
      </p:sp>
      <p:sp>
        <p:nvSpPr>
          <p:cNvPr id="59" name="TextBox 58">
            <a:extLst>
              <a:ext uri="{FF2B5EF4-FFF2-40B4-BE49-F238E27FC236}">
                <a16:creationId xmlns:a16="http://schemas.microsoft.com/office/drawing/2014/main" id="{DE4A9CC5-203E-4431-BFAC-A49CF701F0A3}"/>
              </a:ext>
            </a:extLst>
          </p:cNvPr>
          <p:cNvSpPr txBox="1"/>
          <p:nvPr/>
        </p:nvSpPr>
        <p:spPr>
          <a:xfrm>
            <a:off x="5287075" y="3912673"/>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#2</a:t>
            </a:r>
          </a:p>
        </p:txBody>
      </p:sp>
      <p:sp>
        <p:nvSpPr>
          <p:cNvPr id="60" name="TextBox 59">
            <a:extLst>
              <a:ext uri="{FF2B5EF4-FFF2-40B4-BE49-F238E27FC236}">
                <a16:creationId xmlns:a16="http://schemas.microsoft.com/office/drawing/2014/main" id="{DBBDCE39-9E80-42A6-8A36-A00E5B35F7D3}"/>
              </a:ext>
            </a:extLst>
          </p:cNvPr>
          <p:cNvSpPr txBox="1"/>
          <p:nvPr/>
        </p:nvSpPr>
        <p:spPr>
          <a:xfrm>
            <a:off x="5287075" y="4201446"/>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#3</a:t>
            </a:r>
          </a:p>
        </p:txBody>
      </p:sp>
      <p:sp>
        <p:nvSpPr>
          <p:cNvPr id="61" name="TextBox 60">
            <a:extLst>
              <a:ext uri="{FF2B5EF4-FFF2-40B4-BE49-F238E27FC236}">
                <a16:creationId xmlns:a16="http://schemas.microsoft.com/office/drawing/2014/main" id="{F75C4B9D-9AC7-44FC-AA58-1D28249B03A3}"/>
              </a:ext>
            </a:extLst>
          </p:cNvPr>
          <p:cNvSpPr txBox="1"/>
          <p:nvPr/>
        </p:nvSpPr>
        <p:spPr>
          <a:xfrm>
            <a:off x="5287075" y="4490219"/>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Đặc</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100" dirty="0" err="1">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tính</a:t>
            </a:r>
            <a:r>
              <a:rPr lang="en-US" altLang="ko-KR" sz="1100" dirty="0">
                <a:solidFill>
                  <a:srgbClr val="193EB0"/>
                </a:solidFill>
                <a:latin typeface="SamsungOne-400" panose="020B0503030303020204" pitchFamily="34" charset="0"/>
                <a:ea typeface="SamsungOne-400" panose="020B0503030303020204" pitchFamily="34" charset="0"/>
                <a:cs typeface="Times New Roman" panose="02020603050405020304" pitchFamily="18" charset="0"/>
              </a:rPr>
              <a:t> #4</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84AB7F2-1195-48A7-B56F-F49B23B9D3FF}"/>
                  </a:ext>
                </a:extLst>
              </p:cNvPr>
              <p:cNvSpPr txBox="1"/>
              <p:nvPr/>
            </p:nvSpPr>
            <p:spPr>
              <a:xfrm>
                <a:off x="5287075" y="4778994"/>
                <a:ext cx="868121"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a:solidFill>
                            <a:srgbClr val="193EB0"/>
                          </a:solidFill>
                          <a:latin typeface="Cambria Math" panose="02040503050406030204" pitchFamily="18" charset="0"/>
                          <a:ea typeface="SamsungOne-700" panose="020B0803030303020204" pitchFamily="34" charset="0"/>
                          <a:cs typeface="Times New Roman" panose="02020603050405020304" pitchFamily="18" charset="0"/>
                        </a:rPr>
                        <m:t>⋮</m:t>
                      </m:r>
                    </m:oMath>
                  </m:oMathPara>
                </a14:m>
                <a:endParaRPr lang="ko-KR" altLang="en-US" sz="1100" dirty="0">
                  <a:solidFill>
                    <a:srgbClr val="193EB0"/>
                  </a:solidFill>
                  <a:latin typeface="SamsungOne-400" panose="020B0503030303020204" pitchFamily="34" charset="0"/>
                  <a:ea typeface="SamsungOne-700" panose="020B0803030303020204" pitchFamily="34" charset="0"/>
                  <a:cs typeface="Times New Roman" panose="02020603050405020304" pitchFamily="18" charset="0"/>
                </a:endParaRPr>
              </a:p>
            </p:txBody>
          </p:sp>
        </mc:Choice>
        <mc:Fallback xmlns="">
          <p:sp>
            <p:nvSpPr>
              <p:cNvPr id="62" name="TextBox 61">
                <a:extLst>
                  <a:ext uri="{FF2B5EF4-FFF2-40B4-BE49-F238E27FC236}">
                    <a16:creationId xmlns:a16="http://schemas.microsoft.com/office/drawing/2014/main" xmlns="" xmlns:a14="http://schemas.microsoft.com/office/drawing/2010/main" id="{384AB7F2-1195-48A7-B56F-F49B23B9D3FF}"/>
                  </a:ext>
                </a:extLst>
              </p:cNvPr>
              <p:cNvSpPr txBox="1">
                <a:spLocks noRot="1" noChangeAspect="1" noMove="1" noResize="1" noEditPoints="1" noAdjustHandles="1" noChangeArrowheads="1" noChangeShapeType="1" noTextEdit="1"/>
              </p:cNvSpPr>
              <p:nvPr/>
            </p:nvSpPr>
            <p:spPr>
              <a:xfrm>
                <a:off x="5287075" y="4778994"/>
                <a:ext cx="868121" cy="261610"/>
              </a:xfrm>
              <a:prstGeom prst="rect">
                <a:avLst/>
              </a:prstGeom>
              <a:blipFill rotWithShape="0">
                <a:blip r:embed="rId5"/>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7F9D5F3-1E99-459D-A7AC-4C2D6BED1D5B}"/>
              </a:ext>
            </a:extLst>
          </p:cNvPr>
          <p:cNvSpPr txBox="1"/>
          <p:nvPr/>
        </p:nvSpPr>
        <p:spPr>
          <a:xfrm rot="16200000">
            <a:off x="5785427" y="2967315"/>
            <a:ext cx="1037526"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#1</a:t>
            </a:r>
          </a:p>
        </p:txBody>
      </p:sp>
      <p:sp>
        <p:nvSpPr>
          <p:cNvPr id="64" name="TextBox 63">
            <a:extLst>
              <a:ext uri="{FF2B5EF4-FFF2-40B4-BE49-F238E27FC236}">
                <a16:creationId xmlns:a16="http://schemas.microsoft.com/office/drawing/2014/main" id="{34D87DAD-46B2-46D1-B685-B59A41D4FDBB}"/>
              </a:ext>
            </a:extLst>
          </p:cNvPr>
          <p:cNvSpPr txBox="1"/>
          <p:nvPr/>
        </p:nvSpPr>
        <p:spPr>
          <a:xfrm rot="16200000">
            <a:off x="6074883" y="296731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#2</a:t>
            </a:r>
          </a:p>
        </p:txBody>
      </p:sp>
      <p:sp>
        <p:nvSpPr>
          <p:cNvPr id="65" name="TextBox 64">
            <a:extLst>
              <a:ext uri="{FF2B5EF4-FFF2-40B4-BE49-F238E27FC236}">
                <a16:creationId xmlns:a16="http://schemas.microsoft.com/office/drawing/2014/main" id="{2CC468A5-1564-44DB-A348-7360BC57127E}"/>
              </a:ext>
            </a:extLst>
          </p:cNvPr>
          <p:cNvSpPr txBox="1"/>
          <p:nvPr/>
        </p:nvSpPr>
        <p:spPr>
          <a:xfrm rot="16200000">
            <a:off x="6364340" y="296731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#3</a:t>
            </a:r>
          </a:p>
        </p:txBody>
      </p:sp>
      <p:sp>
        <p:nvSpPr>
          <p:cNvPr id="66" name="TextBox 65">
            <a:extLst>
              <a:ext uri="{FF2B5EF4-FFF2-40B4-BE49-F238E27FC236}">
                <a16:creationId xmlns:a16="http://schemas.microsoft.com/office/drawing/2014/main" id="{EFA218AE-43FA-4FE4-8938-69204AAF6125}"/>
              </a:ext>
            </a:extLst>
          </p:cNvPr>
          <p:cNvSpPr txBox="1"/>
          <p:nvPr/>
        </p:nvSpPr>
        <p:spPr>
          <a:xfrm rot="16200000">
            <a:off x="6653797" y="296731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vi-VN"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1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#4</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450E69F-3396-43FC-BF8F-25B018EE416E}"/>
                  </a:ext>
                </a:extLst>
              </p:cNvPr>
              <p:cNvSpPr txBox="1"/>
              <p:nvPr/>
            </p:nvSpPr>
            <p:spPr>
              <a:xfrm rot="16200000">
                <a:off x="6943255" y="2967316"/>
                <a:ext cx="1037528"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a:solidFill>
                            <a:srgbClr val="FF0000"/>
                          </a:solidFill>
                          <a:latin typeface="Cambria Math" panose="02040503050406030204" pitchFamily="18" charset="0"/>
                          <a:ea typeface="SamsungOne-700" panose="020B0803030303020204" pitchFamily="34" charset="0"/>
                          <a:cs typeface="Times New Roman" panose="02020603050405020304" pitchFamily="18" charset="0"/>
                        </a:rPr>
                        <m:t>⋮</m:t>
                      </m:r>
                    </m:oMath>
                  </m:oMathPara>
                </a14:m>
                <a:endParaRPr lang="ko-KR" altLang="en-US" sz="1100" dirty="0">
                  <a:solidFill>
                    <a:srgbClr val="FF0000"/>
                  </a:solidFill>
                  <a:latin typeface="SamsungOne-400" panose="020B0503030303020204" pitchFamily="34" charset="0"/>
                  <a:ea typeface="SamsungOne-700" panose="020B0803030303020204" pitchFamily="34" charset="0"/>
                  <a:cs typeface="Times New Roman" panose="02020603050405020304" pitchFamily="18" charset="0"/>
                </a:endParaRPr>
              </a:p>
            </p:txBody>
          </p:sp>
        </mc:Choice>
        <mc:Fallback xmlns="">
          <p:sp>
            <p:nvSpPr>
              <p:cNvPr id="67" name="TextBox 66">
                <a:extLst>
                  <a:ext uri="{FF2B5EF4-FFF2-40B4-BE49-F238E27FC236}">
                    <a16:creationId xmlns:a16="http://schemas.microsoft.com/office/drawing/2014/main" xmlns="" xmlns:a14="http://schemas.microsoft.com/office/drawing/2010/main" id="{C450E69F-3396-43FC-BF8F-25B018EE416E}"/>
                  </a:ext>
                </a:extLst>
              </p:cNvPr>
              <p:cNvSpPr txBox="1">
                <a:spLocks noRot="1" noChangeAspect="1" noMove="1" noResize="1" noEditPoints="1" noAdjustHandles="1" noChangeArrowheads="1" noChangeShapeType="1" noTextEdit="1"/>
              </p:cNvSpPr>
              <p:nvPr/>
            </p:nvSpPr>
            <p:spPr>
              <a:xfrm rot="16200000">
                <a:off x="6943255" y="2967316"/>
                <a:ext cx="1037528" cy="261610"/>
              </a:xfrm>
              <a:prstGeom prst="rect">
                <a:avLst/>
              </a:prstGeom>
              <a:blipFill rotWithShape="0">
                <a:blip r:embed="rId6"/>
                <a:stretch>
                  <a:fillRect/>
                </a:stretch>
              </a:blipFill>
            </p:spPr>
            <p:txBody>
              <a:bodyPr/>
              <a:lstStyle/>
              <a:p>
                <a:r>
                  <a:rPr lang="en-US">
                    <a:noFill/>
                  </a:rPr>
                  <a:t> </a:t>
                </a:r>
              </a:p>
            </p:txBody>
          </p:sp>
        </mc:Fallback>
      </mc:AlternateContent>
      <p:grpSp>
        <p:nvGrpSpPr>
          <p:cNvPr id="37" name="그룹 3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38" name="직사각형 3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68" name="직사각형 6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(DTM)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(TDM):</a:t>
              </a:r>
            </a:p>
          </p:txBody>
        </p:sp>
      </p:grpSp>
      <p:sp>
        <p:nvSpPr>
          <p:cNvPr id="69" name="Rectangle 12">
            <a:extLst>
              <a:ext uri="{FF2B5EF4-FFF2-40B4-BE49-F238E27FC236}">
                <a16:creationId xmlns:a16="http://schemas.microsoft.com/office/drawing/2014/main" id="{89FEBE9D-D8C5-4B7E-B239-F601103D5FFD}"/>
              </a:ext>
            </a:extLst>
          </p:cNvPr>
          <p:cNvSpPr/>
          <p:nvPr/>
        </p:nvSpPr>
        <p:spPr>
          <a:xfrm>
            <a:off x="711201" y="1767171"/>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tài liệu được biểu thị dưới dạng BOW là các hàng của DTM.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tài liệu được biểu thị dưới dạng BOW là các cột của TDM.</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9" name="그룹 3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1" name="직사각형 4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418554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표 25">
            <a:extLst>
              <a:ext uri="{FF2B5EF4-FFF2-40B4-BE49-F238E27FC236}">
                <a16:creationId xmlns:a16="http://schemas.microsoft.com/office/drawing/2014/main" id="{FC6BBE04-3E60-42F6-96EF-9BFC386A675F}"/>
              </a:ext>
            </a:extLst>
          </p:cNvPr>
          <p:cNvGraphicFramePr>
            <a:graphicFrameLocks noGrp="1"/>
          </p:cNvGraphicFramePr>
          <p:nvPr>
            <p:extLst>
              <p:ext uri="{D42A27DB-BD31-4B8C-83A1-F6EECF244321}">
                <p14:modId xmlns:p14="http://schemas.microsoft.com/office/powerpoint/2010/main" val="3796619919"/>
              </p:ext>
            </p:extLst>
          </p:nvPr>
        </p:nvGraphicFramePr>
        <p:xfrm>
          <a:off x="1242998" y="3227427"/>
          <a:ext cx="8101026" cy="1483360"/>
        </p:xfrm>
        <a:graphic>
          <a:graphicData uri="http://schemas.openxmlformats.org/drawingml/2006/table">
            <a:tbl>
              <a:tblPr firstRow="1" bandRow="1">
                <a:tableStyleId>{5940675A-B579-460E-94D1-54222C63F5DA}</a:tableStyleId>
              </a:tblPr>
              <a:tblGrid>
                <a:gridCol w="970614">
                  <a:extLst>
                    <a:ext uri="{9D8B030D-6E8A-4147-A177-3AD203B41FA5}">
                      <a16:colId xmlns:a16="http://schemas.microsoft.com/office/drawing/2014/main" val="753270436"/>
                    </a:ext>
                  </a:extLst>
                </a:gridCol>
                <a:gridCol w="1188402">
                  <a:extLst>
                    <a:ext uri="{9D8B030D-6E8A-4147-A177-3AD203B41FA5}">
                      <a16:colId xmlns:a16="http://schemas.microsoft.com/office/drawing/2014/main" val="42912472"/>
                    </a:ext>
                  </a:extLst>
                </a:gridCol>
                <a:gridCol w="1188402">
                  <a:extLst>
                    <a:ext uri="{9D8B030D-6E8A-4147-A177-3AD203B41FA5}">
                      <a16:colId xmlns:a16="http://schemas.microsoft.com/office/drawing/2014/main" val="4272948850"/>
                    </a:ext>
                  </a:extLst>
                </a:gridCol>
                <a:gridCol w="1188402">
                  <a:extLst>
                    <a:ext uri="{9D8B030D-6E8A-4147-A177-3AD203B41FA5}">
                      <a16:colId xmlns:a16="http://schemas.microsoft.com/office/drawing/2014/main" val="1837486768"/>
                    </a:ext>
                  </a:extLst>
                </a:gridCol>
                <a:gridCol w="1188402">
                  <a:extLst>
                    <a:ext uri="{9D8B030D-6E8A-4147-A177-3AD203B41FA5}">
                      <a16:colId xmlns:a16="http://schemas.microsoft.com/office/drawing/2014/main" val="2330418961"/>
                    </a:ext>
                  </a:extLst>
                </a:gridCol>
                <a:gridCol w="1188402">
                  <a:extLst>
                    <a:ext uri="{9D8B030D-6E8A-4147-A177-3AD203B41FA5}">
                      <a16:colId xmlns:a16="http://schemas.microsoft.com/office/drawing/2014/main" val="905804096"/>
                    </a:ext>
                  </a:extLst>
                </a:gridCol>
                <a:gridCol w="1188402">
                  <a:extLst>
                    <a:ext uri="{9D8B030D-6E8A-4147-A177-3AD203B41FA5}">
                      <a16:colId xmlns:a16="http://schemas.microsoft.com/office/drawing/2014/main" val="2793160535"/>
                    </a:ext>
                  </a:extLst>
                </a:gridCol>
              </a:tblGrid>
              <a:tr h="37084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Hiệu năng</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43245069"/>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0711068"/>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5873422"/>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51797"/>
                  </a:ext>
                </a:extLst>
              </a:tr>
            </a:tbl>
          </a:graphicData>
        </a:graphic>
      </p:graphicFrame>
      <p:sp>
        <p:nvSpPr>
          <p:cNvPr id="34" name="직사각형 33">
            <a:extLst>
              <a:ext uri="{FF2B5EF4-FFF2-40B4-BE49-F238E27FC236}">
                <a16:creationId xmlns:a16="http://schemas.microsoft.com/office/drawing/2014/main" id="{B09BBFA1-977A-49F3-A872-CA56BD104539}"/>
              </a:ext>
            </a:extLst>
          </p:cNvPr>
          <p:cNvSpPr/>
          <p:nvPr/>
        </p:nvSpPr>
        <p:spPr>
          <a:xfrm>
            <a:off x="555876" y="3845997"/>
            <a:ext cx="5726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DTM = </a:t>
            </a:r>
          </a:p>
        </p:txBody>
      </p:sp>
      <p:sp>
        <p:nvSpPr>
          <p:cNvPr id="14" name="Rectangle 12">
            <a:extLst>
              <a:ext uri="{FF2B5EF4-FFF2-40B4-BE49-F238E27FC236}">
                <a16:creationId xmlns:a16="http://schemas.microsoft.com/office/drawing/2014/main" id="{89FEBE9D-D8C5-4B7E-B239-F601103D5FFD}"/>
              </a:ext>
            </a:extLst>
          </p:cNvPr>
          <p:cNvSpPr/>
          <p:nvPr/>
        </p:nvSpPr>
        <p:spPr>
          <a:xfrm>
            <a:off x="1134988" y="1790734"/>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các tài liệu được xử lý trước sau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số</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a:t>
            </a: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7"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(DTM)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(TDM):</a:t>
              </a:r>
            </a:p>
          </p:txBody>
        </p:sp>
      </p:grpSp>
      <p:sp>
        <p:nvSpPr>
          <p:cNvPr id="19"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20" name="그룹 1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2" name="직사각형 2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56677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9" name="그룹 2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34" name="직사각형 3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35" name="직사각형 3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(3/3)</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6" name="그룹 5"/>
          <p:cNvGrpSpPr/>
          <p:nvPr/>
        </p:nvGrpSpPr>
        <p:grpSpPr>
          <a:xfrm>
            <a:off x="1043168" y="1660132"/>
            <a:ext cx="7655295" cy="4577180"/>
            <a:chOff x="1043168" y="1660132"/>
            <a:chExt cx="7655295" cy="4577180"/>
          </a:xfrm>
        </p:grpSpPr>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68" y="1660132"/>
              <a:ext cx="7655295" cy="4577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8582DDA1-8D49-475C-B925-6D327F5FB9A0}"/>
                </a:ext>
              </a:extLst>
            </p:cNvPr>
            <p:cNvSpPr txBox="1"/>
            <p:nvPr/>
          </p:nvSpPr>
          <p:spPr>
            <a:xfrm>
              <a:off x="5236389" y="2515506"/>
              <a:ext cx="1644264" cy="369332"/>
            </a:xfrm>
            <a:prstGeom prst="rect">
              <a:avLst/>
            </a:prstGeom>
            <a:solidFill>
              <a:srgbClr val="7FBFFF"/>
            </a:solidFill>
          </p:spPr>
          <p:txBody>
            <a:bodyPr wrap="square" lIns="0" tIns="0" rIns="0" bIns="0" rtlCol="0">
              <a:spAutoFit/>
            </a:bodyPr>
            <a:lstStyle/>
            <a:p>
              <a:pPr algn="ct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Trí</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tuệ</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b="1" dirty="0">
                  <a:solidFill>
                    <a:schemeClr val="tx1">
                      <a:lumMod val="85000"/>
                      <a:lumOff val="15000"/>
                    </a:schemeClr>
                  </a:solidFill>
                  <a:latin typeface="SamsungOne-400" panose="020B0503030303020204" pitchFamily="34" charset="0"/>
                  <a:ea typeface="SamsungOne-400" panose="020B0503030303020204" pitchFamily="34" charset="0"/>
                </a:rPr>
                <a:t> </a:t>
              </a:r>
            </a:p>
            <a:p>
              <a:pPr algn="ctr"/>
              <a:r>
                <a:rPr lang="en-US" altLang="ko-KR" sz="1200" b="1"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vi-VN" altLang="ko-KR" sz="1200" b="1" dirty="0">
                  <a:solidFill>
                    <a:schemeClr val="tx1">
                      <a:lumMod val="85000"/>
                      <a:lumOff val="15000"/>
                    </a:schemeClr>
                  </a:solidFill>
                  <a:latin typeface="SamsungOne-400" panose="020B0503030303020204" pitchFamily="34" charset="0"/>
                  <a:ea typeface="SamsungOne-400" panose="020B0503030303020204" pitchFamily="34" charset="0"/>
                </a:rPr>
                <a:t> máy</a:t>
              </a:r>
              <a:endParaRPr lang="ko-KR" altLang="en-US" sz="1200" b="1" dirty="0">
                <a:solidFill>
                  <a:schemeClr val="tx1">
                    <a:lumMod val="85000"/>
                    <a:lumOff val="15000"/>
                  </a:schemeClr>
                </a:solidFill>
                <a:latin typeface="SamsungOne-400" panose="020B0503030303020204" pitchFamily="34" charset="0"/>
              </a:endParaRPr>
            </a:p>
          </p:txBody>
        </p:sp>
        <p:sp>
          <p:nvSpPr>
            <p:cNvPr id="20" name="TextBox 19">
              <a:extLst>
                <a:ext uri="{FF2B5EF4-FFF2-40B4-BE49-F238E27FC236}">
                  <a16:creationId xmlns:a16="http://schemas.microsoft.com/office/drawing/2014/main" id="{BF8797A9-9819-4729-AA11-B8490C271556}"/>
                </a:ext>
              </a:extLst>
            </p:cNvPr>
            <p:cNvSpPr txBox="1"/>
            <p:nvPr/>
          </p:nvSpPr>
          <p:spPr>
            <a:xfrm>
              <a:off x="2494339" y="2922498"/>
              <a:ext cx="1100622" cy="184666"/>
            </a:xfrm>
            <a:prstGeom prst="rect">
              <a:avLst/>
            </a:prstGeom>
            <a:solidFill>
              <a:srgbClr val="4070A0"/>
            </a:solidFill>
          </p:spPr>
          <p:txBody>
            <a:bodyPr wrap="none" lIns="0" tIns="0" rIns="0" bIns="0" rtlCol="0">
              <a:spAutoFit/>
            </a:bodyPr>
            <a:lstStyle/>
            <a:p>
              <a:r>
                <a:rPr lang="vi-VN" altLang="ko-KR" sz="1200" dirty="0">
                  <a:solidFill>
                    <a:schemeClr val="bg1"/>
                  </a:solidFill>
                  <a:latin typeface="SamsungOne-400" panose="020B0503030303020204" pitchFamily="34" charset="0"/>
                  <a:ea typeface="SamsungOne-400" panose="020B0503030303020204" pitchFamily="34" charset="0"/>
                </a:rPr>
                <a:t>Khai thác văn bản</a:t>
              </a:r>
              <a:endParaRPr lang="ko-KR" altLang="en-US" sz="1200" dirty="0">
                <a:solidFill>
                  <a:schemeClr val="bg1"/>
                </a:solidFill>
                <a:latin typeface="SamsungOne-400" panose="020B0503030303020204" pitchFamily="34" charset="0"/>
              </a:endParaRPr>
            </a:p>
          </p:txBody>
        </p:sp>
        <p:sp>
          <p:nvSpPr>
            <p:cNvPr id="21" name="TextBox 20">
              <a:extLst>
                <a:ext uri="{FF2B5EF4-FFF2-40B4-BE49-F238E27FC236}">
                  <a16:creationId xmlns:a16="http://schemas.microsoft.com/office/drawing/2014/main" id="{5C4303AC-AABF-4883-8C22-5B4031FFECE5}"/>
                </a:ext>
              </a:extLst>
            </p:cNvPr>
            <p:cNvSpPr txBox="1"/>
            <p:nvPr/>
          </p:nvSpPr>
          <p:spPr>
            <a:xfrm>
              <a:off x="5889978" y="5347974"/>
              <a:ext cx="1463414" cy="215444"/>
            </a:xfrm>
            <a:prstGeom prst="rect">
              <a:avLst/>
            </a:prstGeom>
            <a:solidFill>
              <a:srgbClr val="4070A0"/>
            </a:solidFill>
          </p:spPr>
          <p:txBody>
            <a:bodyPr wrap="none" lIns="0" tIns="0" rIns="0" bIns="0" rtlCol="0">
              <a:spAutoFit/>
            </a:bodyPr>
            <a:lstStyle/>
            <a:p>
              <a:r>
                <a:rPr lang="en-US" altLang="ko-KR" sz="1400" b="1" dirty="0" err="1">
                  <a:solidFill>
                    <a:schemeClr val="bg1"/>
                  </a:solidFill>
                  <a:latin typeface="SamsungOne-400" panose="020B0503030303020204" pitchFamily="34" charset="0"/>
                  <a:ea typeface="SamsungOne-400" panose="020B0503030303020204" pitchFamily="34" charset="0"/>
                </a:rPr>
                <a:t>Thuật</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ngữ</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máy</a:t>
              </a:r>
              <a:r>
                <a:rPr lang="en-US" altLang="ko-KR" sz="1400" b="1" dirty="0">
                  <a:solidFill>
                    <a:schemeClr val="bg1"/>
                  </a:solidFill>
                  <a:latin typeface="SamsungOne-400" panose="020B0503030303020204" pitchFamily="34" charset="0"/>
                  <a:ea typeface="SamsungOne-400" panose="020B0503030303020204" pitchFamily="34" charset="0"/>
                </a:rPr>
                <a:t> </a:t>
              </a:r>
              <a:r>
                <a:rPr lang="en-US" altLang="ko-KR" sz="1400" b="1" dirty="0" err="1">
                  <a:solidFill>
                    <a:schemeClr val="bg1"/>
                  </a:solidFill>
                  <a:latin typeface="SamsungOne-400" panose="020B0503030303020204" pitchFamily="34" charset="0"/>
                  <a:ea typeface="SamsungOne-400" panose="020B0503030303020204" pitchFamily="34" charset="0"/>
                </a:rPr>
                <a:t>tính</a:t>
              </a:r>
              <a:endParaRPr lang="ko-KR" altLang="en-US" sz="1400" b="1" dirty="0">
                <a:solidFill>
                  <a:schemeClr val="bg1"/>
                </a:solidFill>
                <a:latin typeface="SamsungOne-400" panose="020B0503030303020204" pitchFamily="34" charset="0"/>
              </a:endParaRPr>
            </a:p>
          </p:txBody>
        </p:sp>
        <p:sp>
          <p:nvSpPr>
            <p:cNvPr id="22" name="TextBox 21">
              <a:extLst>
                <a:ext uri="{FF2B5EF4-FFF2-40B4-BE49-F238E27FC236}">
                  <a16:creationId xmlns:a16="http://schemas.microsoft.com/office/drawing/2014/main" id="{8F0C4294-6432-4772-B5E4-C68F42A024A8}"/>
                </a:ext>
              </a:extLst>
            </p:cNvPr>
            <p:cNvSpPr txBox="1"/>
            <p:nvPr/>
          </p:nvSpPr>
          <p:spPr>
            <a:xfrm>
              <a:off x="1852719" y="4383810"/>
              <a:ext cx="1003480" cy="215444"/>
            </a:xfrm>
            <a:prstGeom prst="rect">
              <a:avLst/>
            </a:prstGeom>
            <a:solidFill>
              <a:srgbClr val="7FBFFF"/>
            </a:solidFill>
          </p:spPr>
          <p:txBody>
            <a:bodyPr wrap="none" lIns="0" tIns="0" rIns="0" bIns="0" rtlCol="0">
              <a:spAutoFit/>
            </a:bodyPr>
            <a:lstStyle/>
            <a:p>
              <a:r>
                <a:rPr lang="vi-VN" altLang="ko-KR" sz="1400" b="1">
                  <a:solidFill>
                    <a:schemeClr val="tx1">
                      <a:lumMod val="85000"/>
                      <a:lumOff val="15000"/>
                    </a:schemeClr>
                  </a:solidFill>
                  <a:latin typeface="SamsungOne-400" panose="020B0503030303020204" pitchFamily="34" charset="0"/>
                  <a:ea typeface="SamsungOne-400" panose="020B0503030303020204" pitchFamily="34" charset="0"/>
                </a:rPr>
                <a:t>Cơ sở dữ liệu</a:t>
              </a:r>
              <a:endParaRPr lang="ko-KR" altLang="en-US" sz="1400" b="1" dirty="0">
                <a:solidFill>
                  <a:schemeClr val="tx1">
                    <a:lumMod val="85000"/>
                    <a:lumOff val="15000"/>
                  </a:schemeClr>
                </a:solidFill>
                <a:latin typeface="SamsungOne-400" panose="020B0503030303020204" pitchFamily="34" charset="0"/>
              </a:endParaRPr>
            </a:p>
          </p:txBody>
        </p:sp>
        <p:sp>
          <p:nvSpPr>
            <p:cNvPr id="23" name="TextBox 22">
              <a:extLst>
                <a:ext uri="{FF2B5EF4-FFF2-40B4-BE49-F238E27FC236}">
                  <a16:creationId xmlns:a16="http://schemas.microsoft.com/office/drawing/2014/main" id="{C6FC539A-3ACF-4AB3-8CDF-15AE4EEB34D0}"/>
                </a:ext>
              </a:extLst>
            </p:cNvPr>
            <p:cNvSpPr txBox="1"/>
            <p:nvPr/>
          </p:nvSpPr>
          <p:spPr>
            <a:xfrm>
              <a:off x="6986441" y="2227208"/>
              <a:ext cx="673133" cy="215444"/>
            </a:xfrm>
            <a:prstGeom prst="rect">
              <a:avLst/>
            </a:prstGeom>
            <a:solidFill>
              <a:schemeClr val="bg1"/>
            </a:solidFill>
          </p:spPr>
          <p:txBody>
            <a:bodyPr wrap="none" lIns="0" tIns="0" rIns="0" bIns="0" rtlCol="0">
              <a:spAutoFit/>
            </a:bodyPr>
            <a:lstStyle/>
            <a:p>
              <a:r>
                <a:rPr lang="vi-VN" altLang="ko-KR" sz="1400" b="1" dirty="0">
                  <a:latin typeface="SamsungOne-400" panose="020B0503030303020204" pitchFamily="34" charset="0"/>
                  <a:ea typeface="SamsungOne-400" panose="020B0503030303020204" pitchFamily="34" charset="0"/>
                </a:rPr>
                <a:t>Thống kê</a:t>
              </a:r>
              <a:endParaRPr lang="ko-KR" altLang="en-US" sz="1400" b="1" dirty="0">
                <a:latin typeface="SamsungOne-400" panose="020B0503030303020204" pitchFamily="34" charset="0"/>
              </a:endParaRPr>
            </a:p>
          </p:txBody>
        </p:sp>
        <p:sp>
          <p:nvSpPr>
            <p:cNvPr id="25" name="TextBox 24">
              <a:extLst>
                <a:ext uri="{FF2B5EF4-FFF2-40B4-BE49-F238E27FC236}">
                  <a16:creationId xmlns:a16="http://schemas.microsoft.com/office/drawing/2014/main" id="{D1BF18F3-6BD6-4374-8954-C9481A54AA64}"/>
                </a:ext>
              </a:extLst>
            </p:cNvPr>
            <p:cNvSpPr txBox="1"/>
            <p:nvPr/>
          </p:nvSpPr>
          <p:spPr>
            <a:xfrm>
              <a:off x="4258139" y="3958542"/>
              <a:ext cx="864096" cy="369332"/>
            </a:xfrm>
            <a:prstGeom prst="rect">
              <a:avLst/>
            </a:prstGeom>
            <a:solidFill>
              <a:srgbClr val="C9D8EB"/>
            </a:solidFill>
          </p:spPr>
          <p:txBody>
            <a:bodyPr wrap="square" lIns="0" tIns="0" rIns="0" bIns="0" rtlCol="0">
              <a:spAutoFit/>
            </a:bodyPr>
            <a:lstStyle/>
            <a:p>
              <a:pPr algn="ctr"/>
              <a:r>
                <a:rPr lang="en-US" altLang="ko-KR" sz="1200" b="1" dirty="0" err="1">
                  <a:latin typeface="SamsungOne-400" panose="020B0503030303020204" pitchFamily="34" charset="0"/>
                  <a:ea typeface="SamsungOne-400" panose="020B0503030303020204" pitchFamily="34" charset="0"/>
                </a:rPr>
                <a:t>Khai</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thác</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văn</a:t>
              </a:r>
              <a:r>
                <a:rPr lang="en-US" altLang="ko-KR" sz="1200" b="1" dirty="0">
                  <a:latin typeface="SamsungOne-400" panose="020B0503030303020204" pitchFamily="34" charset="0"/>
                  <a:ea typeface="SamsungOne-400" panose="020B0503030303020204" pitchFamily="34" charset="0"/>
                </a:rPr>
                <a:t> </a:t>
              </a:r>
              <a:r>
                <a:rPr lang="en-US" altLang="ko-KR" sz="1200" b="1" dirty="0" err="1">
                  <a:latin typeface="SamsungOne-400" panose="020B0503030303020204" pitchFamily="34" charset="0"/>
                  <a:ea typeface="SamsungOne-400" panose="020B0503030303020204" pitchFamily="34" charset="0"/>
                </a:rPr>
                <a:t>bản</a:t>
              </a:r>
              <a:r>
                <a:rPr lang="en-US" altLang="ko-KR" sz="1200" b="1" dirty="0">
                  <a:latin typeface="SamsungOne-400" panose="020B0503030303020204" pitchFamily="34" charset="0"/>
                  <a:ea typeface="SamsungOne-400" panose="020B0503030303020204" pitchFamily="34" charset="0"/>
                </a:rPr>
                <a:t> </a:t>
              </a:r>
              <a:endParaRPr lang="ko-KR" altLang="en-US" sz="1200" b="1" dirty="0">
                <a:latin typeface="SamsungOne-400" panose="020B0503030303020204" pitchFamily="34" charset="0"/>
              </a:endParaRPr>
            </a:p>
          </p:txBody>
        </p:sp>
        <p:sp>
          <p:nvSpPr>
            <p:cNvPr id="26" name="TextBox 25">
              <a:extLst>
                <a:ext uri="{FF2B5EF4-FFF2-40B4-BE49-F238E27FC236}">
                  <a16:creationId xmlns:a16="http://schemas.microsoft.com/office/drawing/2014/main" id="{38E4FD04-FD9C-4937-92B3-890BF3F9E882}"/>
                </a:ext>
              </a:extLst>
            </p:cNvPr>
            <p:cNvSpPr txBox="1"/>
            <p:nvPr/>
          </p:nvSpPr>
          <p:spPr>
            <a:xfrm>
              <a:off x="4371032" y="4346848"/>
              <a:ext cx="580380" cy="338554"/>
            </a:xfrm>
            <a:prstGeom prst="rect">
              <a:avLst/>
            </a:prstGeom>
            <a:solidFill>
              <a:srgbClr val="C9D8EB"/>
            </a:solidFill>
          </p:spPr>
          <p:txBody>
            <a:bodyPr wrap="square" lIns="0" tIns="0" rIns="0" bIns="0" rtlCol="0">
              <a:spAutoFit/>
            </a:bodyPr>
            <a:lstStyle/>
            <a:p>
              <a:pPr algn="ct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Khai</a:t>
              </a: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thác</a:t>
              </a:r>
              <a:r>
                <a:rPr lang="en-US" altLang="ko-KR" sz="1100" b="1" dirty="0">
                  <a:latin typeface="SamsungOne-400" panose="020B0503030303020204" pitchFamily="34" charset="0"/>
                  <a:ea typeface="SamsungOne-400" panose="020B0503030303020204" pitchFamily="34" charset="0"/>
                </a:rPr>
                <a:t> web</a:t>
              </a:r>
              <a:endParaRPr lang="ko-KR" altLang="en-US" sz="1100" b="1" dirty="0">
                <a:latin typeface="SamsungOne-400" panose="020B0503030303020204" pitchFamily="34" charset="0"/>
              </a:endParaRPr>
            </a:p>
          </p:txBody>
        </p:sp>
        <p:sp>
          <p:nvSpPr>
            <p:cNvPr id="27" name="TextBox 26">
              <a:extLst>
                <a:ext uri="{FF2B5EF4-FFF2-40B4-BE49-F238E27FC236}">
                  <a16:creationId xmlns:a16="http://schemas.microsoft.com/office/drawing/2014/main" id="{4BBC46A5-75F4-45D4-BB03-301D88283A80}"/>
                </a:ext>
              </a:extLst>
            </p:cNvPr>
            <p:cNvSpPr txBox="1"/>
            <p:nvPr/>
          </p:nvSpPr>
          <p:spPr>
            <a:xfrm>
              <a:off x="5426505" y="4045256"/>
              <a:ext cx="713038" cy="338554"/>
            </a:xfrm>
            <a:prstGeom prst="rect">
              <a:avLst/>
            </a:prstGeom>
            <a:solidFill>
              <a:srgbClr val="6B92BB"/>
            </a:solidFill>
          </p:spPr>
          <p:txBody>
            <a:bodyPr wrap="square" lIns="0" tIns="0" rIns="0" bIns="0" rtlCol="0">
              <a:spAutoFit/>
            </a:bodyPr>
            <a:lstStyle/>
            <a:p>
              <a:pPr algn="ct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Trích</a:t>
              </a: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xuất</a:t>
              </a: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khái</a:t>
              </a:r>
              <a:r>
                <a:rPr lang="en-US" altLang="ko-KR" sz="1100" b="1" dirty="0">
                  <a:latin typeface="SamsungOne-400" panose="020B0503030303020204" pitchFamily="34" charset="0"/>
                  <a:ea typeface="SamsungOne-400" panose="020B0503030303020204" pitchFamily="34" charset="0"/>
                </a:rPr>
                <a:t> </a:t>
              </a:r>
              <a:r>
                <a:rPr lang="en-US" altLang="ko-KR" sz="1100" b="1" dirty="0" err="1">
                  <a:latin typeface="SamsungOne-400" panose="020B0503030303020204" pitchFamily="34" charset="0"/>
                  <a:ea typeface="SamsungOne-400" panose="020B0503030303020204" pitchFamily="34" charset="0"/>
                </a:rPr>
                <a:t>niệm</a:t>
              </a:r>
              <a:endParaRPr lang="ko-KR" altLang="en-US" sz="1100" b="1" dirty="0">
                <a:latin typeface="SamsungOne-400" panose="020B0503030303020204" pitchFamily="34" charset="0"/>
              </a:endParaRPr>
            </a:p>
          </p:txBody>
        </p:sp>
        <p:sp>
          <p:nvSpPr>
            <p:cNvPr id="28" name="TextBox 27">
              <a:extLst>
                <a:ext uri="{FF2B5EF4-FFF2-40B4-BE49-F238E27FC236}">
                  <a16:creationId xmlns:a16="http://schemas.microsoft.com/office/drawing/2014/main" id="{F8B96922-8C25-40D3-9B7F-4CFCD5A52125}"/>
                </a:ext>
              </a:extLst>
            </p:cNvPr>
            <p:cNvSpPr txBox="1"/>
            <p:nvPr/>
          </p:nvSpPr>
          <p:spPr>
            <a:xfrm>
              <a:off x="3162328" y="4343935"/>
              <a:ext cx="795369" cy="323165"/>
            </a:xfrm>
            <a:custGeom>
              <a:avLst/>
              <a:gdLst>
                <a:gd name="connsiteX0" fmla="*/ 0 w 823944"/>
                <a:gd name="connsiteY0" fmla="*/ 0 h 323165"/>
                <a:gd name="connsiteX1" fmla="*/ 823944 w 823944"/>
                <a:gd name="connsiteY1" fmla="*/ 0 h 323165"/>
                <a:gd name="connsiteX2" fmla="*/ 823944 w 823944"/>
                <a:gd name="connsiteY2" fmla="*/ 323165 h 323165"/>
                <a:gd name="connsiteX3" fmla="*/ 0 w 823944"/>
                <a:gd name="connsiteY3" fmla="*/ 323165 h 323165"/>
                <a:gd name="connsiteX4" fmla="*/ 0 w 823944"/>
                <a:gd name="connsiteY4" fmla="*/ 0 h 323165"/>
                <a:gd name="connsiteX0" fmla="*/ 36195 w 823944"/>
                <a:gd name="connsiteY0" fmla="*/ 0 h 323165"/>
                <a:gd name="connsiteX1" fmla="*/ 823944 w 823944"/>
                <a:gd name="connsiteY1" fmla="*/ 0 h 323165"/>
                <a:gd name="connsiteX2" fmla="*/ 823944 w 823944"/>
                <a:gd name="connsiteY2" fmla="*/ 323165 h 323165"/>
                <a:gd name="connsiteX3" fmla="*/ 0 w 823944"/>
                <a:gd name="connsiteY3" fmla="*/ 323165 h 323165"/>
                <a:gd name="connsiteX4" fmla="*/ 36195 w 823944"/>
                <a:gd name="connsiteY4" fmla="*/ 0 h 323165"/>
                <a:gd name="connsiteX0" fmla="*/ 36195 w 823944"/>
                <a:gd name="connsiteY0" fmla="*/ 0 h 330785"/>
                <a:gd name="connsiteX1" fmla="*/ 823944 w 823944"/>
                <a:gd name="connsiteY1" fmla="*/ 7620 h 330785"/>
                <a:gd name="connsiteX2" fmla="*/ 823944 w 823944"/>
                <a:gd name="connsiteY2" fmla="*/ 330785 h 330785"/>
                <a:gd name="connsiteX3" fmla="*/ 0 w 823944"/>
                <a:gd name="connsiteY3" fmla="*/ 330785 h 330785"/>
                <a:gd name="connsiteX4" fmla="*/ 36195 w 823944"/>
                <a:gd name="connsiteY4" fmla="*/ 0 h 330785"/>
                <a:gd name="connsiteX0" fmla="*/ 30480 w 823944"/>
                <a:gd name="connsiteY0" fmla="*/ 0 h 374600"/>
                <a:gd name="connsiteX1" fmla="*/ 823944 w 823944"/>
                <a:gd name="connsiteY1" fmla="*/ 51435 h 374600"/>
                <a:gd name="connsiteX2" fmla="*/ 823944 w 823944"/>
                <a:gd name="connsiteY2" fmla="*/ 374600 h 374600"/>
                <a:gd name="connsiteX3" fmla="*/ 0 w 823944"/>
                <a:gd name="connsiteY3" fmla="*/ 374600 h 374600"/>
                <a:gd name="connsiteX4" fmla="*/ 30480 w 823944"/>
                <a:gd name="connsiteY4" fmla="*/ 0 h 374600"/>
                <a:gd name="connsiteX0" fmla="*/ 30480 w 823944"/>
                <a:gd name="connsiteY0" fmla="*/ 0 h 374600"/>
                <a:gd name="connsiteX1" fmla="*/ 776319 w 823944"/>
                <a:gd name="connsiteY1" fmla="*/ 15240 h 374600"/>
                <a:gd name="connsiteX2" fmla="*/ 823944 w 823944"/>
                <a:gd name="connsiteY2" fmla="*/ 374600 h 374600"/>
                <a:gd name="connsiteX3" fmla="*/ 0 w 823944"/>
                <a:gd name="connsiteY3" fmla="*/ 374600 h 374600"/>
                <a:gd name="connsiteX4" fmla="*/ 30480 w 823944"/>
                <a:gd name="connsiteY4" fmla="*/ 0 h 374600"/>
                <a:gd name="connsiteX0" fmla="*/ 30480 w 823944"/>
                <a:gd name="connsiteY0" fmla="*/ 0 h 374600"/>
                <a:gd name="connsiteX1" fmla="*/ 818229 w 823944"/>
                <a:gd name="connsiteY1" fmla="*/ 36195 h 374600"/>
                <a:gd name="connsiteX2" fmla="*/ 823944 w 823944"/>
                <a:gd name="connsiteY2" fmla="*/ 374600 h 374600"/>
                <a:gd name="connsiteX3" fmla="*/ 0 w 823944"/>
                <a:gd name="connsiteY3" fmla="*/ 374600 h 374600"/>
                <a:gd name="connsiteX4" fmla="*/ 30480 w 823944"/>
                <a:gd name="connsiteY4" fmla="*/ 0 h 374600"/>
                <a:gd name="connsiteX0" fmla="*/ 0 w 793464"/>
                <a:gd name="connsiteY0" fmla="*/ 0 h 374600"/>
                <a:gd name="connsiteX1" fmla="*/ 787749 w 793464"/>
                <a:gd name="connsiteY1" fmla="*/ 36195 h 374600"/>
                <a:gd name="connsiteX2" fmla="*/ 793464 w 793464"/>
                <a:gd name="connsiteY2" fmla="*/ 374600 h 374600"/>
                <a:gd name="connsiteX3" fmla="*/ 104775 w 793464"/>
                <a:gd name="connsiteY3" fmla="*/ 317450 h 374600"/>
                <a:gd name="connsiteX4" fmla="*/ 0 w 793464"/>
                <a:gd name="connsiteY4" fmla="*/ 0 h 374600"/>
                <a:gd name="connsiteX0" fmla="*/ 0 w 793464"/>
                <a:gd name="connsiteY0" fmla="*/ 0 h 374600"/>
                <a:gd name="connsiteX1" fmla="*/ 787749 w 793464"/>
                <a:gd name="connsiteY1" fmla="*/ 36195 h 374600"/>
                <a:gd name="connsiteX2" fmla="*/ 793464 w 793464"/>
                <a:gd name="connsiteY2" fmla="*/ 374600 h 374600"/>
                <a:gd name="connsiteX3" fmla="*/ 74295 w 793464"/>
                <a:gd name="connsiteY3" fmla="*/ 347930 h 374600"/>
                <a:gd name="connsiteX4" fmla="*/ 0 w 793464"/>
                <a:gd name="connsiteY4" fmla="*/ 0 h 374600"/>
                <a:gd name="connsiteX0" fmla="*/ 0 w 793464"/>
                <a:gd name="connsiteY0" fmla="*/ 0 h 374600"/>
                <a:gd name="connsiteX1" fmla="*/ 787749 w 793464"/>
                <a:gd name="connsiteY1" fmla="*/ 36195 h 374600"/>
                <a:gd name="connsiteX2" fmla="*/ 793464 w 793464"/>
                <a:gd name="connsiteY2" fmla="*/ 374600 h 374600"/>
                <a:gd name="connsiteX3" fmla="*/ 32385 w 793464"/>
                <a:gd name="connsiteY3" fmla="*/ 368885 h 374600"/>
                <a:gd name="connsiteX4" fmla="*/ 0 w 793464"/>
                <a:gd name="connsiteY4" fmla="*/ 0 h 374600"/>
                <a:gd name="connsiteX0" fmla="*/ 9525 w 802989"/>
                <a:gd name="connsiteY0" fmla="*/ 0 h 376505"/>
                <a:gd name="connsiteX1" fmla="*/ 797274 w 802989"/>
                <a:gd name="connsiteY1" fmla="*/ 36195 h 376505"/>
                <a:gd name="connsiteX2" fmla="*/ 802989 w 802989"/>
                <a:gd name="connsiteY2" fmla="*/ 374600 h 376505"/>
                <a:gd name="connsiteX3" fmla="*/ 0 w 802989"/>
                <a:gd name="connsiteY3" fmla="*/ 376505 h 376505"/>
                <a:gd name="connsiteX4" fmla="*/ 9525 w 802989"/>
                <a:gd name="connsiteY4" fmla="*/ 0 h 376505"/>
                <a:gd name="connsiteX0" fmla="*/ 0 w 793464"/>
                <a:gd name="connsiteY0" fmla="*/ 0 h 374600"/>
                <a:gd name="connsiteX1" fmla="*/ 787749 w 793464"/>
                <a:gd name="connsiteY1" fmla="*/ 36195 h 374600"/>
                <a:gd name="connsiteX2" fmla="*/ 793464 w 793464"/>
                <a:gd name="connsiteY2" fmla="*/ 374600 h 374600"/>
                <a:gd name="connsiteX3" fmla="*/ 97155 w 793464"/>
                <a:gd name="connsiteY3" fmla="*/ 367627 h 374600"/>
                <a:gd name="connsiteX4" fmla="*/ 0 w 793464"/>
                <a:gd name="connsiteY4" fmla="*/ 0 h 374600"/>
                <a:gd name="connsiteX0" fmla="*/ 0 w 793464"/>
                <a:gd name="connsiteY0" fmla="*/ 0 h 374600"/>
                <a:gd name="connsiteX1" fmla="*/ 787749 w 793464"/>
                <a:gd name="connsiteY1" fmla="*/ 36195 h 374600"/>
                <a:gd name="connsiteX2" fmla="*/ 793464 w 793464"/>
                <a:gd name="connsiteY2" fmla="*/ 374600 h 374600"/>
                <a:gd name="connsiteX3" fmla="*/ 112395 w 793464"/>
                <a:gd name="connsiteY3" fmla="*/ 356530 h 374600"/>
                <a:gd name="connsiteX4" fmla="*/ 0 w 793464"/>
                <a:gd name="connsiteY4" fmla="*/ 0 h 374600"/>
                <a:gd name="connsiteX0" fmla="*/ 0 w 793464"/>
                <a:gd name="connsiteY0" fmla="*/ 0 h 374600"/>
                <a:gd name="connsiteX1" fmla="*/ 787749 w 793464"/>
                <a:gd name="connsiteY1" fmla="*/ 36195 h 374600"/>
                <a:gd name="connsiteX2" fmla="*/ 793464 w 793464"/>
                <a:gd name="connsiteY2" fmla="*/ 374600 h 374600"/>
                <a:gd name="connsiteX3" fmla="*/ 129540 w 793464"/>
                <a:gd name="connsiteY3" fmla="*/ 347652 h 374600"/>
                <a:gd name="connsiteX4" fmla="*/ 0 w 793464"/>
                <a:gd name="connsiteY4" fmla="*/ 0 h 374600"/>
                <a:gd name="connsiteX0" fmla="*/ 0 w 787749"/>
                <a:gd name="connsiteY0" fmla="*/ 0 h 365722"/>
                <a:gd name="connsiteX1" fmla="*/ 787749 w 787749"/>
                <a:gd name="connsiteY1" fmla="*/ 36195 h 365722"/>
                <a:gd name="connsiteX2" fmla="*/ 768699 w 787749"/>
                <a:gd name="connsiteY2" fmla="*/ 365722 h 365722"/>
                <a:gd name="connsiteX3" fmla="*/ 129540 w 787749"/>
                <a:gd name="connsiteY3" fmla="*/ 347652 h 365722"/>
                <a:gd name="connsiteX4" fmla="*/ 0 w 787749"/>
                <a:gd name="connsiteY4" fmla="*/ 0 h 365722"/>
                <a:gd name="connsiteX0" fmla="*/ 0 w 787749"/>
                <a:gd name="connsiteY0" fmla="*/ 0 h 363503"/>
                <a:gd name="connsiteX1" fmla="*/ 787749 w 787749"/>
                <a:gd name="connsiteY1" fmla="*/ 36195 h 363503"/>
                <a:gd name="connsiteX2" fmla="*/ 783939 w 787749"/>
                <a:gd name="connsiteY2" fmla="*/ 363503 h 363503"/>
                <a:gd name="connsiteX3" fmla="*/ 129540 w 787749"/>
                <a:gd name="connsiteY3" fmla="*/ 347652 h 363503"/>
                <a:gd name="connsiteX4" fmla="*/ 0 w 787749"/>
                <a:gd name="connsiteY4" fmla="*/ 0 h 363503"/>
                <a:gd name="connsiteX0" fmla="*/ 0 w 795369"/>
                <a:gd name="connsiteY0" fmla="*/ 0 h 363503"/>
                <a:gd name="connsiteX1" fmla="*/ 787749 w 795369"/>
                <a:gd name="connsiteY1" fmla="*/ 36195 h 363503"/>
                <a:gd name="connsiteX2" fmla="*/ 795369 w 795369"/>
                <a:gd name="connsiteY2" fmla="*/ 363503 h 363503"/>
                <a:gd name="connsiteX3" fmla="*/ 129540 w 795369"/>
                <a:gd name="connsiteY3" fmla="*/ 347652 h 363503"/>
                <a:gd name="connsiteX4" fmla="*/ 0 w 795369"/>
                <a:gd name="connsiteY4" fmla="*/ 0 h 363503"/>
                <a:gd name="connsiteX0" fmla="*/ 0 w 795369"/>
                <a:gd name="connsiteY0" fmla="*/ 0 h 363503"/>
                <a:gd name="connsiteX1" fmla="*/ 764889 w 795369"/>
                <a:gd name="connsiteY1" fmla="*/ 40634 h 363503"/>
                <a:gd name="connsiteX2" fmla="*/ 795369 w 795369"/>
                <a:gd name="connsiteY2" fmla="*/ 363503 h 363503"/>
                <a:gd name="connsiteX3" fmla="*/ 129540 w 795369"/>
                <a:gd name="connsiteY3" fmla="*/ 347652 h 363503"/>
                <a:gd name="connsiteX4" fmla="*/ 0 w 795369"/>
                <a:gd name="connsiteY4" fmla="*/ 0 h 363503"/>
                <a:gd name="connsiteX0" fmla="*/ 0 w 795369"/>
                <a:gd name="connsiteY0" fmla="*/ 0 h 363503"/>
                <a:gd name="connsiteX1" fmla="*/ 787749 w 795369"/>
                <a:gd name="connsiteY1" fmla="*/ 85022 h 363503"/>
                <a:gd name="connsiteX2" fmla="*/ 795369 w 795369"/>
                <a:gd name="connsiteY2" fmla="*/ 363503 h 363503"/>
                <a:gd name="connsiteX3" fmla="*/ 129540 w 795369"/>
                <a:gd name="connsiteY3" fmla="*/ 347652 h 363503"/>
                <a:gd name="connsiteX4" fmla="*/ 0 w 795369"/>
                <a:gd name="connsiteY4" fmla="*/ 0 h 363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69" h="363503">
                  <a:moveTo>
                    <a:pt x="0" y="0"/>
                  </a:moveTo>
                  <a:lnTo>
                    <a:pt x="787749" y="85022"/>
                  </a:lnTo>
                  <a:lnTo>
                    <a:pt x="795369" y="363503"/>
                  </a:lnTo>
                  <a:lnTo>
                    <a:pt x="129540" y="347652"/>
                  </a:lnTo>
                  <a:lnTo>
                    <a:pt x="0" y="0"/>
                  </a:lnTo>
                  <a:close/>
                </a:path>
              </a:pathLst>
            </a:custGeom>
            <a:solidFill>
              <a:srgbClr val="88B8EB"/>
            </a:solidFill>
          </p:spPr>
          <p:txBody>
            <a:bodyPr wrap="square" lIns="0" tIns="0" rIns="0" bIns="0" rtlCol="0">
              <a:spAutoFit/>
            </a:bodyPr>
            <a:lstStyle/>
            <a:p>
              <a:pPr algn="ctr"/>
              <a:r>
                <a:rPr lang="vi-VN" altLang="ko-KR" sz="1050" b="1" dirty="0">
                  <a:latin typeface="SamsungOne-400" panose="020B0503030303020204" pitchFamily="34" charset="0"/>
                  <a:ea typeface="SamsungOne-400" panose="020B0503030303020204" pitchFamily="34" charset="0"/>
                </a:rPr>
                <a:t>*Truy xuất </a:t>
              </a:r>
            </a:p>
            <a:p>
              <a:pPr algn="ctr"/>
              <a:r>
                <a:rPr lang="vi-VN" altLang="ko-KR" sz="1050" b="1" dirty="0">
                  <a:latin typeface="SamsungOne-400" panose="020B0503030303020204" pitchFamily="34" charset="0"/>
                </a:rPr>
                <a:t>Thông tin</a:t>
              </a:r>
              <a:endParaRPr lang="ko-KR" altLang="en-US" sz="1050" b="1" dirty="0">
                <a:latin typeface="SamsungOne-400" panose="020B0503030303020204" pitchFamily="34" charset="0"/>
              </a:endParaRPr>
            </a:p>
          </p:txBody>
        </p:sp>
        <p:sp>
          <p:nvSpPr>
            <p:cNvPr id="4" name="타원 3">
              <a:extLst>
                <a:ext uri="{FF2B5EF4-FFF2-40B4-BE49-F238E27FC236}">
                  <a16:creationId xmlns:a16="http://schemas.microsoft.com/office/drawing/2014/main" id="{DD5E4469-046E-4DFF-B38B-8CD590B09082}"/>
                </a:ext>
              </a:extLst>
            </p:cNvPr>
            <p:cNvSpPr/>
            <p:nvPr/>
          </p:nvSpPr>
          <p:spPr>
            <a:xfrm>
              <a:off x="3044650" y="2695112"/>
              <a:ext cx="3647552" cy="269295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30" name="TextBox 29">
              <a:extLst>
                <a:ext uri="{FF2B5EF4-FFF2-40B4-BE49-F238E27FC236}">
                  <a16:creationId xmlns:a16="http://schemas.microsoft.com/office/drawing/2014/main" id="{D1BF18F3-6BD6-4374-8954-C9481A54AA64}"/>
                </a:ext>
              </a:extLst>
            </p:cNvPr>
            <p:cNvSpPr txBox="1"/>
            <p:nvPr/>
          </p:nvSpPr>
          <p:spPr>
            <a:xfrm>
              <a:off x="3458294" y="3493656"/>
              <a:ext cx="651882" cy="307777"/>
            </a:xfrm>
            <a:custGeom>
              <a:avLst/>
              <a:gdLst>
                <a:gd name="connsiteX0" fmla="*/ 0 w 648072"/>
                <a:gd name="connsiteY0" fmla="*/ 0 h 276999"/>
                <a:gd name="connsiteX1" fmla="*/ 648072 w 648072"/>
                <a:gd name="connsiteY1" fmla="*/ 0 h 276999"/>
                <a:gd name="connsiteX2" fmla="*/ 648072 w 648072"/>
                <a:gd name="connsiteY2" fmla="*/ 276999 h 276999"/>
                <a:gd name="connsiteX3" fmla="*/ 0 w 648072"/>
                <a:gd name="connsiteY3" fmla="*/ 276999 h 276999"/>
                <a:gd name="connsiteX4" fmla="*/ 0 w 648072"/>
                <a:gd name="connsiteY4" fmla="*/ 0 h 276999"/>
                <a:gd name="connsiteX0" fmla="*/ 34290 w 648072"/>
                <a:gd name="connsiteY0" fmla="*/ 20955 h 276999"/>
                <a:gd name="connsiteX1" fmla="*/ 648072 w 648072"/>
                <a:gd name="connsiteY1" fmla="*/ 0 h 276999"/>
                <a:gd name="connsiteX2" fmla="*/ 648072 w 648072"/>
                <a:gd name="connsiteY2" fmla="*/ 276999 h 276999"/>
                <a:gd name="connsiteX3" fmla="*/ 0 w 648072"/>
                <a:gd name="connsiteY3" fmla="*/ 276999 h 276999"/>
                <a:gd name="connsiteX4" fmla="*/ 34290 w 648072"/>
                <a:gd name="connsiteY4" fmla="*/ 20955 h 276999"/>
                <a:gd name="connsiteX0" fmla="*/ 0 w 649977"/>
                <a:gd name="connsiteY0" fmla="*/ 49530 h 276999"/>
                <a:gd name="connsiteX1" fmla="*/ 649977 w 649977"/>
                <a:gd name="connsiteY1" fmla="*/ 0 h 276999"/>
                <a:gd name="connsiteX2" fmla="*/ 649977 w 649977"/>
                <a:gd name="connsiteY2" fmla="*/ 276999 h 276999"/>
                <a:gd name="connsiteX3" fmla="*/ 1905 w 649977"/>
                <a:gd name="connsiteY3" fmla="*/ 276999 h 276999"/>
                <a:gd name="connsiteX4" fmla="*/ 0 w 649977"/>
                <a:gd name="connsiteY4" fmla="*/ 49530 h 276999"/>
                <a:gd name="connsiteX0" fmla="*/ 1905 w 648072"/>
                <a:gd name="connsiteY0" fmla="*/ 40005 h 276999"/>
                <a:gd name="connsiteX1" fmla="*/ 648072 w 648072"/>
                <a:gd name="connsiteY1" fmla="*/ 0 h 276999"/>
                <a:gd name="connsiteX2" fmla="*/ 648072 w 648072"/>
                <a:gd name="connsiteY2" fmla="*/ 276999 h 276999"/>
                <a:gd name="connsiteX3" fmla="*/ 0 w 648072"/>
                <a:gd name="connsiteY3" fmla="*/ 276999 h 276999"/>
                <a:gd name="connsiteX4" fmla="*/ 1905 w 648072"/>
                <a:gd name="connsiteY4" fmla="*/ 40005 h 276999"/>
                <a:gd name="connsiteX0" fmla="*/ 0 w 651882"/>
                <a:gd name="connsiteY0" fmla="*/ 38100 h 276999"/>
                <a:gd name="connsiteX1" fmla="*/ 651882 w 651882"/>
                <a:gd name="connsiteY1" fmla="*/ 0 h 276999"/>
                <a:gd name="connsiteX2" fmla="*/ 651882 w 651882"/>
                <a:gd name="connsiteY2" fmla="*/ 276999 h 276999"/>
                <a:gd name="connsiteX3" fmla="*/ 3810 w 651882"/>
                <a:gd name="connsiteY3" fmla="*/ 276999 h 276999"/>
                <a:gd name="connsiteX4" fmla="*/ 0 w 651882"/>
                <a:gd name="connsiteY4" fmla="*/ 38100 h 276999"/>
                <a:gd name="connsiteX0" fmla="*/ 0 w 651882"/>
                <a:gd name="connsiteY0" fmla="*/ 38100 h 276999"/>
                <a:gd name="connsiteX1" fmla="*/ 651882 w 651882"/>
                <a:gd name="connsiteY1" fmla="*/ 0 h 276999"/>
                <a:gd name="connsiteX2" fmla="*/ 629022 w 651882"/>
                <a:gd name="connsiteY2" fmla="*/ 265569 h 276999"/>
                <a:gd name="connsiteX3" fmla="*/ 3810 w 651882"/>
                <a:gd name="connsiteY3" fmla="*/ 276999 h 276999"/>
                <a:gd name="connsiteX4" fmla="*/ 0 w 651882"/>
                <a:gd name="connsiteY4" fmla="*/ 3810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82" h="276999">
                  <a:moveTo>
                    <a:pt x="0" y="38100"/>
                  </a:moveTo>
                  <a:lnTo>
                    <a:pt x="651882" y="0"/>
                  </a:lnTo>
                  <a:lnTo>
                    <a:pt x="629022" y="265569"/>
                  </a:lnTo>
                  <a:lnTo>
                    <a:pt x="3810" y="276999"/>
                  </a:lnTo>
                  <a:lnTo>
                    <a:pt x="0" y="38100"/>
                  </a:lnTo>
                  <a:close/>
                </a:path>
              </a:pathLst>
            </a:custGeom>
            <a:solidFill>
              <a:srgbClr val="6B92BB"/>
            </a:solidFill>
          </p:spPr>
          <p:txBody>
            <a:bodyPr wrap="square" lIns="0" tIns="0" rIns="0" bIns="0" rtlCol="0">
              <a:spAutoFit/>
            </a:bodyPr>
            <a:lstStyle/>
            <a:p>
              <a:pPr algn="ctr"/>
              <a:r>
                <a:rPr lang="en-US" altLang="ko-KR" sz="1000" b="1" dirty="0">
                  <a:latin typeface="SamsungOne-400" panose="020B0503030303020204" pitchFamily="34" charset="0"/>
                  <a:ea typeface="SamsungOne-400" panose="020B0503030303020204" pitchFamily="34" charset="0"/>
                </a:rPr>
                <a:t>* </a:t>
              </a:r>
              <a:r>
                <a:rPr lang="en-US" altLang="ko-KR" sz="1000" b="1" dirty="0" err="1">
                  <a:latin typeface="SamsungOne-400" panose="020B0503030303020204" pitchFamily="34" charset="0"/>
                  <a:ea typeface="SamsungOne-400" panose="020B0503030303020204" pitchFamily="34" charset="0"/>
                </a:rPr>
                <a:t>Phân</a:t>
              </a:r>
              <a:r>
                <a:rPr lang="en-US" altLang="ko-KR" sz="1000" b="1" dirty="0">
                  <a:latin typeface="SamsungOne-400" panose="020B0503030303020204" pitchFamily="34" charset="0"/>
                  <a:ea typeface="SamsungOne-400" panose="020B0503030303020204" pitchFamily="34" charset="0"/>
                </a:rPr>
                <a:t> </a:t>
              </a:r>
              <a:r>
                <a:rPr lang="en-US" altLang="ko-KR" sz="1000" b="1" dirty="0" err="1">
                  <a:latin typeface="SamsungOne-400" panose="020B0503030303020204" pitchFamily="34" charset="0"/>
                  <a:ea typeface="SamsungOne-400" panose="020B0503030303020204" pitchFamily="34" charset="0"/>
                </a:rPr>
                <a:t>cụm</a:t>
              </a:r>
              <a:r>
                <a:rPr lang="en-US" altLang="ko-KR" sz="1000" b="1" dirty="0">
                  <a:latin typeface="SamsungOne-400" panose="020B0503030303020204" pitchFamily="34" charset="0"/>
                  <a:ea typeface="SamsungOne-400" panose="020B0503030303020204" pitchFamily="34" charset="0"/>
                </a:rPr>
                <a:t> </a:t>
              </a:r>
              <a:r>
                <a:rPr lang="en-US" altLang="ko-KR" sz="1000" b="1" dirty="0" err="1">
                  <a:latin typeface="SamsungOne-400" panose="020B0503030303020204" pitchFamily="34" charset="0"/>
                  <a:ea typeface="SamsungOne-400" panose="020B0503030303020204" pitchFamily="34" charset="0"/>
                </a:rPr>
                <a:t>tài</a:t>
              </a:r>
              <a:r>
                <a:rPr lang="en-US" altLang="ko-KR" sz="1000" b="1" dirty="0">
                  <a:latin typeface="SamsungOne-400" panose="020B0503030303020204" pitchFamily="34" charset="0"/>
                  <a:ea typeface="SamsungOne-400" panose="020B0503030303020204" pitchFamily="34" charset="0"/>
                </a:rPr>
                <a:t> </a:t>
              </a:r>
              <a:r>
                <a:rPr lang="en-US" altLang="ko-KR" sz="1000" b="1" dirty="0" err="1">
                  <a:latin typeface="SamsungOne-400" panose="020B0503030303020204" pitchFamily="34" charset="0"/>
                  <a:ea typeface="SamsungOne-400" panose="020B0503030303020204" pitchFamily="34" charset="0"/>
                </a:rPr>
                <a:t>liệu</a:t>
              </a:r>
              <a:endParaRPr lang="ko-KR" altLang="en-US" sz="1000" b="1" dirty="0">
                <a:latin typeface="SamsungOne-400" panose="020B0503030303020204" pitchFamily="34" charset="0"/>
              </a:endParaRPr>
            </a:p>
          </p:txBody>
        </p:sp>
        <p:sp>
          <p:nvSpPr>
            <p:cNvPr id="31" name="TextBox 30">
              <a:extLst>
                <a:ext uri="{FF2B5EF4-FFF2-40B4-BE49-F238E27FC236}">
                  <a16:creationId xmlns:a16="http://schemas.microsoft.com/office/drawing/2014/main" id="{D1BF18F3-6BD6-4374-8954-C9481A54AA64}"/>
                </a:ext>
              </a:extLst>
            </p:cNvPr>
            <p:cNvSpPr txBox="1"/>
            <p:nvPr/>
          </p:nvSpPr>
          <p:spPr>
            <a:xfrm>
              <a:off x="3859532" y="3061024"/>
              <a:ext cx="819087" cy="307777"/>
            </a:xfrm>
            <a:custGeom>
              <a:avLst/>
              <a:gdLst>
                <a:gd name="connsiteX0" fmla="*/ 0 w 788607"/>
                <a:gd name="connsiteY0" fmla="*/ 0 h 276999"/>
                <a:gd name="connsiteX1" fmla="*/ 788607 w 788607"/>
                <a:gd name="connsiteY1" fmla="*/ 0 h 276999"/>
                <a:gd name="connsiteX2" fmla="*/ 788607 w 788607"/>
                <a:gd name="connsiteY2" fmla="*/ 276999 h 276999"/>
                <a:gd name="connsiteX3" fmla="*/ 0 w 788607"/>
                <a:gd name="connsiteY3" fmla="*/ 276999 h 276999"/>
                <a:gd name="connsiteX4" fmla="*/ 0 w 788607"/>
                <a:gd name="connsiteY4" fmla="*/ 0 h 276999"/>
                <a:gd name="connsiteX0" fmla="*/ 51435 w 788607"/>
                <a:gd name="connsiteY0" fmla="*/ 40005 h 276999"/>
                <a:gd name="connsiteX1" fmla="*/ 788607 w 788607"/>
                <a:gd name="connsiteY1" fmla="*/ 0 h 276999"/>
                <a:gd name="connsiteX2" fmla="*/ 788607 w 788607"/>
                <a:gd name="connsiteY2" fmla="*/ 276999 h 276999"/>
                <a:gd name="connsiteX3" fmla="*/ 0 w 788607"/>
                <a:gd name="connsiteY3" fmla="*/ 276999 h 276999"/>
                <a:gd name="connsiteX4" fmla="*/ 51435 w 788607"/>
                <a:gd name="connsiteY4" fmla="*/ 40005 h 276999"/>
                <a:gd name="connsiteX0" fmla="*/ 66675 w 788607"/>
                <a:gd name="connsiteY0" fmla="*/ 24765 h 276999"/>
                <a:gd name="connsiteX1" fmla="*/ 788607 w 788607"/>
                <a:gd name="connsiteY1" fmla="*/ 0 h 276999"/>
                <a:gd name="connsiteX2" fmla="*/ 788607 w 788607"/>
                <a:gd name="connsiteY2" fmla="*/ 276999 h 276999"/>
                <a:gd name="connsiteX3" fmla="*/ 0 w 788607"/>
                <a:gd name="connsiteY3" fmla="*/ 276999 h 276999"/>
                <a:gd name="connsiteX4" fmla="*/ 66675 w 788607"/>
                <a:gd name="connsiteY4" fmla="*/ 24765 h 276999"/>
                <a:gd name="connsiteX0" fmla="*/ 83820 w 788607"/>
                <a:gd name="connsiteY0" fmla="*/ 15240 h 276999"/>
                <a:gd name="connsiteX1" fmla="*/ 788607 w 788607"/>
                <a:gd name="connsiteY1" fmla="*/ 0 h 276999"/>
                <a:gd name="connsiteX2" fmla="*/ 788607 w 788607"/>
                <a:gd name="connsiteY2" fmla="*/ 276999 h 276999"/>
                <a:gd name="connsiteX3" fmla="*/ 0 w 788607"/>
                <a:gd name="connsiteY3" fmla="*/ 276999 h 276999"/>
                <a:gd name="connsiteX4" fmla="*/ 83820 w 788607"/>
                <a:gd name="connsiteY4" fmla="*/ 15240 h 276999"/>
                <a:gd name="connsiteX0" fmla="*/ 114300 w 819087"/>
                <a:gd name="connsiteY0" fmla="*/ 15240 h 276999"/>
                <a:gd name="connsiteX1" fmla="*/ 819087 w 819087"/>
                <a:gd name="connsiteY1" fmla="*/ 0 h 276999"/>
                <a:gd name="connsiteX2" fmla="*/ 819087 w 819087"/>
                <a:gd name="connsiteY2" fmla="*/ 276999 h 276999"/>
                <a:gd name="connsiteX3" fmla="*/ 0 w 819087"/>
                <a:gd name="connsiteY3" fmla="*/ 273189 h 276999"/>
                <a:gd name="connsiteX4" fmla="*/ 114300 w 819087"/>
                <a:gd name="connsiteY4" fmla="*/ 15240 h 276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087" h="276999">
                  <a:moveTo>
                    <a:pt x="114300" y="15240"/>
                  </a:moveTo>
                  <a:lnTo>
                    <a:pt x="819087" y="0"/>
                  </a:lnTo>
                  <a:lnTo>
                    <a:pt x="819087" y="276999"/>
                  </a:lnTo>
                  <a:lnTo>
                    <a:pt x="0" y="273189"/>
                  </a:lnTo>
                  <a:lnTo>
                    <a:pt x="114300" y="15240"/>
                  </a:lnTo>
                  <a:close/>
                </a:path>
              </a:pathLst>
            </a:custGeom>
            <a:solidFill>
              <a:srgbClr val="6B92BB"/>
            </a:solidFill>
          </p:spPr>
          <p:txBody>
            <a:bodyPr wrap="square" lIns="0" tIns="0" rIns="0" bIns="0" rtlCol="0">
              <a:spAutoFit/>
            </a:bodyPr>
            <a:lstStyle/>
            <a:p>
              <a:pPr algn="ctr"/>
              <a:r>
                <a:rPr lang="vi-VN" altLang="ko-KR" sz="1000" b="1" dirty="0">
                  <a:latin typeface="SamsungOne-400" panose="020B0503030303020204" pitchFamily="34" charset="0"/>
                  <a:ea typeface="SamsungOne-400" panose="020B0503030303020204" pitchFamily="34" charset="0"/>
                </a:rPr>
                <a:t>*Phân loại </a:t>
              </a:r>
            </a:p>
            <a:p>
              <a:pPr algn="ctr"/>
              <a:r>
                <a:rPr lang="vi-VN" altLang="ko-KR" sz="1000" b="1" dirty="0">
                  <a:latin typeface="SamsungOne-400" panose="020B0503030303020204" pitchFamily="34" charset="0"/>
                  <a:ea typeface="SamsungOne-400" panose="020B0503030303020204" pitchFamily="34" charset="0"/>
                </a:rPr>
                <a:t>tài liệu</a:t>
              </a:r>
              <a:endParaRPr lang="ko-KR" altLang="en-US" sz="1000" b="1" dirty="0">
                <a:latin typeface="SamsungOne-400" panose="020B0503030303020204" pitchFamily="34" charset="0"/>
              </a:endParaRPr>
            </a:p>
          </p:txBody>
        </p:sp>
        <p:sp>
          <p:nvSpPr>
            <p:cNvPr id="32" name="TextBox 31">
              <a:extLst>
                <a:ext uri="{FF2B5EF4-FFF2-40B4-BE49-F238E27FC236}">
                  <a16:creationId xmlns:a16="http://schemas.microsoft.com/office/drawing/2014/main" id="{D1BF18F3-6BD6-4374-8954-C9481A54AA64}"/>
                </a:ext>
              </a:extLst>
            </p:cNvPr>
            <p:cNvSpPr txBox="1"/>
            <p:nvPr/>
          </p:nvSpPr>
          <p:spPr>
            <a:xfrm>
              <a:off x="5138410" y="3053606"/>
              <a:ext cx="864096" cy="307777"/>
            </a:xfrm>
            <a:prstGeom prst="rect">
              <a:avLst/>
            </a:prstGeom>
            <a:solidFill>
              <a:srgbClr val="89B9EB"/>
            </a:solidFill>
          </p:spPr>
          <p:txBody>
            <a:bodyPr wrap="square" lIns="0" tIns="0" rIns="0" bIns="0" rtlCol="0">
              <a:spAutoFit/>
            </a:bodyPr>
            <a:lstStyle/>
            <a:p>
              <a:pPr algn="ctr"/>
              <a:r>
                <a:rPr lang="en-US" altLang="ko-KR" sz="1000" b="1" dirty="0">
                  <a:latin typeface="SamsungOne-400" panose="020B0503030303020204" pitchFamily="34" charset="0"/>
                  <a:ea typeface="SamsungOne-400" panose="020B0503030303020204" pitchFamily="34" charset="0"/>
                </a:rPr>
                <a:t>*Information</a:t>
              </a:r>
            </a:p>
            <a:p>
              <a:pPr algn="ctr"/>
              <a:r>
                <a:rPr lang="en-US" altLang="ko-KR" sz="1000" b="1" dirty="0">
                  <a:latin typeface="SamsungOne-400" panose="020B0503030303020204" pitchFamily="34" charset="0"/>
                  <a:ea typeface="SamsungOne-400" panose="020B0503030303020204" pitchFamily="34" charset="0"/>
                </a:rPr>
                <a:t>Extraction</a:t>
              </a:r>
              <a:endParaRPr lang="ko-KR" altLang="en-US" sz="1000" b="1" dirty="0">
                <a:latin typeface="SamsungOne-400" panose="020B0503030303020204" pitchFamily="34" charset="0"/>
              </a:endParaRPr>
            </a:p>
          </p:txBody>
        </p:sp>
        <p:sp>
          <p:nvSpPr>
            <p:cNvPr id="33" name="TextBox 32">
              <a:extLst>
                <a:ext uri="{FF2B5EF4-FFF2-40B4-BE49-F238E27FC236}">
                  <a16:creationId xmlns:a16="http://schemas.microsoft.com/office/drawing/2014/main" id="{D1BF18F3-6BD6-4374-8954-C9481A54AA64}"/>
                </a:ext>
              </a:extLst>
            </p:cNvPr>
            <p:cNvSpPr txBox="1"/>
            <p:nvPr/>
          </p:nvSpPr>
          <p:spPr>
            <a:xfrm>
              <a:off x="5900851" y="3568089"/>
              <a:ext cx="650475" cy="369332"/>
            </a:xfrm>
            <a:custGeom>
              <a:avLst/>
              <a:gdLst>
                <a:gd name="connsiteX0" fmla="*/ 0 w 656190"/>
                <a:gd name="connsiteY0" fmla="*/ 0 h 323165"/>
                <a:gd name="connsiteX1" fmla="*/ 656190 w 656190"/>
                <a:gd name="connsiteY1" fmla="*/ 0 h 323165"/>
                <a:gd name="connsiteX2" fmla="*/ 656190 w 656190"/>
                <a:gd name="connsiteY2" fmla="*/ 323165 h 323165"/>
                <a:gd name="connsiteX3" fmla="*/ 0 w 656190"/>
                <a:gd name="connsiteY3" fmla="*/ 323165 h 323165"/>
                <a:gd name="connsiteX4" fmla="*/ 0 w 656190"/>
                <a:gd name="connsiteY4" fmla="*/ 0 h 323165"/>
                <a:gd name="connsiteX0" fmla="*/ 81280 w 656190"/>
                <a:gd name="connsiteY0" fmla="*/ 40640 h 323165"/>
                <a:gd name="connsiteX1" fmla="*/ 656190 w 656190"/>
                <a:gd name="connsiteY1" fmla="*/ 0 h 323165"/>
                <a:gd name="connsiteX2" fmla="*/ 656190 w 656190"/>
                <a:gd name="connsiteY2" fmla="*/ 323165 h 323165"/>
                <a:gd name="connsiteX3" fmla="*/ 0 w 656190"/>
                <a:gd name="connsiteY3" fmla="*/ 323165 h 323165"/>
                <a:gd name="connsiteX4" fmla="*/ 81280 w 656190"/>
                <a:gd name="connsiteY4" fmla="*/ 40640 h 323165"/>
                <a:gd name="connsiteX0" fmla="*/ 121920 w 656190"/>
                <a:gd name="connsiteY0" fmla="*/ 0 h 328245"/>
                <a:gd name="connsiteX1" fmla="*/ 656190 w 656190"/>
                <a:gd name="connsiteY1" fmla="*/ 5080 h 328245"/>
                <a:gd name="connsiteX2" fmla="*/ 656190 w 656190"/>
                <a:gd name="connsiteY2" fmla="*/ 328245 h 328245"/>
                <a:gd name="connsiteX3" fmla="*/ 0 w 656190"/>
                <a:gd name="connsiteY3" fmla="*/ 328245 h 328245"/>
                <a:gd name="connsiteX4" fmla="*/ 121920 w 656190"/>
                <a:gd name="connsiteY4" fmla="*/ 0 h 328245"/>
                <a:gd name="connsiteX0" fmla="*/ 114300 w 656190"/>
                <a:gd name="connsiteY0" fmla="*/ 0 h 324435"/>
                <a:gd name="connsiteX1" fmla="*/ 656190 w 656190"/>
                <a:gd name="connsiteY1" fmla="*/ 1270 h 324435"/>
                <a:gd name="connsiteX2" fmla="*/ 656190 w 656190"/>
                <a:gd name="connsiteY2" fmla="*/ 324435 h 324435"/>
                <a:gd name="connsiteX3" fmla="*/ 0 w 656190"/>
                <a:gd name="connsiteY3" fmla="*/ 324435 h 324435"/>
                <a:gd name="connsiteX4" fmla="*/ 114300 w 656190"/>
                <a:gd name="connsiteY4" fmla="*/ 0 h 324435"/>
                <a:gd name="connsiteX0" fmla="*/ 64770 w 606660"/>
                <a:gd name="connsiteY0" fmla="*/ 0 h 324435"/>
                <a:gd name="connsiteX1" fmla="*/ 606660 w 606660"/>
                <a:gd name="connsiteY1" fmla="*/ 1270 h 324435"/>
                <a:gd name="connsiteX2" fmla="*/ 606660 w 606660"/>
                <a:gd name="connsiteY2" fmla="*/ 324435 h 324435"/>
                <a:gd name="connsiteX3" fmla="*/ 0 w 606660"/>
                <a:gd name="connsiteY3" fmla="*/ 278715 h 324435"/>
                <a:gd name="connsiteX4" fmla="*/ 64770 w 606660"/>
                <a:gd name="connsiteY4" fmla="*/ 0 h 324435"/>
                <a:gd name="connsiteX0" fmla="*/ 93345 w 635235"/>
                <a:gd name="connsiteY0" fmla="*/ 0 h 324435"/>
                <a:gd name="connsiteX1" fmla="*/ 635235 w 635235"/>
                <a:gd name="connsiteY1" fmla="*/ 1270 h 324435"/>
                <a:gd name="connsiteX2" fmla="*/ 635235 w 635235"/>
                <a:gd name="connsiteY2" fmla="*/ 324435 h 324435"/>
                <a:gd name="connsiteX3" fmla="*/ 0 w 635235"/>
                <a:gd name="connsiteY3" fmla="*/ 280620 h 324435"/>
                <a:gd name="connsiteX4" fmla="*/ 93345 w 635235"/>
                <a:gd name="connsiteY4" fmla="*/ 0 h 324435"/>
                <a:gd name="connsiteX0" fmla="*/ 87630 w 629520"/>
                <a:gd name="connsiteY0" fmla="*/ 0 h 324435"/>
                <a:gd name="connsiteX1" fmla="*/ 629520 w 629520"/>
                <a:gd name="connsiteY1" fmla="*/ 1270 h 324435"/>
                <a:gd name="connsiteX2" fmla="*/ 629520 w 629520"/>
                <a:gd name="connsiteY2" fmla="*/ 324435 h 324435"/>
                <a:gd name="connsiteX3" fmla="*/ 0 w 629520"/>
                <a:gd name="connsiteY3" fmla="*/ 284430 h 324435"/>
                <a:gd name="connsiteX4" fmla="*/ 87630 w 629520"/>
                <a:gd name="connsiteY4" fmla="*/ 0 h 324435"/>
                <a:gd name="connsiteX0" fmla="*/ 91440 w 633330"/>
                <a:gd name="connsiteY0" fmla="*/ 0 h 324435"/>
                <a:gd name="connsiteX1" fmla="*/ 633330 w 633330"/>
                <a:gd name="connsiteY1" fmla="*/ 1270 h 324435"/>
                <a:gd name="connsiteX2" fmla="*/ 633330 w 633330"/>
                <a:gd name="connsiteY2" fmla="*/ 324435 h 324435"/>
                <a:gd name="connsiteX3" fmla="*/ 0 w 633330"/>
                <a:gd name="connsiteY3" fmla="*/ 286335 h 324435"/>
                <a:gd name="connsiteX4" fmla="*/ 91440 w 633330"/>
                <a:gd name="connsiteY4" fmla="*/ 0 h 324435"/>
                <a:gd name="connsiteX0" fmla="*/ 91440 w 633330"/>
                <a:gd name="connsiteY0" fmla="*/ 0 h 343485"/>
                <a:gd name="connsiteX1" fmla="*/ 633330 w 633330"/>
                <a:gd name="connsiteY1" fmla="*/ 1270 h 343485"/>
                <a:gd name="connsiteX2" fmla="*/ 559035 w 633330"/>
                <a:gd name="connsiteY2" fmla="*/ 343485 h 343485"/>
                <a:gd name="connsiteX3" fmla="*/ 0 w 633330"/>
                <a:gd name="connsiteY3" fmla="*/ 286335 h 343485"/>
                <a:gd name="connsiteX4" fmla="*/ 91440 w 633330"/>
                <a:gd name="connsiteY4" fmla="*/ 0 h 343485"/>
                <a:gd name="connsiteX0" fmla="*/ 91440 w 640950"/>
                <a:gd name="connsiteY0" fmla="*/ 0 h 343485"/>
                <a:gd name="connsiteX1" fmla="*/ 633330 w 640950"/>
                <a:gd name="connsiteY1" fmla="*/ 1270 h 343485"/>
                <a:gd name="connsiteX2" fmla="*/ 640950 w 640950"/>
                <a:gd name="connsiteY2" fmla="*/ 343485 h 343485"/>
                <a:gd name="connsiteX3" fmla="*/ 0 w 640950"/>
                <a:gd name="connsiteY3" fmla="*/ 286335 h 343485"/>
                <a:gd name="connsiteX4" fmla="*/ 91440 w 640950"/>
                <a:gd name="connsiteY4" fmla="*/ 0 h 343485"/>
                <a:gd name="connsiteX0" fmla="*/ 91440 w 640950"/>
                <a:gd name="connsiteY0" fmla="*/ 0 h 343485"/>
                <a:gd name="connsiteX1" fmla="*/ 597135 w 640950"/>
                <a:gd name="connsiteY1" fmla="*/ 5080 h 343485"/>
                <a:gd name="connsiteX2" fmla="*/ 640950 w 640950"/>
                <a:gd name="connsiteY2" fmla="*/ 343485 h 343485"/>
                <a:gd name="connsiteX3" fmla="*/ 0 w 640950"/>
                <a:gd name="connsiteY3" fmla="*/ 286335 h 343485"/>
                <a:gd name="connsiteX4" fmla="*/ 91440 w 640950"/>
                <a:gd name="connsiteY4" fmla="*/ 0 h 343485"/>
                <a:gd name="connsiteX0" fmla="*/ 91440 w 640950"/>
                <a:gd name="connsiteY0" fmla="*/ 0 h 343485"/>
                <a:gd name="connsiteX1" fmla="*/ 610470 w 640950"/>
                <a:gd name="connsiteY1" fmla="*/ 5080 h 343485"/>
                <a:gd name="connsiteX2" fmla="*/ 640950 w 640950"/>
                <a:gd name="connsiteY2" fmla="*/ 343485 h 343485"/>
                <a:gd name="connsiteX3" fmla="*/ 0 w 640950"/>
                <a:gd name="connsiteY3" fmla="*/ 286335 h 343485"/>
                <a:gd name="connsiteX4" fmla="*/ 91440 w 640950"/>
                <a:gd name="connsiteY4" fmla="*/ 0 h 343485"/>
                <a:gd name="connsiteX0" fmla="*/ 85725 w 635235"/>
                <a:gd name="connsiteY0" fmla="*/ 0 h 343485"/>
                <a:gd name="connsiteX1" fmla="*/ 604755 w 635235"/>
                <a:gd name="connsiteY1" fmla="*/ 5080 h 343485"/>
                <a:gd name="connsiteX2" fmla="*/ 635235 w 635235"/>
                <a:gd name="connsiteY2" fmla="*/ 343485 h 343485"/>
                <a:gd name="connsiteX3" fmla="*/ 0 w 635235"/>
                <a:gd name="connsiteY3" fmla="*/ 292050 h 343485"/>
                <a:gd name="connsiteX4" fmla="*/ 85725 w 635235"/>
                <a:gd name="connsiteY4" fmla="*/ 0 h 343485"/>
                <a:gd name="connsiteX0" fmla="*/ 100965 w 650475"/>
                <a:gd name="connsiteY0" fmla="*/ 0 h 343485"/>
                <a:gd name="connsiteX1" fmla="*/ 619995 w 650475"/>
                <a:gd name="connsiteY1" fmla="*/ 5080 h 343485"/>
                <a:gd name="connsiteX2" fmla="*/ 650475 w 650475"/>
                <a:gd name="connsiteY2" fmla="*/ 343485 h 343485"/>
                <a:gd name="connsiteX3" fmla="*/ 0 w 650475"/>
                <a:gd name="connsiteY3" fmla="*/ 290145 h 343485"/>
                <a:gd name="connsiteX4" fmla="*/ 100965 w 650475"/>
                <a:gd name="connsiteY4" fmla="*/ 0 h 343485"/>
                <a:gd name="connsiteX0" fmla="*/ 100965 w 650475"/>
                <a:gd name="connsiteY0" fmla="*/ 0 h 343485"/>
                <a:gd name="connsiteX1" fmla="*/ 619995 w 650475"/>
                <a:gd name="connsiteY1" fmla="*/ 5080 h 343485"/>
                <a:gd name="connsiteX2" fmla="*/ 650475 w 650475"/>
                <a:gd name="connsiteY2" fmla="*/ 343485 h 343485"/>
                <a:gd name="connsiteX3" fmla="*/ 0 w 650475"/>
                <a:gd name="connsiteY3" fmla="*/ 290145 h 343485"/>
                <a:gd name="connsiteX4" fmla="*/ 100965 w 650475"/>
                <a:gd name="connsiteY4" fmla="*/ 0 h 343485"/>
                <a:gd name="connsiteX0" fmla="*/ 100965 w 650475"/>
                <a:gd name="connsiteY0" fmla="*/ 21590 h 365075"/>
                <a:gd name="connsiteX1" fmla="*/ 623805 w 650475"/>
                <a:gd name="connsiteY1" fmla="*/ 0 h 365075"/>
                <a:gd name="connsiteX2" fmla="*/ 650475 w 650475"/>
                <a:gd name="connsiteY2" fmla="*/ 365075 h 365075"/>
                <a:gd name="connsiteX3" fmla="*/ 0 w 650475"/>
                <a:gd name="connsiteY3" fmla="*/ 311735 h 365075"/>
                <a:gd name="connsiteX4" fmla="*/ 100965 w 650475"/>
                <a:gd name="connsiteY4" fmla="*/ 21590 h 36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475" h="365075">
                  <a:moveTo>
                    <a:pt x="100965" y="21590"/>
                  </a:moveTo>
                  <a:lnTo>
                    <a:pt x="623805" y="0"/>
                  </a:lnTo>
                  <a:lnTo>
                    <a:pt x="650475" y="365075"/>
                  </a:lnTo>
                  <a:lnTo>
                    <a:pt x="0" y="311735"/>
                  </a:lnTo>
                  <a:lnTo>
                    <a:pt x="100965" y="21590"/>
                  </a:lnTo>
                  <a:close/>
                </a:path>
              </a:pathLst>
            </a:custGeom>
            <a:solidFill>
              <a:srgbClr val="5A8ABB"/>
            </a:solidFill>
          </p:spPr>
          <p:txBody>
            <a:bodyPr wrap="square" lIns="0" tIns="0" rIns="0" bIns="0" rtlCol="0">
              <a:spAutoFit/>
            </a:bodyPr>
            <a:lstStyle/>
            <a:p>
              <a:pPr algn="ctr"/>
              <a:r>
                <a:rPr lang="vi-VN" altLang="ko-KR" sz="800" b="1" dirty="0">
                  <a:latin typeface="SamsungOne-400" panose="020B0503030303020204" pitchFamily="34" charset="0"/>
                  <a:ea typeface="SamsungOne-400" panose="020B0503030303020204" pitchFamily="34" charset="0"/>
                </a:rPr>
                <a:t>*Xử lý </a:t>
              </a:r>
            </a:p>
            <a:p>
              <a:pPr algn="ctr"/>
              <a:r>
                <a:rPr lang="vi-VN" altLang="ko-KR" sz="800" b="1" dirty="0">
                  <a:latin typeface="SamsungOne-400" panose="020B0503030303020204" pitchFamily="34" charset="0"/>
                  <a:ea typeface="SamsungOne-400" panose="020B0503030303020204" pitchFamily="34" charset="0"/>
                </a:rPr>
                <a:t>ngôn ngữ</a:t>
              </a:r>
            </a:p>
            <a:p>
              <a:pPr algn="ctr"/>
              <a:r>
                <a:rPr lang="vi-VN" altLang="ko-KR" sz="800" b="1" dirty="0">
                  <a:latin typeface="SamsungOne-400" panose="020B0503030303020204" pitchFamily="34" charset="0"/>
                  <a:ea typeface="SamsungOne-400" panose="020B0503030303020204" pitchFamily="34" charset="0"/>
                </a:rPr>
                <a:t> tự nhiên</a:t>
              </a:r>
              <a:endParaRPr lang="ko-KR" altLang="en-US" sz="800" b="1" dirty="0">
                <a:latin typeface="SamsungOne-400" panose="020B0503030303020204" pitchFamily="34" charset="0"/>
              </a:endParaRPr>
            </a:p>
          </p:txBody>
        </p:sp>
        <p:sp>
          <p:nvSpPr>
            <p:cNvPr id="5" name="직사각형 4"/>
            <p:cNvSpPr/>
            <p:nvPr/>
          </p:nvSpPr>
          <p:spPr>
            <a:xfrm>
              <a:off x="2856199" y="5438185"/>
              <a:ext cx="1340663" cy="227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TextBox 35">
              <a:extLst>
                <a:ext uri="{FF2B5EF4-FFF2-40B4-BE49-F238E27FC236}">
                  <a16:creationId xmlns:a16="http://schemas.microsoft.com/office/drawing/2014/main" id="{01ED3E17-2D85-467D-A4A1-2CB6CA5AF148}"/>
                </a:ext>
              </a:extLst>
            </p:cNvPr>
            <p:cNvSpPr txBox="1"/>
            <p:nvPr/>
          </p:nvSpPr>
          <p:spPr>
            <a:xfrm>
              <a:off x="2789051" y="5286419"/>
              <a:ext cx="1379739" cy="369332"/>
            </a:xfrm>
            <a:prstGeom prst="rect">
              <a:avLst/>
            </a:prstGeom>
            <a:noFill/>
          </p:spPr>
          <p:txBody>
            <a:bodyPr wrap="square" lIns="0" tIns="0" rIns="0" bIns="0" rtlCol="0">
              <a:spAutoFit/>
            </a:bodyPr>
            <a:lstStyle/>
            <a:p>
              <a:pPr algn="ctr"/>
              <a:r>
                <a:rPr lang="vi-VN" altLang="ko-KR" sz="1200" b="1" dirty="0">
                  <a:latin typeface="SamsungOne-400" panose="020B0503030303020204" pitchFamily="34" charset="0"/>
                  <a:ea typeface="SamsungOne-400" panose="020B0503030303020204" pitchFamily="34" charset="0"/>
                </a:rPr>
                <a:t>thư viện và</a:t>
              </a:r>
            </a:p>
            <a:p>
              <a:pPr algn="ctr"/>
              <a:r>
                <a:rPr lang="vi-VN" altLang="ko-KR" sz="1200" b="1" dirty="0">
                  <a:latin typeface="SamsungOne-400" panose="020B0503030303020204" pitchFamily="34" charset="0"/>
                  <a:ea typeface="SamsungOne-400" panose="020B0503030303020204" pitchFamily="34" charset="0"/>
                </a:rPr>
                <a:t>Khoa học thông tin</a:t>
              </a:r>
              <a:endParaRPr lang="ko-KR" altLang="en-US" sz="1200" b="1" dirty="0">
                <a:latin typeface="SamsungOne-400" panose="020B0503030303020204" pitchFamily="34" charset="0"/>
              </a:endParaRPr>
            </a:p>
          </p:txBody>
        </p:sp>
      </p:grpSp>
    </p:spTree>
    <p:extLst>
      <p:ext uri="{BB962C8B-B14F-4D97-AF65-F5344CB8AC3E}">
        <p14:creationId xmlns:p14="http://schemas.microsoft.com/office/powerpoint/2010/main" val="38430551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표 24">
            <a:extLst>
              <a:ext uri="{FF2B5EF4-FFF2-40B4-BE49-F238E27FC236}">
                <a16:creationId xmlns:a16="http://schemas.microsoft.com/office/drawing/2014/main" id="{AFFBE2B3-5B0C-4496-9539-9FAA8D34FFF0}"/>
              </a:ext>
            </a:extLst>
          </p:cNvPr>
          <p:cNvGraphicFramePr>
            <a:graphicFrameLocks noGrp="1"/>
          </p:cNvGraphicFramePr>
          <p:nvPr>
            <p:extLst>
              <p:ext uri="{D42A27DB-BD31-4B8C-83A1-F6EECF244321}">
                <p14:modId xmlns:p14="http://schemas.microsoft.com/office/powerpoint/2010/main" val="1252137235"/>
              </p:ext>
            </p:extLst>
          </p:nvPr>
        </p:nvGraphicFramePr>
        <p:xfrm>
          <a:off x="1279004" y="3227427"/>
          <a:ext cx="8067244" cy="2218237"/>
        </p:xfrm>
        <a:graphic>
          <a:graphicData uri="http://schemas.openxmlformats.org/drawingml/2006/table">
            <a:tbl>
              <a:tblPr firstRow="1" bandRow="1">
                <a:tableStyleId>{5940675A-B579-460E-94D1-54222C63F5DA}</a:tableStyleId>
              </a:tblPr>
              <a:tblGrid>
                <a:gridCol w="2551773">
                  <a:extLst>
                    <a:ext uri="{9D8B030D-6E8A-4147-A177-3AD203B41FA5}">
                      <a16:colId xmlns:a16="http://schemas.microsoft.com/office/drawing/2014/main" val="3214655536"/>
                    </a:ext>
                  </a:extLst>
                </a:gridCol>
                <a:gridCol w="1840657">
                  <a:extLst>
                    <a:ext uri="{9D8B030D-6E8A-4147-A177-3AD203B41FA5}">
                      <a16:colId xmlns:a16="http://schemas.microsoft.com/office/drawing/2014/main" val="2644701266"/>
                    </a:ext>
                  </a:extLst>
                </a:gridCol>
                <a:gridCol w="1871802">
                  <a:extLst>
                    <a:ext uri="{9D8B030D-6E8A-4147-A177-3AD203B41FA5}">
                      <a16:colId xmlns:a16="http://schemas.microsoft.com/office/drawing/2014/main" val="720470700"/>
                    </a:ext>
                  </a:extLst>
                </a:gridCol>
                <a:gridCol w="1803012">
                  <a:extLst>
                    <a:ext uri="{9D8B030D-6E8A-4147-A177-3AD203B41FA5}">
                      <a16:colId xmlns:a16="http://schemas.microsoft.com/office/drawing/2014/main" val="3389899883"/>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 </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Hiệu suất</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6" name="직사각형 25">
            <a:extLst>
              <a:ext uri="{FF2B5EF4-FFF2-40B4-BE49-F238E27FC236}">
                <a16:creationId xmlns:a16="http://schemas.microsoft.com/office/drawing/2014/main" id="{B09BBFA1-977A-49F3-A872-CA56BD104539}"/>
              </a:ext>
            </a:extLst>
          </p:cNvPr>
          <p:cNvSpPr/>
          <p:nvPr/>
        </p:nvSpPr>
        <p:spPr>
          <a:xfrm>
            <a:off x="555876" y="4213435"/>
            <a:ext cx="5726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TDM = </a:t>
            </a:r>
          </a:p>
        </p:txBody>
      </p:sp>
      <p:sp>
        <p:nvSpPr>
          <p:cNvPr id="15" name="Rectangle 12">
            <a:extLst>
              <a:ext uri="{FF2B5EF4-FFF2-40B4-BE49-F238E27FC236}">
                <a16:creationId xmlns:a16="http://schemas.microsoft.com/office/drawing/2014/main" id="{89FEBE9D-D8C5-4B7E-B239-F601103D5FFD}"/>
              </a:ext>
            </a:extLst>
          </p:cNvPr>
          <p:cNvSpPr/>
          <p:nvPr/>
        </p:nvSpPr>
        <p:spPr>
          <a:xfrm>
            <a:off x="1134988" y="1790734"/>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các tài liệu được xử lý trước sau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số</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a:t>
            </a: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8" name="그룹 17">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(DTM)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(TDM):</a:t>
              </a:r>
            </a:p>
          </p:txBody>
        </p:sp>
      </p:grpSp>
      <p:sp>
        <p:nvSpPr>
          <p:cNvPr id="24"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5376536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35000" y="2535168"/>
            <a:ext cx="8632824" cy="816177"/>
            <a:chOff x="635000" y="2708920"/>
            <a:chExt cx="8632824" cy="816177"/>
          </a:xfrm>
        </p:grpSpPr>
        <p:sp>
          <p:nvSpPr>
            <p:cNvPr id="2" name="직사각형 1"/>
            <p:cNvSpPr/>
            <p:nvPr/>
          </p:nvSpPr>
          <p:spPr>
            <a:xfrm>
              <a:off x="1984216" y="2708920"/>
              <a:ext cx="5851375" cy="802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BB1493B3-7206-4FDB-AF68-34317CC291C5}"/>
                    </a:ext>
                  </a:extLst>
                </p:cNvPr>
                <p:cNvSpPr/>
                <p:nvPr/>
              </p:nvSpPr>
              <p:spPr>
                <a:xfrm>
                  <a:off x="635000" y="2825115"/>
                  <a:ext cx="8632824" cy="6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atinLnBrk="0">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𝑇𝐹</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𝑑𝑜𝑐𝑢𝑚𝑒𝑛𝑡</m:t>
                            </m:r>
                          </m:e>
                        </m:d>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fPr>
                          <m:num>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T</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ầ</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n</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su</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ấ</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t</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c</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ủ</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a</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t</m:t>
                            </m:r>
                            <m:r>
                              <a:rPr lang="vi-VN" altLang="ko-KR" sz="1400" i="1" smtClean="0">
                                <a:solidFill>
                                  <a:srgbClr val="1429A0"/>
                                </a:solidFill>
                                <a:latin typeface="Cambria Math" panose="02040503050406030204" pitchFamily="18" charset="0"/>
                                <a:cs typeface="Times New Roman" panose="02020603050405020304" pitchFamily="18" charset="0"/>
                                <a:sym typeface="Symbol" panose="05050102010706020507" pitchFamily="18" charset="2"/>
                              </a:rPr>
                              <m:t>ừ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trong</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v</m:t>
                            </m:r>
                            <m: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ă</m:t>
                            </m:r>
                            <m:r>
                              <m:rPr>
                                <m:sty m:val="p"/>
                              </m:rP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n</m:t>
                            </m:r>
                            <m:r>
                              <a:rPr lang="vi-VN" altLang="ko-KR" sz="1400" b="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b</m:t>
                            </m:r>
                            <m: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ả</m:t>
                            </m:r>
                            <m:r>
                              <m:rPr>
                                <m:sty m:val="p"/>
                              </m:rP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n</m:t>
                            </m:r>
                          </m:num>
                          <m:den>
                            <m:r>
                              <a:rPr lang="vi-VN" altLang="ko-KR" sz="1400" i="1"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Độ</m:t>
                            </m:r>
                            <m:r>
                              <a:rPr lang="vi-VN" altLang="ko-KR" sz="1400" b="0" i="1"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d</m:t>
                            </m:r>
                            <m: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à</m:t>
                            </m:r>
                            <m:r>
                              <m:rPr>
                                <m:sty m:val="p"/>
                              </m:rP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i</m:t>
                            </m:r>
                            <m:r>
                              <a:rPr lang="vi-VN" altLang="ko-KR" sz="1400" b="0" i="1"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c</m:t>
                            </m:r>
                            <m: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ủ</m:t>
                            </m:r>
                            <m:r>
                              <m:rPr>
                                <m:sty m:val="p"/>
                              </m:rPr>
                              <a:rPr lang="vi-VN" altLang="ko-KR" sz="1400" i="1">
                                <a:solidFill>
                                  <a:schemeClr val="tx1"/>
                                </a:solidFill>
                                <a:latin typeface="Cambria Math" panose="02040503050406030204" pitchFamily="18" charset="0"/>
                                <a:cs typeface="Times New Roman" panose="02020603050405020304" pitchFamily="18" charset="0"/>
                                <a:sym typeface="Symbol" panose="05050102010706020507" pitchFamily="18" charset="2"/>
                              </a:rPr>
                              <m:t>a</m:t>
                            </m:r>
                            <m:r>
                              <a:rPr lang="vi-VN" altLang="ko-KR" sz="1400" b="0" i="1"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v</m:t>
                            </m:r>
                            <m: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ă</m:t>
                            </m:r>
                            <m:r>
                              <m:rPr>
                                <m:sty m:val="p"/>
                              </m:rPr>
                              <a:rPr lang="vi-VN"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n</m:t>
                            </m:r>
                            <m:r>
                              <a:rPr lang="vi-VN" altLang="ko-KR" sz="1400" b="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b</m:t>
                            </m:r>
                            <m: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ả</m:t>
                            </m:r>
                            <m:r>
                              <m:rPr>
                                <m:sty m:val="p"/>
                              </m:rPr>
                              <a:rPr lang="vi-VN" altLang="ko-KR" sz="1400" i="1">
                                <a:solidFill>
                                  <a:srgbClr val="FF0000"/>
                                </a:solidFill>
                                <a:latin typeface="Cambria Math" panose="02040503050406030204" pitchFamily="18" charset="0"/>
                                <a:cs typeface="Times New Roman" panose="02020603050405020304" pitchFamily="18" charset="0"/>
                                <a:sym typeface="Symbol" panose="05050102010706020507" pitchFamily="18" charset="2"/>
                              </a:rPr>
                              <m:t>n</m:t>
                            </m:r>
                          </m:den>
                        </m:f>
                      </m:oMath>
                    </m:oMathPara>
                  </a14:m>
                  <a:endParaRPr lang="en-US" altLang="ko-KR" sz="1050" dirty="0">
                    <a:solidFill>
                      <a:schemeClr val="tx1">
                        <a:lumMod val="85000"/>
                        <a:lumOff val="15000"/>
                      </a:schemeClr>
                    </a:solidFill>
                    <a:latin typeface="SamsungOne-400" panose="020B0503030303020204" pitchFamily="34" charset="0"/>
                    <a:ea typeface="SamsungOne-400" panose="020B0503030303020204" pitchFamily="34" charset="0"/>
                  </a:endParaRPr>
                </a:p>
              </p:txBody>
            </p:sp>
          </mc:Choice>
          <mc:Fallback xmlns="">
            <p:sp>
              <p:nvSpPr>
                <p:cNvPr id="20" name="Rectangle 12">
                  <a:extLst>
                    <a:ext uri="{FF2B5EF4-FFF2-40B4-BE49-F238E27FC236}">
                      <a16:creationId xmlns:a16="http://schemas.microsoft.com/office/drawing/2014/main" id="{BB1493B3-7206-4FDB-AF68-34317CC291C5}"/>
                    </a:ext>
                  </a:extLst>
                </p:cNvPr>
                <p:cNvSpPr>
                  <a:spLocks noRot="1" noChangeAspect="1" noMove="1" noResize="1" noEditPoints="1" noAdjustHandles="1" noChangeArrowheads="1" noChangeShapeType="1" noTextEdit="1"/>
                </p:cNvSpPr>
                <p:nvPr/>
              </p:nvSpPr>
              <p:spPr>
                <a:xfrm>
                  <a:off x="635000" y="2825115"/>
                  <a:ext cx="8632824" cy="699982"/>
                </a:xfrm>
                <a:prstGeom prst="rect">
                  <a:avLst/>
                </a:prstGeom>
                <a:blipFill>
                  <a:blip r:embed="rId3"/>
                  <a:stretch>
                    <a:fillRect/>
                  </a:stretch>
                </a:blipFill>
                <a:ln>
                  <a:noFill/>
                </a:ln>
              </p:spPr>
              <p:txBody>
                <a:bodyPr/>
                <a:lstStyle/>
                <a:p>
                  <a:r>
                    <a:rPr lang="en-US">
                      <a:noFill/>
                    </a:rPr>
                    <a:t> </a:t>
                  </a:r>
                </a:p>
              </p:txBody>
            </p:sp>
          </mc:Fallback>
        </mc:AlternateContent>
      </p:grpSp>
      <p:sp>
        <p:nvSpPr>
          <p:cNvPr id="21" name="Rectangle 12">
            <a:extLst>
              <a:ext uri="{FF2B5EF4-FFF2-40B4-BE49-F238E27FC236}">
                <a16:creationId xmlns:a16="http://schemas.microsoft.com/office/drawing/2014/main" id="{BB1493B3-7206-4FDB-AF68-34317CC291C5}"/>
              </a:ext>
            </a:extLst>
          </p:cNvPr>
          <p:cNvSpPr/>
          <p:nvPr/>
        </p:nvSpPr>
        <p:spPr>
          <a:xfrm>
            <a:off x="711201" y="349259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TF phải được tính cho mỗi </a:t>
            </a:r>
            <a:r>
              <a:rPr lang="vi-VN" altLang="ko-KR" sz="1300" dirty="0">
                <a:solidFill>
                  <a:srgbClr val="1429A0"/>
                </a:solidFill>
                <a:latin typeface="SamsungOne-400" panose="020B0503030303020204" pitchFamily="34" charset="0"/>
                <a:ea typeface="SamsungOne-400" panose="020B0503030303020204" pitchFamily="34" charset="0"/>
              </a:rPr>
              <a:t>từ</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mỗi </a:t>
            </a:r>
            <a:r>
              <a:rPr lang="vi-VN" altLang="ko-KR" sz="1300" dirty="0">
                <a:solidFill>
                  <a:srgbClr val="FF0000"/>
                </a:solidFill>
                <a:latin typeface="SamsungOne-400" panose="020B0503030303020204" pitchFamily="34" charset="0"/>
                <a:ea typeface="SamsungOne-400" panose="020B0503030303020204" pitchFamily="34" charset="0"/>
              </a:rPr>
              <a:t>tài liệu</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2" name="그룹 21">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3" name="직사각형 2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(TF):</a:t>
              </a:r>
            </a:p>
          </p:txBody>
        </p:sp>
      </p:grpSp>
      <p:sp>
        <p:nvSpPr>
          <p:cNvPr id="25" name="Rectangle 12">
            <a:extLst>
              <a:ext uri="{FF2B5EF4-FFF2-40B4-BE49-F238E27FC236}">
                <a16:creationId xmlns:a16="http://schemas.microsoft.com/office/drawing/2014/main" id="{89FEBE9D-D8C5-4B7E-B239-F601103D5FFD}"/>
              </a:ext>
            </a:extLst>
          </p:cNvPr>
          <p:cNvSpPr/>
          <p:nvPr/>
        </p:nvSpPr>
        <p:spPr>
          <a:xfrm>
            <a:off x="711201" y="1767171"/>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biết tầm quan trọng tương đối của từng từ (thuật ngữ) trong tài liệu.</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từ xuất hiện thường xuyên trong một tài liệu ngắn sẽ có giá trị TF lớn.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0294279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21">
            <a:extLst>
              <a:ext uri="{FF2B5EF4-FFF2-40B4-BE49-F238E27FC236}">
                <a16:creationId xmlns:a16="http://schemas.microsoft.com/office/drawing/2014/main" id="{AFFBE2B3-5B0C-4496-9539-9FAA8D34FFF0}"/>
              </a:ext>
            </a:extLst>
          </p:cNvPr>
          <p:cNvGraphicFramePr>
            <a:graphicFrameLocks noGrp="1"/>
          </p:cNvGraphicFramePr>
          <p:nvPr>
            <p:extLst>
              <p:ext uri="{D42A27DB-BD31-4B8C-83A1-F6EECF244321}">
                <p14:modId xmlns:p14="http://schemas.microsoft.com/office/powerpoint/2010/main" val="2434920592"/>
              </p:ext>
            </p:extLst>
          </p:nvPr>
        </p:nvGraphicFramePr>
        <p:xfrm>
          <a:off x="1279004" y="3106130"/>
          <a:ext cx="8067244" cy="2218237"/>
        </p:xfrm>
        <a:graphic>
          <a:graphicData uri="http://schemas.openxmlformats.org/drawingml/2006/table">
            <a:tbl>
              <a:tblPr firstRow="1" bandRow="1">
                <a:tableStyleId>{5940675A-B579-460E-94D1-54222C63F5DA}</a:tableStyleId>
              </a:tblPr>
              <a:tblGrid>
                <a:gridCol w="2551773">
                  <a:extLst>
                    <a:ext uri="{9D8B030D-6E8A-4147-A177-3AD203B41FA5}">
                      <a16:colId xmlns:a16="http://schemas.microsoft.com/office/drawing/2014/main" val="3214655536"/>
                    </a:ext>
                  </a:extLst>
                </a:gridCol>
                <a:gridCol w="1840657">
                  <a:extLst>
                    <a:ext uri="{9D8B030D-6E8A-4147-A177-3AD203B41FA5}">
                      <a16:colId xmlns:a16="http://schemas.microsoft.com/office/drawing/2014/main" val="2644701266"/>
                    </a:ext>
                  </a:extLst>
                </a:gridCol>
                <a:gridCol w="1871802">
                  <a:extLst>
                    <a:ext uri="{9D8B030D-6E8A-4147-A177-3AD203B41FA5}">
                      <a16:colId xmlns:a16="http://schemas.microsoft.com/office/drawing/2014/main" val="720470700"/>
                    </a:ext>
                  </a:extLst>
                </a:gridCol>
                <a:gridCol w="1803012">
                  <a:extLst>
                    <a:ext uri="{9D8B030D-6E8A-4147-A177-3AD203B41FA5}">
                      <a16:colId xmlns:a16="http://schemas.microsoft.com/office/drawing/2014/main" val="3389899883"/>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 = 0.4</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3/6 = 0.5</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Hiệu năng</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3" name="직사각형 22">
            <a:extLst>
              <a:ext uri="{FF2B5EF4-FFF2-40B4-BE49-F238E27FC236}">
                <a16:creationId xmlns:a16="http://schemas.microsoft.com/office/drawing/2014/main" id="{B09BBFA1-977A-49F3-A872-CA56BD104539}"/>
              </a:ext>
            </a:extLst>
          </p:cNvPr>
          <p:cNvSpPr/>
          <p:nvPr/>
        </p:nvSpPr>
        <p:spPr>
          <a:xfrm>
            <a:off x="555876" y="4092138"/>
            <a:ext cx="5726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TF = </a:t>
            </a:r>
          </a:p>
        </p:txBody>
      </p:sp>
      <p:sp>
        <p:nvSpPr>
          <p:cNvPr id="15" name="Rectangle 12">
            <a:extLst>
              <a:ext uri="{FF2B5EF4-FFF2-40B4-BE49-F238E27FC236}">
                <a16:creationId xmlns:a16="http://schemas.microsoft.com/office/drawing/2014/main" id="{89FEBE9D-D8C5-4B7E-B239-F601103D5FFD}"/>
              </a:ext>
            </a:extLst>
          </p:cNvPr>
          <p:cNvSpPr/>
          <p:nvPr/>
        </p:nvSpPr>
        <p:spPr>
          <a:xfrm>
            <a:off x="1134988" y="1790734"/>
            <a:ext cx="8632824" cy="120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các tài liệu được xử lý trước sau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indent="-355600">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số</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length = 5 </a:t>
            </a:r>
          </a:p>
          <a:p>
            <a:pPr marL="355600" indent="-355600">
              <a:spcAft>
                <a:spcPts val="600"/>
              </a:spcAft>
            </a:pPr>
            <a:r>
              <a:rPr lang="en-US" altLang="ko-KR" sz="1300" dirty="0">
                <a:solidFill>
                  <a:srgbClr val="00B050"/>
                </a:solidFill>
                <a:latin typeface="SamsungOne-700" panose="020B0803030303020204" pitchFamily="34" charset="0"/>
                <a:ea typeface="SamsungOne-700" panose="020B08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a:t>
            </a: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length = 4 </a:t>
            </a:r>
          </a:p>
          <a:p>
            <a:pPr marL="355600" indent="-355600">
              <a:spcAft>
                <a:spcPts val="600"/>
              </a:spcAft>
            </a:pPr>
            <a:r>
              <a:rPr lang="en-US" altLang="ko-KR" sz="1300" dirty="0">
                <a:solidFill>
                  <a:srgbClr val="00B050"/>
                </a:solidFill>
                <a:latin typeface="SamsungOne-700" panose="020B0803030303020204" pitchFamily="34" charset="0"/>
                <a:ea typeface="SamsungOne-700" panose="020B08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length = 6 </a:t>
            </a: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(TF):</a:t>
              </a:r>
            </a:p>
          </p:txBody>
        </p:sp>
      </p:grpSp>
      <p:sp>
        <p:nvSpPr>
          <p:cNvPr id="26"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5594395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BB1493B3-7206-4FDB-AF68-34317CC291C5}"/>
              </a:ext>
            </a:extLst>
          </p:cNvPr>
          <p:cNvSpPr/>
          <p:nvPr/>
        </p:nvSpPr>
        <p:spPr>
          <a:xfrm>
            <a:off x="711201" y="345545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IDF là thuộc tính của kho văn bản và chỉ được tính cho mỗi </a:t>
            </a:r>
            <a:r>
              <a:rPr lang="vi-VN" altLang="ko-KR" sz="1300" dirty="0">
                <a:solidFill>
                  <a:srgbClr val="1429A0"/>
                </a:solidFill>
                <a:latin typeface="SamsungOne-400" panose="020B0503030303020204" pitchFamily="34" charset="0"/>
                <a:ea typeface="SamsungOne-400" panose="020B0503030303020204" pitchFamily="34" charset="0"/>
              </a:rPr>
              <a:t>từ</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 name="그룹 1"/>
          <p:cNvGrpSpPr/>
          <p:nvPr/>
        </p:nvGrpSpPr>
        <p:grpSpPr>
          <a:xfrm>
            <a:off x="635000" y="2442624"/>
            <a:ext cx="8632824" cy="894875"/>
            <a:chOff x="635000" y="2442624"/>
            <a:chExt cx="8632824" cy="894875"/>
          </a:xfrm>
        </p:grpSpPr>
        <p:sp>
          <p:nvSpPr>
            <p:cNvPr id="11" name="직사각형 10"/>
            <p:cNvSpPr/>
            <p:nvPr/>
          </p:nvSpPr>
          <p:spPr>
            <a:xfrm>
              <a:off x="1984216" y="2535168"/>
              <a:ext cx="5851375" cy="802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Rectangle 12">
                  <a:extLst>
                    <a:ext uri="{FF2B5EF4-FFF2-40B4-BE49-F238E27FC236}">
                      <a16:creationId xmlns:a16="http://schemas.microsoft.com/office/drawing/2014/main" id="{BB1493B3-7206-4FDB-AF68-34317CC291C5}"/>
                    </a:ext>
                  </a:extLst>
                </p:cNvPr>
                <p:cNvSpPr/>
                <p:nvPr/>
              </p:nvSpPr>
              <p:spPr>
                <a:xfrm>
                  <a:off x="635000" y="2442624"/>
                  <a:ext cx="8632824" cy="871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140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𝐼𝐷𝐹</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e>
                        </m:d>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𝐿𝑜𝑔</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f>
                              <m:f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ổ</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𝑛𝑔</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𝑠</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ố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à</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𝑙𝑖</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ệ</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𝑢</m:t>
                                </m:r>
                              </m:num>
                              <m:den>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S</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ố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t</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à</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i</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li</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ệ</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u</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c</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ó </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ch</m:t>
                                </m:r>
                                <m: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ứ</m:t>
                                </m:r>
                                <m:r>
                                  <m:rPr>
                                    <m:sty m:val="p"/>
                                  </m:rPr>
                                  <a:rPr lang="vi-VN"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a</m:t>
                                </m:r>
                                <m:r>
                                  <a:rPr lang="vi-VN" altLang="ko-KR" sz="1400" b="0" i="1" smtClean="0">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vi-VN" altLang="ko-KR" sz="1400" b="1" i="1">
                                    <a:solidFill>
                                      <a:prstClr val="black"/>
                                    </a:solidFill>
                                    <a:latin typeface="Cambria Math" panose="02040503050406030204" pitchFamily="18" charset="0"/>
                                    <a:cs typeface="Times New Roman" panose="02020603050405020304" pitchFamily="18" charset="0"/>
                                    <a:sym typeface="Symbol" panose="05050102010706020507" pitchFamily="18" charset="2"/>
                                  </a:rPr>
                                  <m:t>𝒕</m:t>
                                </m:r>
                                <m:r>
                                  <a:rPr lang="vi-VN" altLang="ko-KR" sz="1400" b="1" i="1">
                                    <a:solidFill>
                                      <a:prstClr val="black"/>
                                    </a:solidFill>
                                    <a:latin typeface="Cambria Math" panose="02040503050406030204" pitchFamily="18" charset="0"/>
                                    <a:cs typeface="Times New Roman" panose="02020603050405020304" pitchFamily="18" charset="0"/>
                                    <a:sym typeface="Symbol" panose="05050102010706020507" pitchFamily="18" charset="2"/>
                                  </a:rPr>
                                  <m:t>ừ</m:t>
                                </m:r>
                              </m:den>
                            </m:f>
                          </m:e>
                        </m:d>
                      </m:oMath>
                    </m:oMathPara>
                  </a14:m>
                  <a:endParaRPr lang="en-US" altLang="ko-KR" sz="14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23" name="Rectangle 12">
                  <a:extLst>
                    <a:ext uri="{FF2B5EF4-FFF2-40B4-BE49-F238E27FC236}">
                      <a16:creationId xmlns:a16="http://schemas.microsoft.com/office/drawing/2014/main" id="{BB1493B3-7206-4FDB-AF68-34317CC291C5}"/>
                    </a:ext>
                  </a:extLst>
                </p:cNvPr>
                <p:cNvSpPr>
                  <a:spLocks noRot="1" noChangeAspect="1" noMove="1" noResize="1" noEditPoints="1" noAdjustHandles="1" noChangeArrowheads="1" noChangeShapeType="1" noTextEdit="1"/>
                </p:cNvSpPr>
                <p:nvPr/>
              </p:nvSpPr>
              <p:spPr>
                <a:xfrm>
                  <a:off x="635000" y="2442624"/>
                  <a:ext cx="8632824" cy="871502"/>
                </a:xfrm>
                <a:prstGeom prst="rect">
                  <a:avLst/>
                </a:prstGeom>
                <a:blipFill>
                  <a:blip r:embed="rId3"/>
                  <a:stretch>
                    <a:fillRect/>
                  </a:stretch>
                </a:blipFill>
                <a:ln>
                  <a:noFill/>
                </a:ln>
              </p:spPr>
              <p:txBody>
                <a:bodyPr/>
                <a:lstStyle/>
                <a:p>
                  <a:r>
                    <a:rPr lang="en-US">
                      <a:noFill/>
                    </a:rPr>
                    <a:t> </a:t>
                  </a:r>
                </a:p>
              </p:txBody>
            </p:sp>
          </mc:Fallback>
        </mc:AlternateContent>
      </p:grpSp>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(IDF):</a:t>
              </a:r>
            </a:p>
          </p:txBody>
        </p:sp>
      </p:grpSp>
      <p:sp>
        <p:nvSpPr>
          <p:cNvPr id="25" name="Rectangle 12">
            <a:extLst>
              <a:ext uri="{FF2B5EF4-FFF2-40B4-BE49-F238E27FC236}">
                <a16:creationId xmlns:a16="http://schemas.microsoft.com/office/drawing/2014/main" id="{89FEBE9D-D8C5-4B7E-B239-F601103D5FFD}"/>
              </a:ext>
            </a:extLst>
          </p:cNvPr>
          <p:cNvSpPr/>
          <p:nvPr/>
        </p:nvSpPr>
        <p:spPr>
          <a:xfrm>
            <a:off x="711201" y="1767171"/>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DF: số lượng tài liệu mà một từ cụ thể xuất hiện.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IDF: thước đo độ hiếm và thông tin được mang bởi một từ cụ thể.</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219981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21">
            <a:extLst>
              <a:ext uri="{FF2B5EF4-FFF2-40B4-BE49-F238E27FC236}">
                <a16:creationId xmlns:a16="http://schemas.microsoft.com/office/drawing/2014/main" id="{AFFBE2B3-5B0C-4496-9539-9FAA8D34FFF0}"/>
              </a:ext>
            </a:extLst>
          </p:cNvPr>
          <p:cNvGraphicFramePr>
            <a:graphicFrameLocks noGrp="1"/>
          </p:cNvGraphicFramePr>
          <p:nvPr>
            <p:extLst>
              <p:ext uri="{D42A27DB-BD31-4B8C-83A1-F6EECF244321}">
                <p14:modId xmlns:p14="http://schemas.microsoft.com/office/powerpoint/2010/main" val="1850542389"/>
              </p:ext>
            </p:extLst>
          </p:nvPr>
        </p:nvGraphicFramePr>
        <p:xfrm>
          <a:off x="1279004" y="3210929"/>
          <a:ext cx="8065021" cy="2218237"/>
        </p:xfrm>
        <a:graphic>
          <a:graphicData uri="http://schemas.openxmlformats.org/drawingml/2006/table">
            <a:tbl>
              <a:tblPr firstRow="1" bandRow="1">
                <a:tableStyleId>{5940675A-B579-460E-94D1-54222C63F5DA}</a:tableStyleId>
              </a:tblPr>
              <a:tblGrid>
                <a:gridCol w="3285335">
                  <a:extLst>
                    <a:ext uri="{9D8B030D-6E8A-4147-A177-3AD203B41FA5}">
                      <a16:colId xmlns:a16="http://schemas.microsoft.com/office/drawing/2014/main" val="3214655536"/>
                    </a:ext>
                  </a:extLst>
                </a:gridCol>
                <a:gridCol w="2389843">
                  <a:extLst>
                    <a:ext uri="{9D8B030D-6E8A-4147-A177-3AD203B41FA5}">
                      <a16:colId xmlns:a16="http://schemas.microsoft.com/office/drawing/2014/main" val="2644701266"/>
                    </a:ext>
                  </a:extLst>
                </a:gridCol>
                <a:gridCol w="2389843">
                  <a:extLst>
                    <a:ext uri="{9D8B030D-6E8A-4147-A177-3AD203B41FA5}">
                      <a16:colId xmlns:a16="http://schemas.microsoft.com/office/drawing/2014/main" val="720470700"/>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DF</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IDF</a:t>
                      </a:r>
                      <a:endParaRPr lang="ko-KR" altLang="en-US" sz="12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Log(3/3) = 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Log(3/1) = 0.48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3</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Log(3/3) = 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1</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Log(3/1) = 0.48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Log(3/2) = 0.18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vi-VN" altLang="ko-KR"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Hiệu năng</a:t>
                      </a:r>
                      <a:endParaRPr lang="ko-KR" altLang="en-US" sz="12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Log(3/2) = 0.18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3" name="직사각형 22">
            <a:extLst>
              <a:ext uri="{FF2B5EF4-FFF2-40B4-BE49-F238E27FC236}">
                <a16:creationId xmlns:a16="http://schemas.microsoft.com/office/drawing/2014/main" id="{B09BBFA1-977A-49F3-A872-CA56BD104539}"/>
              </a:ext>
            </a:extLst>
          </p:cNvPr>
          <p:cNvSpPr/>
          <p:nvPr/>
        </p:nvSpPr>
        <p:spPr>
          <a:xfrm>
            <a:off x="555876" y="4196937"/>
            <a:ext cx="5726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IDF = </a:t>
            </a:r>
          </a:p>
        </p:txBody>
      </p:sp>
      <p:sp>
        <p:nvSpPr>
          <p:cNvPr id="15" name="Rectangle 12">
            <a:extLst>
              <a:ext uri="{FF2B5EF4-FFF2-40B4-BE49-F238E27FC236}">
                <a16:creationId xmlns:a16="http://schemas.microsoft.com/office/drawing/2014/main" id="{89FEBE9D-D8C5-4B7E-B239-F601103D5FFD}"/>
              </a:ext>
            </a:extLst>
          </p:cNvPr>
          <p:cNvSpPr/>
          <p:nvPr/>
        </p:nvSpPr>
        <p:spPr>
          <a:xfrm>
            <a:off x="1134988" y="1790734"/>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các tài liệu được xử lý trước sau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số</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a:t>
            </a: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nghịch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đảo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(IDF):</a:t>
              </a:r>
            </a:p>
          </p:txBody>
        </p:sp>
      </p:grpSp>
      <p:sp>
        <p:nvSpPr>
          <p:cNvPr id="26"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6080078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B09BBFA1-977A-49F3-A872-CA56BD104539}"/>
              </a:ext>
            </a:extLst>
          </p:cNvPr>
          <p:cNvSpPr/>
          <p:nvPr/>
        </p:nvSpPr>
        <p:spPr>
          <a:xfrm>
            <a:off x="555876" y="4186367"/>
            <a:ext cx="72312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400" dirty="0">
                <a:solidFill>
                  <a:srgbClr val="FF0000"/>
                </a:solidFill>
                <a:latin typeface="SamsungOne-700" panose="020B0803030303020204" pitchFamily="34" charset="0"/>
                <a:ea typeface="SamsungOne-700" panose="020B0803030303020204" pitchFamily="34" charset="0"/>
              </a:rPr>
              <a:t>TF IDF = </a:t>
            </a:r>
          </a:p>
        </p:txBody>
      </p:sp>
      <p:graphicFrame>
        <p:nvGraphicFramePr>
          <p:cNvPr id="32" name="표 31">
            <a:extLst>
              <a:ext uri="{FF2B5EF4-FFF2-40B4-BE49-F238E27FC236}">
                <a16:creationId xmlns:a16="http://schemas.microsoft.com/office/drawing/2014/main" id="{E62BCBC9-B031-4EA2-AA74-417E369C6BA9}"/>
              </a:ext>
            </a:extLst>
          </p:cNvPr>
          <p:cNvGraphicFramePr>
            <a:graphicFrameLocks noGrp="1"/>
          </p:cNvGraphicFramePr>
          <p:nvPr>
            <p:extLst>
              <p:ext uri="{D42A27DB-BD31-4B8C-83A1-F6EECF244321}">
                <p14:modId xmlns:p14="http://schemas.microsoft.com/office/powerpoint/2010/main" val="1658409717"/>
              </p:ext>
            </p:extLst>
          </p:nvPr>
        </p:nvGraphicFramePr>
        <p:xfrm>
          <a:off x="1422400" y="3210929"/>
          <a:ext cx="2556904" cy="2197097"/>
        </p:xfrm>
        <a:graphic>
          <a:graphicData uri="http://schemas.openxmlformats.org/drawingml/2006/table">
            <a:tbl>
              <a:tblPr firstRow="1" bandRow="1">
                <a:tableStyleId>{5940675A-B579-460E-94D1-54222C63F5DA}</a:tableStyleId>
              </a:tblPr>
              <a:tblGrid>
                <a:gridCol w="936724">
                  <a:extLst>
                    <a:ext uri="{9D8B030D-6E8A-4147-A177-3AD203B41FA5}">
                      <a16:colId xmlns:a16="http://schemas.microsoft.com/office/drawing/2014/main" val="3214655536"/>
                    </a:ext>
                  </a:extLst>
                </a:gridCol>
                <a:gridCol w="540060">
                  <a:extLst>
                    <a:ext uri="{9D8B030D-6E8A-4147-A177-3AD203B41FA5}">
                      <a16:colId xmlns:a16="http://schemas.microsoft.com/office/drawing/2014/main" val="2644701266"/>
                    </a:ext>
                  </a:extLst>
                </a:gridCol>
                <a:gridCol w="540060">
                  <a:extLst>
                    <a:ext uri="{9D8B030D-6E8A-4147-A177-3AD203B41FA5}">
                      <a16:colId xmlns:a16="http://schemas.microsoft.com/office/drawing/2014/main" val="720470700"/>
                    </a:ext>
                  </a:extLst>
                </a:gridCol>
                <a:gridCol w="540060">
                  <a:extLst>
                    <a:ext uri="{9D8B030D-6E8A-4147-A177-3AD203B41FA5}">
                      <a16:colId xmlns:a16="http://schemas.microsoft.com/office/drawing/2014/main" val="3389899883"/>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0.5</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iệu</a:t>
                      </a:r>
                      <a:r>
                        <a:rPr lang="en-US"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suất</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graphicFrame>
        <p:nvGraphicFramePr>
          <p:cNvPr id="33" name="표 32">
            <a:extLst>
              <a:ext uri="{FF2B5EF4-FFF2-40B4-BE49-F238E27FC236}">
                <a16:creationId xmlns:a16="http://schemas.microsoft.com/office/drawing/2014/main" id="{8A6C7506-618A-41E3-B296-1D448D84E3B7}"/>
              </a:ext>
            </a:extLst>
          </p:cNvPr>
          <p:cNvGraphicFramePr>
            <a:graphicFrameLocks noGrp="1"/>
          </p:cNvGraphicFramePr>
          <p:nvPr>
            <p:extLst>
              <p:ext uri="{D42A27DB-BD31-4B8C-83A1-F6EECF244321}">
                <p14:modId xmlns:p14="http://schemas.microsoft.com/office/powerpoint/2010/main" val="2058997319"/>
              </p:ext>
            </p:extLst>
          </p:nvPr>
        </p:nvGraphicFramePr>
        <p:xfrm>
          <a:off x="4550819" y="3210929"/>
          <a:ext cx="1655838" cy="2197097"/>
        </p:xfrm>
        <a:graphic>
          <a:graphicData uri="http://schemas.openxmlformats.org/drawingml/2006/table">
            <a:tbl>
              <a:tblPr firstRow="1" bandRow="1">
                <a:tableStyleId>{5940675A-B579-460E-94D1-54222C63F5DA}</a:tableStyleId>
              </a:tblPr>
              <a:tblGrid>
                <a:gridCol w="1115778">
                  <a:extLst>
                    <a:ext uri="{9D8B030D-6E8A-4147-A177-3AD203B41FA5}">
                      <a16:colId xmlns:a16="http://schemas.microsoft.com/office/drawing/2014/main" val="3214655536"/>
                    </a:ext>
                  </a:extLst>
                </a:gridCol>
                <a:gridCol w="540060">
                  <a:extLst>
                    <a:ext uri="{9D8B030D-6E8A-4147-A177-3AD203B41FA5}">
                      <a16:colId xmlns:a16="http://schemas.microsoft.com/office/drawing/2014/main" val="720470700"/>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IDF</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0.48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iệu</a:t>
                      </a:r>
                      <a:r>
                        <a:rPr lang="en-US"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suất</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0.18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graphicFrame>
        <p:nvGraphicFramePr>
          <p:cNvPr id="36" name="표 35">
            <a:extLst>
              <a:ext uri="{FF2B5EF4-FFF2-40B4-BE49-F238E27FC236}">
                <a16:creationId xmlns:a16="http://schemas.microsoft.com/office/drawing/2014/main" id="{E62BCBC9-B031-4EA2-AA74-417E369C6BA9}"/>
              </a:ext>
            </a:extLst>
          </p:cNvPr>
          <p:cNvGraphicFramePr>
            <a:graphicFrameLocks noGrp="1"/>
          </p:cNvGraphicFramePr>
          <p:nvPr>
            <p:extLst>
              <p:ext uri="{D42A27DB-BD31-4B8C-83A1-F6EECF244321}">
                <p14:modId xmlns:p14="http://schemas.microsoft.com/office/powerpoint/2010/main" val="792920470"/>
              </p:ext>
            </p:extLst>
          </p:nvPr>
        </p:nvGraphicFramePr>
        <p:xfrm>
          <a:off x="6778172" y="3210929"/>
          <a:ext cx="2556904" cy="2197097"/>
        </p:xfrm>
        <a:graphic>
          <a:graphicData uri="http://schemas.openxmlformats.org/drawingml/2006/table">
            <a:tbl>
              <a:tblPr firstRow="1" bandRow="1">
                <a:tableStyleId>{5940675A-B579-460E-94D1-54222C63F5DA}</a:tableStyleId>
              </a:tblPr>
              <a:tblGrid>
                <a:gridCol w="936724">
                  <a:extLst>
                    <a:ext uri="{9D8B030D-6E8A-4147-A177-3AD203B41FA5}">
                      <a16:colId xmlns:a16="http://schemas.microsoft.com/office/drawing/2014/main" val="3214655536"/>
                    </a:ext>
                  </a:extLst>
                </a:gridCol>
                <a:gridCol w="540060">
                  <a:extLst>
                    <a:ext uri="{9D8B030D-6E8A-4147-A177-3AD203B41FA5}">
                      <a16:colId xmlns:a16="http://schemas.microsoft.com/office/drawing/2014/main" val="2644701266"/>
                    </a:ext>
                  </a:extLst>
                </a:gridCol>
                <a:gridCol w="540060">
                  <a:extLst>
                    <a:ext uri="{9D8B030D-6E8A-4147-A177-3AD203B41FA5}">
                      <a16:colId xmlns:a16="http://schemas.microsoft.com/office/drawing/2014/main" val="720470700"/>
                    </a:ext>
                  </a:extLst>
                </a:gridCol>
                <a:gridCol w="540060">
                  <a:extLst>
                    <a:ext uri="{9D8B030D-6E8A-4147-A177-3AD203B41FA5}">
                      <a16:colId xmlns:a16="http://schemas.microsoft.com/office/drawing/2014/main" val="3389899883"/>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100" b="0" kern="1200" dirty="0">
                        <a:gradFill>
                          <a:gsLst>
                            <a:gs pos="0">
                              <a:srgbClr val="FF0000"/>
                            </a:gs>
                            <a:gs pos="100000">
                              <a:srgbClr val="FF000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học</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Thông minh</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0.095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máy</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Thống kê</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0.095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Phân loại</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0.044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0.03</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iệu</a:t>
                      </a:r>
                      <a:r>
                        <a:rPr lang="en-US" altLang="ko-KR"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1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suất</a:t>
                      </a:r>
                      <a:endParaRPr lang="ko-KR" altLang="en-US" sz="11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0.044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0.03</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37" name="TextBox 36">
            <a:extLst>
              <a:ext uri="{FF2B5EF4-FFF2-40B4-BE49-F238E27FC236}">
                <a16:creationId xmlns:a16="http://schemas.microsoft.com/office/drawing/2014/main" id="{96C3CB32-0E2F-4896-B9AF-D348DC0735F3}"/>
              </a:ext>
            </a:extLst>
          </p:cNvPr>
          <p:cNvSpPr txBox="1"/>
          <p:nvPr/>
        </p:nvSpPr>
        <p:spPr>
          <a:xfrm>
            <a:off x="4086642" y="4078645"/>
            <a:ext cx="356839" cy="461665"/>
          </a:xfrm>
          <a:prstGeom prst="rect">
            <a:avLst/>
          </a:prstGeom>
          <a:noFill/>
        </p:spPr>
        <p:txBody>
          <a:bodyPr wrap="square" rtlCol="0">
            <a:spAutoFit/>
          </a:bodyPr>
          <a:lstStyle/>
          <a:p>
            <a:pPr marL="355600" indent="-355600" latinLnBrk="0">
              <a:spcAft>
                <a:spcPts val="600"/>
              </a:spcAft>
            </a:pPr>
            <a:r>
              <a:rPr lang="en-US" sz="2400"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a:t>
            </a:r>
            <a:endParaRPr lang="en-US" sz="2400" dirty="0">
              <a:solidFill>
                <a:srgbClr val="FF0000"/>
              </a:solidFill>
              <a:latin typeface="SamsungOne-700" panose="020B0803030303020204" pitchFamily="34" charset="0"/>
              <a:ea typeface="SamsungOne-700" panose="020B0803030303020204" pitchFamily="34" charset="0"/>
            </a:endParaRPr>
          </a:p>
        </p:txBody>
      </p:sp>
      <p:sp>
        <p:nvSpPr>
          <p:cNvPr id="38" name="TextBox 37">
            <a:extLst>
              <a:ext uri="{FF2B5EF4-FFF2-40B4-BE49-F238E27FC236}">
                <a16:creationId xmlns:a16="http://schemas.microsoft.com/office/drawing/2014/main" id="{D2E8478C-AC43-4CA4-9ACE-DF4B4197BE39}"/>
              </a:ext>
            </a:extLst>
          </p:cNvPr>
          <p:cNvSpPr txBox="1"/>
          <p:nvPr/>
        </p:nvSpPr>
        <p:spPr>
          <a:xfrm>
            <a:off x="6313995" y="4078645"/>
            <a:ext cx="356839" cy="461665"/>
          </a:xfrm>
          <a:prstGeom prst="rect">
            <a:avLst/>
          </a:prstGeom>
          <a:noFill/>
        </p:spPr>
        <p:txBody>
          <a:bodyPr wrap="square" rtlCol="0">
            <a:spAutoFit/>
          </a:bodyPr>
          <a:lstStyle/>
          <a:p>
            <a:pPr marL="355600" indent="-355600" latinLnBrk="0">
              <a:spcAft>
                <a:spcPts val="600"/>
              </a:spcAft>
            </a:pPr>
            <a:r>
              <a:rPr lang="en-US" sz="2400" dirty="0">
                <a:solidFill>
                  <a:srgbClr val="FF0000"/>
                </a:solidFill>
                <a:latin typeface="SamsungOne-700" panose="020B0803030303020204" pitchFamily="34" charset="0"/>
                <a:ea typeface="SamsungOne-700" panose="020B0803030303020204" pitchFamily="34" charset="0"/>
                <a:sym typeface="Symbol" panose="05050102010706020507" pitchFamily="18" charset="2"/>
              </a:rPr>
              <a:t>=</a:t>
            </a:r>
            <a:endParaRPr lang="en-US" sz="2400" dirty="0">
              <a:solidFill>
                <a:srgbClr val="FF0000"/>
              </a:solidFill>
              <a:latin typeface="SamsungOne-700" panose="020B0803030303020204" pitchFamily="34" charset="0"/>
              <a:ea typeface="SamsungOne-700" panose="020B0803030303020204" pitchFamily="34" charset="0"/>
            </a:endParaRPr>
          </a:p>
        </p:txBody>
      </p:sp>
      <p:grpSp>
        <p:nvGrpSpPr>
          <p:cNvPr id="15" name="그룹 1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8" name="Rectangle 12">
            <a:extLst>
              <a:ext uri="{FF2B5EF4-FFF2-40B4-BE49-F238E27FC236}">
                <a16:creationId xmlns:a16="http://schemas.microsoft.com/office/drawing/2014/main" id="{89FEBE9D-D8C5-4B7E-B239-F601103D5FFD}"/>
              </a:ext>
            </a:extLst>
          </p:cNvPr>
          <p:cNvSpPr/>
          <p:nvPr/>
        </p:nvSpPr>
        <p:spPr>
          <a:xfrm>
            <a:off x="1134988" y="1790734"/>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các tài liệu được xử lý trước sau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số</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minh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a:t>
            </a:r>
            <a:r>
              <a:rPr lang="en-US" altLang="ko-KR" sz="1300" dirty="0">
                <a:solidFill>
                  <a:srgbClr val="00B05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Tài</a:t>
            </a:r>
            <a:r>
              <a:rPr lang="en-US" altLang="ko-KR" sz="1300" b="1" dirty="0">
                <a:solidFill>
                  <a:srgbClr val="00B050"/>
                </a:solidFill>
                <a:latin typeface="SamsungOne-400" panose="020B0503030303020204" pitchFamily="34" charset="0"/>
                <a:ea typeface="SamsungOne-400" panose="020B0503030303020204" pitchFamily="34" charset="0"/>
              </a:rPr>
              <a:t> </a:t>
            </a:r>
            <a:r>
              <a:rPr lang="en-US" altLang="ko-KR" sz="1300" b="1" dirty="0" err="1">
                <a:solidFill>
                  <a:srgbClr val="00B050"/>
                </a:solidFill>
                <a:latin typeface="SamsungOne-400" panose="020B0503030303020204" pitchFamily="34" charset="0"/>
                <a:ea typeface="SamsungOne-400" panose="020B0503030303020204" pitchFamily="34" charset="0"/>
              </a:rPr>
              <a:t>liệu</a:t>
            </a:r>
            <a:r>
              <a:rPr lang="en-US" altLang="ko-KR" sz="1300" b="1" dirty="0">
                <a:solidFill>
                  <a:srgbClr val="00B050"/>
                </a:solidFill>
                <a:latin typeface="SamsungOne-400" panose="020B0503030303020204" pitchFamily="34" charset="0"/>
                <a:ea typeface="SamsungOne-400" panose="020B0503030303020204" pitchFamily="34" charset="0"/>
              </a:rPr>
              <a:t> #1: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máy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TF IDF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4" name="사각형: 둥근 모서리 36">
            <a:extLst>
              <a:ext uri="{FF2B5EF4-FFF2-40B4-BE49-F238E27FC236}">
                <a16:creationId xmlns:a16="http://schemas.microsoft.com/office/drawing/2014/main" id="{DE0D565A-844D-4ED4-980A-66C70D6D9DE2}"/>
              </a:ext>
            </a:extLst>
          </p:cNvPr>
          <p:cNvSpPr/>
          <p:nvPr/>
        </p:nvSpPr>
        <p:spPr>
          <a:xfrm>
            <a:off x="712182" y="18516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2222318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35000" y="2175128"/>
            <a:ext cx="8632824" cy="2694032"/>
            <a:chOff x="635000" y="2348880"/>
            <a:chExt cx="8632824" cy="2694032"/>
          </a:xfrm>
        </p:grpSpPr>
        <p:sp>
          <p:nvSpPr>
            <p:cNvPr id="22" name="직사각형 21"/>
            <p:cNvSpPr/>
            <p:nvPr/>
          </p:nvSpPr>
          <p:spPr>
            <a:xfrm>
              <a:off x="711202" y="2348880"/>
              <a:ext cx="8556622" cy="26940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4" name="Rectangle 12">
                  <a:extLst>
                    <a:ext uri="{FF2B5EF4-FFF2-40B4-BE49-F238E27FC236}">
                      <a16:creationId xmlns:a16="http://schemas.microsoft.com/office/drawing/2014/main" id="{BB1493B3-7206-4FDB-AF68-34317CC291C5}"/>
                    </a:ext>
                  </a:extLst>
                </p:cNvPr>
                <p:cNvSpPr/>
                <p:nvPr/>
              </p:nvSpPr>
              <p:spPr>
                <a:xfrm>
                  <a:off x="635000" y="4169949"/>
                  <a:ext cx="8632824" cy="771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Cosine</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 </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t</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ươ</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ng</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 </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t</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ự </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l</m:t>
                        </m:r>
                        <m:r>
                          <m:rPr>
                            <m:nor/>
                          </m:rPr>
                          <a:rPr lang="vi-VN" altLang="ko-KR" sz="1600" i="1" dirty="0" smtClean="0">
                            <a:solidFill>
                              <a:prstClr val="black"/>
                            </a:solidFill>
                            <a:latin typeface="Times New Roman" panose="02020603050405020304" pitchFamily="18" charset="0"/>
                            <a:cs typeface="Times New Roman" panose="02020603050405020304" pitchFamily="18" charset="0"/>
                            <a:sym typeface="Symbol"/>
                          </a:rPr>
                          <m:t>à</m:t>
                        </m:r>
                        <m:r>
                          <a:rPr lang="vi-VN" altLang="ko-KR" sz="1600" b="0" i="1" dirty="0" smtClean="0">
                            <a:solidFill>
                              <a:prstClr val="black"/>
                            </a:solidFill>
                            <a:latin typeface="Cambria Math" panose="02040503050406030204" pitchFamily="18" charset="0"/>
                            <a:cs typeface="Times New Roman" panose="02020603050405020304" pitchFamily="18" charset="0"/>
                            <a:sym typeface="Symbol"/>
                          </a:rPr>
                          <m:t> </m:t>
                        </m:r>
                        <m:r>
                          <a:rPr lang="en-US" altLang="ko-KR" sz="1600" i="1" dirty="0">
                            <a:solidFill>
                              <a:prstClr val="black"/>
                            </a:solidFill>
                            <a:latin typeface="Cambria Math" panose="02040503050406030204" pitchFamily="18" charset="0"/>
                            <a:cs typeface="Times New Roman" panose="02020603050405020304" pitchFamily="18" charset="0"/>
                          </a:rPr>
                          <m:t>𝐶𝑜𝑠</m:t>
                        </m:r>
                        <m:d>
                          <m:dPr>
                            <m:ctrlPr>
                              <a:rPr lang="en-US" altLang="ko-KR" sz="1600" i="1" dirty="0">
                                <a:solidFill>
                                  <a:prstClr val="black"/>
                                </a:solidFill>
                                <a:latin typeface="Cambria Math" panose="02040503050406030204" pitchFamily="18" charset="0"/>
                                <a:cs typeface="Times New Roman" panose="02020603050405020304" pitchFamily="18" charset="0"/>
                              </a:rPr>
                            </m:ctrlPr>
                          </m:dPr>
                          <m:e>
                            <m:r>
                              <a:rPr lang="ko-KR" altLang="en-US" sz="1600" i="1" dirty="0">
                                <a:solidFill>
                                  <a:prstClr val="black"/>
                                </a:solidFill>
                                <a:latin typeface="Cambria Math" panose="02040503050406030204" pitchFamily="18" charset="0"/>
                                <a:cs typeface="Times New Roman" panose="02020603050405020304" pitchFamily="18" charset="0"/>
                              </a:rPr>
                              <m:t>𝜃</m:t>
                            </m:r>
                          </m:e>
                        </m:d>
                        <m:r>
                          <a:rPr lang="en-US" altLang="ko-KR" sz="1600" i="1" dirty="0">
                            <a:solidFill>
                              <a:prstClr val="black"/>
                            </a:solidFill>
                            <a:latin typeface="Cambria Math" panose="02040503050406030204" pitchFamily="18" charset="0"/>
                            <a:cs typeface="Times New Roman" panose="02020603050405020304" pitchFamily="18" charset="0"/>
                          </a:rPr>
                          <m:t>=</m:t>
                        </m:r>
                        <m:f>
                          <m:fPr>
                            <m:ctrlPr>
                              <a:rPr lang="en-US" altLang="ko-KR" sz="1600" i="1" dirty="0">
                                <a:solidFill>
                                  <a:prstClr val="black"/>
                                </a:solidFill>
                                <a:latin typeface="Cambria Math" panose="02040503050406030204" pitchFamily="18" charset="0"/>
                                <a:cs typeface="Times New Roman" panose="02020603050405020304" pitchFamily="18" charset="0"/>
                              </a:rPr>
                            </m:ctrlPr>
                          </m:fPr>
                          <m:num>
                            <m:acc>
                              <m:accPr>
                                <m:chr m:val="⃗"/>
                                <m:ctrlPr>
                                  <a:rPr lang="en-US" altLang="ko-KR" sz="1600" i="1">
                                    <a:solidFill>
                                      <a:prstClr val="black"/>
                                    </a:solidFill>
                                    <a:latin typeface="Cambria Math" panose="02040503050406030204" pitchFamily="18" charset="0"/>
                                  </a:rPr>
                                </m:ctrlPr>
                              </m:accPr>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a:rPr>
                                      <m:t>𝑋</m:t>
                                    </m:r>
                                  </m:e>
                                  <m:sub>
                                    <m:r>
                                      <a:rPr lang="en-US" altLang="ko-KR" sz="1600" i="1">
                                        <a:solidFill>
                                          <a:prstClr val="black"/>
                                        </a:solidFill>
                                        <a:latin typeface="Cambria Math" panose="02040503050406030204" pitchFamily="18" charset="0"/>
                                      </a:rPr>
                                      <m:t>1</m:t>
                                    </m:r>
                                  </m:sub>
                                </m:sSub>
                              </m:e>
                            </m:acc>
                            <m:r>
                              <m:rPr>
                                <m:nor/>
                              </m:rPr>
                              <a:rPr lang="ko-KR" altLang="en-US" sz="1600" dirty="0">
                                <a:solidFill>
                                  <a:prstClr val="black"/>
                                </a:solidFill>
                                <a:latin typeface="Times New Roman" panose="02020603050405020304" pitchFamily="18" charset="0"/>
                                <a:cs typeface="Times New Roman" panose="02020603050405020304" pitchFamily="18" charset="0"/>
                              </a:rPr>
                              <m:t> </m:t>
                            </m:r>
                            <m:r>
                              <a:rPr lang="ko-KR" altLang="en-US" sz="1600" i="1" dirty="0">
                                <a:solidFill>
                                  <a:prstClr val="black"/>
                                </a:solidFill>
                                <a:latin typeface="Cambria Math" panose="02040503050406030204" pitchFamily="18" charset="0"/>
                              </a:rPr>
                              <m:t>∙</m:t>
                            </m:r>
                            <m:acc>
                              <m:accPr>
                                <m:chr m:val="⃗"/>
                                <m:ctrlPr>
                                  <a:rPr lang="en-US" altLang="ko-KR" sz="1600" i="1">
                                    <a:solidFill>
                                      <a:prstClr val="black"/>
                                    </a:solidFill>
                                    <a:latin typeface="Cambria Math" panose="02040503050406030204" pitchFamily="18" charset="0"/>
                                  </a:rPr>
                                </m:ctrlPr>
                              </m:accPr>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a:rPr>
                                      <m:t>𝑋</m:t>
                                    </m:r>
                                  </m:e>
                                  <m:sub>
                                    <m:r>
                                      <a:rPr lang="en-US" altLang="ko-KR" sz="1600" i="1">
                                        <a:solidFill>
                                          <a:prstClr val="black"/>
                                        </a:solidFill>
                                        <a:latin typeface="Cambria Math"/>
                                      </a:rPr>
                                      <m:t>2</m:t>
                                    </m:r>
                                  </m:sub>
                                </m:sSub>
                              </m:e>
                            </m:acc>
                            <m:r>
                              <m:rPr>
                                <m:nor/>
                              </m:rPr>
                              <a:rPr lang="ko-KR" altLang="en-US" sz="1600" dirty="0">
                                <a:solidFill>
                                  <a:prstClr val="black"/>
                                </a:solidFill>
                                <a:latin typeface="Times New Roman" panose="02020603050405020304" pitchFamily="18" charset="0"/>
                                <a:cs typeface="Times New Roman" panose="02020603050405020304" pitchFamily="18" charset="0"/>
                              </a:rPr>
                              <m:t> </m:t>
                            </m:r>
                          </m:num>
                          <m:den>
                            <m:d>
                              <m:dPr>
                                <m:begChr m:val="|"/>
                                <m:endChr m:val="|"/>
                                <m:ctrlPr>
                                  <a:rPr lang="en-US" altLang="ko-KR" sz="1600" i="1" dirty="0">
                                    <a:solidFill>
                                      <a:prstClr val="black"/>
                                    </a:solidFill>
                                    <a:latin typeface="Cambria Math" panose="02040503050406030204" pitchFamily="18" charset="0"/>
                                    <a:cs typeface="Times New Roman" panose="02020603050405020304" pitchFamily="18" charset="0"/>
                                  </a:rPr>
                                </m:ctrlPr>
                              </m:dPr>
                              <m:e>
                                <m:acc>
                                  <m:accPr>
                                    <m:chr m:val="⃗"/>
                                    <m:ctrlPr>
                                      <a:rPr lang="en-US" altLang="ko-KR" sz="1600" i="1">
                                        <a:solidFill>
                                          <a:prstClr val="black"/>
                                        </a:solidFill>
                                        <a:latin typeface="Cambria Math" panose="02040503050406030204" pitchFamily="18" charset="0"/>
                                      </a:rPr>
                                    </m:ctrlPr>
                                  </m:accPr>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a:rPr>
                                          <m:t>𝑋</m:t>
                                        </m:r>
                                      </m:e>
                                      <m:sub>
                                        <m:r>
                                          <a:rPr lang="en-US" altLang="ko-KR" sz="1600" i="1">
                                            <a:solidFill>
                                              <a:prstClr val="black"/>
                                            </a:solidFill>
                                            <a:latin typeface="Cambria Math" panose="02040503050406030204" pitchFamily="18" charset="0"/>
                                          </a:rPr>
                                          <m:t>1</m:t>
                                        </m:r>
                                      </m:sub>
                                    </m:sSub>
                                  </m:e>
                                </m:acc>
                                <m:r>
                                  <m:rPr>
                                    <m:nor/>
                                  </m:rPr>
                                  <a:rPr lang="ko-KR" altLang="en-US" sz="1600" dirty="0">
                                    <a:solidFill>
                                      <a:prstClr val="black"/>
                                    </a:solidFill>
                                    <a:latin typeface="Times New Roman" panose="02020603050405020304" pitchFamily="18" charset="0"/>
                                    <a:cs typeface="Times New Roman" panose="02020603050405020304" pitchFamily="18" charset="0"/>
                                  </a:rPr>
                                  <m:t> </m:t>
                                </m:r>
                              </m:e>
                            </m:d>
                            <m:d>
                              <m:dPr>
                                <m:begChr m:val="|"/>
                                <m:endChr m:val="|"/>
                                <m:ctrlPr>
                                  <a:rPr lang="en-US" altLang="ko-KR" sz="1600" i="1" dirty="0">
                                    <a:solidFill>
                                      <a:prstClr val="black"/>
                                    </a:solidFill>
                                    <a:latin typeface="Cambria Math" panose="02040503050406030204" pitchFamily="18" charset="0"/>
                                    <a:cs typeface="Times New Roman" panose="02020603050405020304" pitchFamily="18" charset="0"/>
                                  </a:rPr>
                                </m:ctrlPr>
                              </m:dPr>
                              <m:e>
                                <m:acc>
                                  <m:accPr>
                                    <m:chr m:val="⃗"/>
                                    <m:ctrlPr>
                                      <a:rPr lang="en-US" altLang="ko-KR" sz="1600" i="1">
                                        <a:solidFill>
                                          <a:prstClr val="black"/>
                                        </a:solidFill>
                                        <a:latin typeface="Cambria Math" panose="02040503050406030204" pitchFamily="18" charset="0"/>
                                      </a:rPr>
                                    </m:ctrlPr>
                                  </m:accPr>
                                  <m:e>
                                    <m:sSub>
                                      <m:sSubPr>
                                        <m:ctrlPr>
                                          <a:rPr lang="en-US" altLang="ko-KR" sz="1600" i="1">
                                            <a:solidFill>
                                              <a:prstClr val="black"/>
                                            </a:solidFill>
                                            <a:latin typeface="Cambria Math" panose="02040503050406030204" pitchFamily="18" charset="0"/>
                                          </a:rPr>
                                        </m:ctrlPr>
                                      </m:sSubPr>
                                      <m:e>
                                        <m:r>
                                          <a:rPr lang="en-US" altLang="ko-KR" sz="1600" i="1">
                                            <a:solidFill>
                                              <a:prstClr val="black"/>
                                            </a:solidFill>
                                            <a:latin typeface="Cambria Math"/>
                                          </a:rPr>
                                          <m:t>𝑋</m:t>
                                        </m:r>
                                      </m:e>
                                      <m:sub>
                                        <m:r>
                                          <a:rPr lang="en-US" altLang="ko-KR" sz="1600" i="1">
                                            <a:solidFill>
                                              <a:prstClr val="black"/>
                                            </a:solidFill>
                                            <a:latin typeface="Cambria Math"/>
                                          </a:rPr>
                                          <m:t>2</m:t>
                                        </m:r>
                                      </m:sub>
                                    </m:sSub>
                                  </m:e>
                                </m:acc>
                                <m:r>
                                  <m:rPr>
                                    <m:nor/>
                                  </m:rPr>
                                  <a:rPr lang="ko-KR" altLang="en-US" sz="1600" dirty="0">
                                    <a:solidFill>
                                      <a:prstClr val="black"/>
                                    </a:solidFill>
                                    <a:latin typeface="Times New Roman" panose="02020603050405020304" pitchFamily="18" charset="0"/>
                                    <a:cs typeface="Times New Roman" panose="02020603050405020304" pitchFamily="18" charset="0"/>
                                  </a:rPr>
                                  <m:t> </m:t>
                                </m:r>
                              </m:e>
                            </m:d>
                          </m:den>
                        </m:f>
                      </m:oMath>
                    </m:oMathPara>
                  </a14:m>
                  <a:endParaRPr lang="ko-KR" altLang="en-US" sz="1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34" name="Rectangle 12">
                  <a:extLst>
                    <a:ext uri="{FF2B5EF4-FFF2-40B4-BE49-F238E27FC236}">
                      <a16:creationId xmlns:a16="http://schemas.microsoft.com/office/drawing/2014/main" id="{BB1493B3-7206-4FDB-AF68-34317CC291C5}"/>
                    </a:ext>
                  </a:extLst>
                </p:cNvPr>
                <p:cNvSpPr>
                  <a:spLocks noRot="1" noChangeAspect="1" noMove="1" noResize="1" noEditPoints="1" noAdjustHandles="1" noChangeArrowheads="1" noChangeShapeType="1" noTextEdit="1"/>
                </p:cNvSpPr>
                <p:nvPr/>
              </p:nvSpPr>
              <p:spPr>
                <a:xfrm>
                  <a:off x="635000" y="4169949"/>
                  <a:ext cx="8632824" cy="771219"/>
                </a:xfrm>
                <a:prstGeom prst="rect">
                  <a:avLst/>
                </a:prstGeom>
                <a:blipFill>
                  <a:blip r:embed="rId3"/>
                  <a:stretch>
                    <a:fillRect/>
                  </a:stretch>
                </a:blipFill>
                <a:ln>
                  <a:noFill/>
                </a:ln>
              </p:spPr>
              <p:txBody>
                <a:bodyPr/>
                <a:lstStyle/>
                <a:p>
                  <a:r>
                    <a:rPr lang="en-US">
                      <a:noFill/>
                    </a:rPr>
                    <a:t> </a:t>
                  </a:r>
                </a:p>
              </p:txBody>
            </p:sp>
          </mc:Fallback>
        </mc:AlternateContent>
        <p:grpSp>
          <p:nvGrpSpPr>
            <p:cNvPr id="35" name="그룹 34">
              <a:extLst>
                <a:ext uri="{FF2B5EF4-FFF2-40B4-BE49-F238E27FC236}">
                  <a16:creationId xmlns:a16="http://schemas.microsoft.com/office/drawing/2014/main" id="{4B2FAFC2-8D90-41F3-A06F-00E882A25F75}"/>
                </a:ext>
              </a:extLst>
            </p:cNvPr>
            <p:cNvGrpSpPr/>
            <p:nvPr/>
          </p:nvGrpSpPr>
          <p:grpSpPr>
            <a:xfrm>
              <a:off x="3467274" y="2513599"/>
              <a:ext cx="2968276" cy="1479616"/>
              <a:chOff x="4511824" y="2949475"/>
              <a:chExt cx="2508386" cy="1250373"/>
            </a:xfrm>
          </p:grpSpPr>
          <p:sp>
            <p:nvSpPr>
              <p:cNvPr id="36" name="TextBox 35">
                <a:extLst>
                  <a:ext uri="{FF2B5EF4-FFF2-40B4-BE49-F238E27FC236}">
                    <a16:creationId xmlns:a16="http://schemas.microsoft.com/office/drawing/2014/main" id="{53C46CCA-7E73-49D2-A951-A4EA783B6CB3}"/>
                  </a:ext>
                </a:extLst>
              </p:cNvPr>
              <p:cNvSpPr txBox="1"/>
              <p:nvPr/>
            </p:nvSpPr>
            <p:spPr>
              <a:xfrm>
                <a:off x="5796811" y="2949475"/>
                <a:ext cx="576064" cy="260092"/>
              </a:xfrm>
              <a:prstGeom prst="rect">
                <a:avLst/>
              </a:prstGeom>
              <a:noFill/>
            </p:spPr>
            <p:txBody>
              <a:bodyPr wrap="square" rtlCol="0">
                <a:spAutoFit/>
              </a:bodyPr>
              <a:lstStyle/>
              <a:p>
                <a:pPr algn="ctr"/>
                <a:r>
                  <a:rPr lang="ko-KR" altLang="en-US" sz="1400" dirty="0">
                    <a:solidFill>
                      <a:srgbClr val="193EB0"/>
                    </a:solidFill>
                    <a:latin typeface="SamsungOne-700" panose="020B0803030303020204" pitchFamily="34" charset="0"/>
                    <a:sym typeface="Symbol"/>
                  </a:rPr>
                  <a:t></a:t>
                </a:r>
                <a:endParaRPr lang="ko-KR" altLang="en-US" sz="1400" dirty="0">
                  <a:solidFill>
                    <a:srgbClr val="193EB0"/>
                  </a:solidFill>
                  <a:latin typeface="SamsungOne-700" panose="020B0803030303020204" pitchFamily="34" charset="0"/>
                </a:endParaRPr>
              </a:p>
            </p:txBody>
          </p:sp>
          <p:cxnSp>
            <p:nvCxnSpPr>
              <p:cNvPr id="37" name="Straight Arrow Connector 8">
                <a:extLst>
                  <a:ext uri="{FF2B5EF4-FFF2-40B4-BE49-F238E27FC236}">
                    <a16:creationId xmlns:a16="http://schemas.microsoft.com/office/drawing/2014/main" id="{ADCB6E74-6134-4B04-B2CF-7593E0460DAF}"/>
                  </a:ext>
                </a:extLst>
              </p:cNvPr>
              <p:cNvCxnSpPr/>
              <p:nvPr/>
            </p:nvCxnSpPr>
            <p:spPr>
              <a:xfrm flipV="1">
                <a:off x="4511824" y="3140969"/>
                <a:ext cx="1512168" cy="720079"/>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61B607-28A7-490B-8643-0377150EBE71}"/>
                  </a:ext>
                </a:extLst>
              </p:cNvPr>
              <p:cNvSpPr txBox="1"/>
              <p:nvPr/>
            </p:nvSpPr>
            <p:spPr>
              <a:xfrm>
                <a:off x="6444146" y="3712265"/>
                <a:ext cx="576064" cy="260092"/>
              </a:xfrm>
              <a:prstGeom prst="rect">
                <a:avLst/>
              </a:prstGeom>
              <a:noFill/>
            </p:spPr>
            <p:txBody>
              <a:bodyPr wrap="square" rtlCol="0">
                <a:spAutoFit/>
              </a:bodyPr>
              <a:lstStyle/>
              <a:p>
                <a:pPr algn="ctr"/>
                <a:r>
                  <a:rPr lang="ko-KR" altLang="en-US" sz="1400" dirty="0">
                    <a:solidFill>
                      <a:srgbClr val="193EB0"/>
                    </a:solidFill>
                    <a:latin typeface="SamsungOne-700" panose="020B0803030303020204" pitchFamily="34" charset="0"/>
                    <a:sym typeface="Symbol"/>
                  </a:rPr>
                  <a:t></a:t>
                </a:r>
                <a:endParaRPr lang="ko-KR" altLang="en-US" sz="1400" dirty="0">
                  <a:solidFill>
                    <a:srgbClr val="193EB0"/>
                  </a:solidFill>
                  <a:latin typeface="SamsungOne-700" panose="020B0803030303020204" pitchFamily="34" charset="0"/>
                </a:endParaRPr>
              </a:p>
            </p:txBody>
          </p:sp>
          <p:cxnSp>
            <p:nvCxnSpPr>
              <p:cNvPr id="39" name="Straight Arrow Connector 9">
                <a:extLst>
                  <a:ext uri="{FF2B5EF4-FFF2-40B4-BE49-F238E27FC236}">
                    <a16:creationId xmlns:a16="http://schemas.microsoft.com/office/drawing/2014/main" id="{CC4919AA-D718-476E-BD06-7D18755C6CEA}"/>
                  </a:ext>
                </a:extLst>
              </p:cNvPr>
              <p:cNvCxnSpPr/>
              <p:nvPr/>
            </p:nvCxnSpPr>
            <p:spPr>
              <a:xfrm>
                <a:off x="4511824" y="3861048"/>
                <a:ext cx="2160240" cy="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118010-BBB0-42EA-A46B-FD2A8AA5F2EA}"/>
                      </a:ext>
                    </a:extLst>
                  </p:cNvPr>
                  <p:cNvSpPr txBox="1"/>
                  <p:nvPr/>
                </p:nvSpPr>
                <p:spPr>
                  <a:xfrm>
                    <a:off x="4853245" y="3205295"/>
                    <a:ext cx="462474" cy="311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i="1" smtClean="0">
                                  <a:solidFill>
                                    <a:srgbClr val="193EB0"/>
                                  </a:solidFill>
                                  <a:latin typeface="Cambria Math" panose="02040503050406030204" pitchFamily="18" charset="0"/>
                                </a:rPr>
                              </m:ctrlPr>
                            </m:accPr>
                            <m:e>
                              <m:sSub>
                                <m:sSubPr>
                                  <m:ctrlPr>
                                    <a:rPr lang="en-US" altLang="ko-KR" sz="1600" i="1">
                                      <a:solidFill>
                                        <a:srgbClr val="193EB0"/>
                                      </a:solidFill>
                                      <a:latin typeface="Cambria Math" panose="02040503050406030204" pitchFamily="18" charset="0"/>
                                    </a:rPr>
                                  </m:ctrlPr>
                                </m:sSubPr>
                                <m:e>
                                  <m:r>
                                    <a:rPr lang="en-US" altLang="ko-KR" sz="1600" i="1">
                                      <a:solidFill>
                                        <a:srgbClr val="193EB0"/>
                                      </a:solidFill>
                                      <a:latin typeface="Cambria Math"/>
                                    </a:rPr>
                                    <m:t>𝑋</m:t>
                                  </m:r>
                                </m:e>
                                <m:sub>
                                  <m:r>
                                    <a:rPr lang="en-US" altLang="ko-KR" sz="1600" i="1">
                                      <a:solidFill>
                                        <a:srgbClr val="193EB0"/>
                                      </a:solidFill>
                                      <a:latin typeface="Cambria Math"/>
                                    </a:rPr>
                                    <m:t>2</m:t>
                                  </m:r>
                                </m:sub>
                              </m:sSub>
                            </m:e>
                          </m:acc>
                        </m:oMath>
                      </m:oMathPara>
                    </a14:m>
                    <a:endParaRPr lang="ko-KR" altLang="en-US" sz="1600" dirty="0">
                      <a:solidFill>
                        <a:srgbClr val="193EB0"/>
                      </a:solidFill>
                    </a:endParaRPr>
                  </a:p>
                </p:txBody>
              </p:sp>
            </mc:Choice>
            <mc:Fallback xmlns="">
              <p:sp>
                <p:nvSpPr>
                  <p:cNvPr id="40" name="TextBox 39">
                    <a:extLst>
                      <a:ext uri="{FF2B5EF4-FFF2-40B4-BE49-F238E27FC236}">
                        <a16:creationId xmlns:a16="http://schemas.microsoft.com/office/drawing/2014/main" xmlns="" xmlns:a14="http://schemas.microsoft.com/office/drawing/2010/main" id="{3E118010-BBB0-42EA-A46B-FD2A8AA5F2EA}"/>
                      </a:ext>
                    </a:extLst>
                  </p:cNvPr>
                  <p:cNvSpPr txBox="1">
                    <a:spLocks noRot="1" noChangeAspect="1" noMove="1" noResize="1" noEditPoints="1" noAdjustHandles="1" noChangeArrowheads="1" noChangeShapeType="1" noTextEdit="1"/>
                  </p:cNvSpPr>
                  <p:nvPr/>
                </p:nvSpPr>
                <p:spPr>
                  <a:xfrm>
                    <a:off x="4853245" y="3205295"/>
                    <a:ext cx="462474" cy="31140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78AE18D-2E6C-433C-A72E-98331C0D8053}"/>
                      </a:ext>
                    </a:extLst>
                  </p:cNvPr>
                  <p:cNvSpPr txBox="1"/>
                  <p:nvPr/>
                </p:nvSpPr>
                <p:spPr>
                  <a:xfrm>
                    <a:off x="5296167" y="3888442"/>
                    <a:ext cx="500644" cy="311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i="1" smtClean="0">
                                  <a:solidFill>
                                    <a:srgbClr val="193EB0"/>
                                  </a:solidFill>
                                  <a:latin typeface="Cambria Math" panose="02040503050406030204" pitchFamily="18" charset="0"/>
                                </a:rPr>
                              </m:ctrlPr>
                            </m:accPr>
                            <m:e>
                              <m:sSub>
                                <m:sSubPr>
                                  <m:ctrlPr>
                                    <a:rPr lang="en-US" altLang="ko-KR" sz="1600" i="1">
                                      <a:solidFill>
                                        <a:srgbClr val="193EB0"/>
                                      </a:solidFill>
                                      <a:latin typeface="Cambria Math" panose="02040503050406030204" pitchFamily="18" charset="0"/>
                                    </a:rPr>
                                  </m:ctrlPr>
                                </m:sSubPr>
                                <m:e>
                                  <m:r>
                                    <a:rPr lang="en-US" altLang="ko-KR" sz="1600" i="1">
                                      <a:solidFill>
                                        <a:srgbClr val="193EB0"/>
                                      </a:solidFill>
                                      <a:latin typeface="Cambria Math"/>
                                    </a:rPr>
                                    <m:t>𝑋</m:t>
                                  </m:r>
                                </m:e>
                                <m:sub>
                                  <m:r>
                                    <a:rPr lang="en-US" altLang="ko-KR" sz="1600" i="1">
                                      <a:solidFill>
                                        <a:srgbClr val="193EB0"/>
                                      </a:solidFill>
                                      <a:latin typeface="Cambria Math"/>
                                    </a:rPr>
                                    <m:t>1</m:t>
                                  </m:r>
                                </m:sub>
                              </m:sSub>
                            </m:e>
                          </m:acc>
                        </m:oMath>
                      </m:oMathPara>
                    </a14:m>
                    <a:endParaRPr lang="ko-KR" altLang="en-US" sz="1600" dirty="0">
                      <a:solidFill>
                        <a:srgbClr val="193EB0"/>
                      </a:solidFill>
                    </a:endParaRPr>
                  </a:p>
                </p:txBody>
              </p:sp>
            </mc:Choice>
            <mc:Fallback xmlns="">
              <p:sp>
                <p:nvSpPr>
                  <p:cNvPr id="41" name="TextBox 40">
                    <a:extLst>
                      <a:ext uri="{FF2B5EF4-FFF2-40B4-BE49-F238E27FC236}">
                        <a16:creationId xmlns:a16="http://schemas.microsoft.com/office/drawing/2014/main" xmlns="" xmlns:a14="http://schemas.microsoft.com/office/drawing/2010/main" id="{D78AE18D-2E6C-433C-A72E-98331C0D8053}"/>
                      </a:ext>
                    </a:extLst>
                  </p:cNvPr>
                  <p:cNvSpPr txBox="1">
                    <a:spLocks noRot="1" noChangeAspect="1" noMove="1" noResize="1" noEditPoints="1" noAdjustHandles="1" noChangeArrowheads="1" noChangeShapeType="1" noTextEdit="1"/>
                  </p:cNvSpPr>
                  <p:nvPr/>
                </p:nvSpPr>
                <p:spPr>
                  <a:xfrm>
                    <a:off x="5296167" y="3888442"/>
                    <a:ext cx="500644" cy="311406"/>
                  </a:xfrm>
                  <a:prstGeom prst="rect">
                    <a:avLst/>
                  </a:prstGeom>
                  <a:blipFill rotWithShape="0">
                    <a:blip r:embed="rId5"/>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id="{4EFE2954-5316-4371-A478-D9C97C228296}"/>
                  </a:ext>
                </a:extLst>
              </p:cNvPr>
              <p:cNvSpPr txBox="1"/>
              <p:nvPr/>
            </p:nvSpPr>
            <p:spPr>
              <a:xfrm>
                <a:off x="4770894" y="3608093"/>
                <a:ext cx="456147" cy="286100"/>
              </a:xfrm>
              <a:prstGeom prst="rect">
                <a:avLst/>
              </a:prstGeom>
              <a:noFill/>
            </p:spPr>
            <p:txBody>
              <a:bodyPr wrap="square" rtlCol="0">
                <a:spAutoFit/>
              </a:bodyPr>
              <a:lstStyle/>
              <a:p>
                <a:pPr algn="ctr"/>
                <a:r>
                  <a:rPr lang="ko-KR" altLang="en-US" sz="1600" i="1" dirty="0">
                    <a:solidFill>
                      <a:srgbClr val="193EB0"/>
                    </a:solidFill>
                    <a:sym typeface="Symbol"/>
                  </a:rPr>
                  <a:t></a:t>
                </a:r>
                <a:endParaRPr lang="ko-KR" altLang="en-US" sz="1600" i="1" dirty="0">
                  <a:solidFill>
                    <a:srgbClr val="193EB0"/>
                  </a:solidFill>
                </a:endParaRPr>
              </a:p>
            </p:txBody>
          </p:sp>
        </p:grpSp>
      </p:grpSp>
      <p:grpSp>
        <p:nvGrpSpPr>
          <p:cNvPr id="26" name="그룹 2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7" name="직사각형 2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đồng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dạng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cosin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9"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Tài liệu là vectơ. Sự giống nhau giữa hai tài liệu có thể được định lượng.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9" name="그룹 1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0" name="직사각형 1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1" name="직사각형 2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4818555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Exercise #0510</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Tuân theo các bước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a:t>
                </a: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0510</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a:t>
                </a:r>
                <a:r>
                  <a:rPr lang="en-US" altLang="ko-KR" sz="2000" b="1" dirty="0" err="1">
                    <a:solidFill>
                      <a:schemeClr val="bg1"/>
                    </a:solidFill>
                    <a:latin typeface="SamsungOne-700" panose="020B0803030303020204" pitchFamily="34" charset="0"/>
                    <a:ea typeface="SamsungOne-700" panose="020B0803030303020204" pitchFamily="34" charset="0"/>
                    <a:cs typeface="iCiel Samsung Sharp Sans Regular" pitchFamily="2" charset="77"/>
                  </a:rPr>
                  <a:t>ipynb</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3.2.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đại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diện</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983660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307" y="3923538"/>
            <a:ext cx="5700472" cy="1567171"/>
            <a:chOff x="1051307" y="4065033"/>
            <a:chExt cx="5700472"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diện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3.3.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Phân</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tích</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phân</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loại</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354121"/>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chủ</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đề</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871102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35000" y="3284984"/>
            <a:ext cx="8632824" cy="1740499"/>
            <a:chOff x="635000" y="3284984"/>
            <a:chExt cx="8632824" cy="1740499"/>
          </a:xfrm>
        </p:grpSpPr>
        <p:sp>
          <p:nvSpPr>
            <p:cNvPr id="12" name="직사각형 11"/>
            <p:cNvSpPr/>
            <p:nvPr/>
          </p:nvSpPr>
          <p:spPr>
            <a:xfrm>
              <a:off x="1984216" y="3391002"/>
              <a:ext cx="5851375" cy="1634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635000" y="3284984"/>
                  <a:ext cx="8632824" cy="171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FF0000"/>
                                </a:solidFill>
                                <a:latin typeface="Cambria Math" panose="02040503050406030204" pitchFamily="18" charset="0"/>
                                <a:cs typeface="Times New Roman" panose="02020603050405020304" pitchFamily="18" charset="0"/>
                              </a:rPr>
                              <m:t>𝐴</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f>
                          <m:fPr>
                            <m:ctrlPr>
                              <a:rPr lang="en-US" altLang="ko-KR" sz="1600" i="1">
                                <a:solidFill>
                                  <a:prstClr val="black"/>
                                </a:solidFill>
                                <a:latin typeface="Cambria Math" panose="02040503050406030204" pitchFamily="18" charset="0"/>
                                <a:cs typeface="Times New Roman" panose="02020603050405020304" pitchFamily="18" charset="0"/>
                              </a:rPr>
                            </m:ctrlPr>
                          </m:fPr>
                          <m:num>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e>
                              <m:e>
                                <m:r>
                                  <a:rPr lang="en-US" altLang="ko-KR" sz="1600" i="1" smtClean="0">
                                    <a:solidFill>
                                      <a:srgbClr val="FF0000"/>
                                    </a:solidFill>
                                    <a:latin typeface="Cambria Math" panose="02040503050406030204" pitchFamily="18" charset="0"/>
                                    <a:cs typeface="Times New Roman" panose="02020603050405020304" pitchFamily="18" charset="0"/>
                                  </a:rPr>
                                  <m:t>𝐴</m:t>
                                </m:r>
                              </m:e>
                            </m:d>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FF0000"/>
                                </a:solidFill>
                                <a:latin typeface="Cambria Math" panose="02040503050406030204" pitchFamily="18" charset="0"/>
                                <a:cs typeface="Times New Roman" panose="02020603050405020304" pitchFamily="18" charset="0"/>
                              </a:rPr>
                              <m:t>𝐴</m:t>
                            </m:r>
                            <m:r>
                              <a:rPr lang="en-US" altLang="ko-KR" sz="1600" i="1">
                                <a:solidFill>
                                  <a:prstClr val="black"/>
                                </a:solidFill>
                                <a:latin typeface="Cambria Math" panose="02040503050406030204" pitchFamily="18" charset="0"/>
                                <a:cs typeface="Times New Roman" panose="02020603050405020304" pitchFamily="18" charset="0"/>
                              </a:rPr>
                              <m:t>)</m:t>
                            </m:r>
                          </m:num>
                          <m:den>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den>
                        </m:f>
                      </m:oMath>
                    </m:oMathPara>
                  </a14:m>
                  <a:endParaRPr lang="en-US" altLang="ko-KR" sz="16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193EB0"/>
                                </a:solidFill>
                                <a:latin typeface="Cambria Math" panose="02040503050406030204" pitchFamily="18" charset="0"/>
                                <a:cs typeface="Times New Roman" panose="02020603050405020304" pitchFamily="18" charset="0"/>
                              </a:rPr>
                              <m:t>𝐵</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f>
                          <m:fPr>
                            <m:ctrlPr>
                              <a:rPr lang="en-US" altLang="ko-KR" sz="1600" i="1">
                                <a:solidFill>
                                  <a:prstClr val="black"/>
                                </a:solidFill>
                                <a:latin typeface="Cambria Math" panose="02040503050406030204" pitchFamily="18" charset="0"/>
                                <a:cs typeface="Times New Roman" panose="02020603050405020304" pitchFamily="18" charset="0"/>
                              </a:rPr>
                            </m:ctrlPr>
                          </m:fPr>
                          <m:num>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e>
                              <m:e>
                                <m:r>
                                  <a:rPr lang="en-US" altLang="ko-KR" sz="1600" i="1" smtClean="0">
                                    <a:solidFill>
                                      <a:srgbClr val="193EB0"/>
                                    </a:solidFill>
                                    <a:latin typeface="Cambria Math" panose="02040503050406030204" pitchFamily="18" charset="0"/>
                                    <a:cs typeface="Times New Roman" panose="02020603050405020304" pitchFamily="18" charset="0"/>
                                  </a:rPr>
                                  <m:t>𝐵</m:t>
                                </m:r>
                              </m:e>
                            </m:d>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193EB0"/>
                                </a:solidFill>
                                <a:latin typeface="Cambria Math" panose="02040503050406030204" pitchFamily="18" charset="0"/>
                                <a:cs typeface="Times New Roman" panose="02020603050405020304" pitchFamily="18" charset="0"/>
                              </a:rPr>
                              <m:t>𝐵</m:t>
                            </m:r>
                            <m:r>
                              <a:rPr lang="en-US" altLang="ko-KR" sz="1600" i="1">
                                <a:solidFill>
                                  <a:prstClr val="black"/>
                                </a:solidFill>
                                <a:latin typeface="Cambria Math" panose="02040503050406030204" pitchFamily="18" charset="0"/>
                                <a:cs typeface="Times New Roman" panose="02020603050405020304" pitchFamily="18" charset="0"/>
                              </a:rPr>
                              <m:t>)</m:t>
                            </m:r>
                          </m:num>
                          <m:den>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den>
                        </m:f>
                      </m:oMath>
                    </m:oMathPara>
                  </a14:m>
                  <a:endParaRPr lang="en-US" altLang="ko-KR" sz="1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 xmlns:a14="http://schemas.microsoft.com/office/drawing/2010/main" id="{BB1493B3-7206-4FDB-AF68-34317CC291C5}"/>
                    </a:ext>
                  </a:extLst>
                </p:cNvPr>
                <p:cNvSpPr>
                  <a:spLocks noRot="1" noChangeAspect="1" noMove="1" noResize="1" noEditPoints="1" noAdjustHandles="1" noChangeArrowheads="1" noChangeShapeType="1" noTextEdit="1"/>
                </p:cNvSpPr>
                <p:nvPr/>
              </p:nvSpPr>
              <p:spPr>
                <a:xfrm>
                  <a:off x="635000" y="3284984"/>
                  <a:ext cx="8632824" cy="1710065"/>
                </a:xfrm>
                <a:prstGeom prst="rect">
                  <a:avLst/>
                </a:prstGeom>
                <a:blipFill rotWithShape="0">
                  <a:blip r:embed="rId3"/>
                  <a:stretch>
                    <a:fillRect/>
                  </a:stretch>
                </a:blipFill>
                <a:ln>
                  <a:noFill/>
                </a:ln>
              </p:spPr>
              <p:txBody>
                <a:bodyPr/>
                <a:lstStyle/>
                <a:p>
                  <a:r>
                    <a:rPr lang="ko-KR" altLang="en-US">
                      <a:noFill/>
                    </a:rPr>
                    <a:t> </a:t>
                  </a:r>
                </a:p>
              </p:txBody>
            </p:sp>
          </mc:Fallback>
        </mc:AlternateContent>
      </p:grpSp>
      <p:sp>
        <p:nvSpPr>
          <p:cNvPr id="22" name="직사각형 21">
            <a:extLst>
              <a:ext uri="{FF2B5EF4-FFF2-40B4-BE49-F238E27FC236}">
                <a16:creationId xmlns:a16="http://schemas.microsoft.com/office/drawing/2014/main" id="{B09BBFA1-977A-49F3-A872-CA56BD104539}"/>
              </a:ext>
            </a:extLst>
          </p:cNvPr>
          <p:cNvSpPr/>
          <p:nvPr/>
        </p:nvSpPr>
        <p:spPr>
          <a:xfrm>
            <a:off x="893079" y="5199003"/>
            <a:ext cx="829437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vi-VN" altLang="ko-KR" sz="1600" dirty="0">
                <a:solidFill>
                  <a:srgbClr val="FF0000"/>
                </a:solidFill>
                <a:latin typeface="SamsungOne-700" panose="020B0803030303020204" pitchFamily="34" charset="0"/>
                <a:ea typeface="SamsungOne-700" panose="020B0803030303020204" pitchFamily="34" charset="0"/>
              </a:rPr>
              <a:t>Thận 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số phụ của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chỉ phục vụ mục đích ghi nhãn. Ở đây, các từ không được sắp xếp theo thứ tự.</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6" name="직사각형 1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20" name="직사각형 19">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Naïve Bayes Classifier</a:t>
            </a: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3" name="직사각형 2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Naïve Bayes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a:t>
              </a:r>
            </a:p>
          </p:txBody>
        </p:sp>
      </p:grpSp>
      <p:sp>
        <p:nvSpPr>
          <p:cNvPr id="25" name="Rectangle 12">
            <a:extLst>
              <a:ext uri="{FF2B5EF4-FFF2-40B4-BE49-F238E27FC236}">
                <a16:creationId xmlns:a16="http://schemas.microsoft.com/office/drawing/2014/main" id="{89FEBE9D-D8C5-4B7E-B239-F601103D5FFD}"/>
              </a:ext>
            </a:extLst>
          </p:cNvPr>
          <p:cNvSpPr/>
          <p:nvPr/>
        </p:nvSpPr>
        <p:spPr>
          <a:xfrm>
            <a:off x="711201" y="2184768"/>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thuận tiện, giả sử rằng có hai loại tài liệu A và B.</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Ví dụ, các loại tài liệu có thể là A= “thư rác” và B = “không có thư rác”.</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Hãy áp dụng mô hình BOW: các túi A và B chứa các từ được mã hóa.</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Áp dụng định lý Bayes, ta có:</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296406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aphicFrame>
        <p:nvGraphicFramePr>
          <p:cNvPr id="15" name="Table 13">
            <a:extLst>
              <a:ext uri="{FF2B5EF4-FFF2-40B4-BE49-F238E27FC236}">
                <a16:creationId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3726649362"/>
              </p:ext>
            </p:extLst>
          </p:nvPr>
        </p:nvGraphicFramePr>
        <p:xfrm>
          <a:off x="684018" y="2415942"/>
          <a:ext cx="3663166" cy="3133974"/>
        </p:xfrm>
        <a:graphic>
          <a:graphicData uri="http://schemas.openxmlformats.org/drawingml/2006/table">
            <a:tbl>
              <a:tblPr firstRow="1" bandRow="1">
                <a:tableStyleId>{5940675A-B579-460E-94D1-54222C63F5DA}</a:tableStyleId>
              </a:tblPr>
              <a:tblGrid>
                <a:gridCol w="1860678">
                  <a:extLst>
                    <a:ext uri="{9D8B030D-6E8A-4147-A177-3AD203B41FA5}">
                      <a16:colId xmlns:a16="http://schemas.microsoft.com/office/drawing/2014/main" val="20000"/>
                    </a:ext>
                  </a:extLst>
                </a:gridCol>
                <a:gridCol w="1802488">
                  <a:extLst>
                    <a:ext uri="{9D8B030D-6E8A-4147-A177-3AD203B41FA5}">
                      <a16:colId xmlns:a16="http://schemas.microsoft.com/office/drawing/2014/main" val="20001"/>
                    </a:ext>
                  </a:extLst>
                </a:gridCol>
              </a:tblGrid>
              <a:tr h="370221">
                <a:tc>
                  <a:txBody>
                    <a:bodyPr/>
                    <a:lstStyle/>
                    <a:p>
                      <a:pPr algn="ctr" latinLnBrk="1"/>
                      <a:r>
                        <a:rPr lang="vi-VN" altLang="ko-KR" sz="1200" b="1" dirty="0">
                          <a:solidFill>
                            <a:srgbClr val="1429A0"/>
                          </a:solidFill>
                          <a:latin typeface="SamsungOne-700" panose="020B0803030303020204" pitchFamily="34" charset="0"/>
                          <a:ea typeface="SamsungOne-700" panose="020B0803030303020204" pitchFamily="34" charset="0"/>
                        </a:rPr>
                        <a:t>Các thuật toán</a:t>
                      </a:r>
                      <a:endParaRPr lang="ko-KR" altLang="en-US" sz="1200" b="1" dirty="0">
                        <a:solidFill>
                          <a:srgbClr val="1429A0"/>
                        </a:solidFill>
                        <a:latin typeface="SamsungOne-700" panose="020B0803030303020204" pitchFamily="34"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200" b="1" dirty="0">
                          <a:latin typeface="SamsungOne-700" panose="020B0803030303020204" pitchFamily="34" charset="0"/>
                          <a:ea typeface="SamsungOne-700" panose="020B0803030303020204" pitchFamily="34" charset="0"/>
                        </a:rPr>
                        <a:t>Khu vực</a:t>
                      </a:r>
                      <a:endParaRPr lang="ko-KR" altLang="en-US" sz="1200" b="1" dirty="0">
                        <a:latin typeface="SamsungOne-700" panose="020B0803030303020204" pitchFamily="34"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1709">
                <a:tc>
                  <a:txBody>
                    <a:bodyPr/>
                    <a:lstStyle/>
                    <a:p>
                      <a:pPr algn="ctr" latinLnBrk="1"/>
                      <a:r>
                        <a:rPr lang="en-US" altLang="ko-KR" sz="1200" dirty="0">
                          <a:latin typeface="SamsungOne-400" panose="020B0503030303020204" pitchFamily="34" charset="0"/>
                          <a:ea typeface="SamsungOne-400" panose="020B0503030303020204" pitchFamily="34" charset="0"/>
                        </a:rPr>
                        <a:t>Naïve </a:t>
                      </a:r>
                      <a:r>
                        <a:rPr lang="en-US" altLang="ko-KR" sz="1200" dirty="0" err="1">
                          <a:latin typeface="SamsungOne-400" panose="020B0503030303020204" pitchFamily="34" charset="0"/>
                          <a:ea typeface="SamsungOne-400" panose="020B0503030303020204" pitchFamily="34" charset="0"/>
                        </a:rPr>
                        <a:t>bayes</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51709">
                <a:tc>
                  <a:txBody>
                    <a:bodyPr/>
                    <a:lstStyle/>
                    <a:p>
                      <a:pPr algn="ctr" latinLnBrk="1"/>
                      <a:r>
                        <a:rPr lang="vi-VN" altLang="ko-KR" sz="1200" u="none" strike="noStrike" kern="1200" baseline="0" dirty="0">
                          <a:latin typeface="SamsungOne-400" panose="020B0503030303020204" pitchFamily="34" charset="0"/>
                          <a:ea typeface="SamsungOne-400" panose="020B0503030303020204" pitchFamily="34" charset="0"/>
                        </a:rPr>
                        <a:t>Trường ngẫu nhiên có điều kiện</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Khai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thác</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thông</a:t>
                      </a:r>
                      <a:r>
                        <a:rPr lang="en-US" altLang="ko-KR" sz="1200" u="none" strike="noStrike" kern="1200" baseline="0" dirty="0">
                          <a:latin typeface="SamsungOne-400" panose="020B0503030303020204" pitchFamily="34" charset="0"/>
                          <a:ea typeface="SamsungOne-400" panose="020B0503030303020204" pitchFamily="34" charset="0"/>
                        </a:rPr>
                        <a:t> tin</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51709">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Mô</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hình</a:t>
                      </a:r>
                      <a:r>
                        <a:rPr lang="en-US" altLang="ko-KR" sz="1200" u="none" strike="noStrike" kern="1200" baseline="0" dirty="0">
                          <a:latin typeface="SamsungOne-400" panose="020B0503030303020204" pitchFamily="34" charset="0"/>
                          <a:ea typeface="SamsungOne-400" panose="020B0503030303020204" pitchFamily="34" charset="0"/>
                        </a:rPr>
                        <a:t> Markov </a:t>
                      </a:r>
                      <a:r>
                        <a:rPr lang="en-US" altLang="ko-KR" sz="1200" u="none" strike="noStrike" kern="1200" baseline="0" dirty="0" err="1">
                          <a:latin typeface="SamsungOne-400" panose="020B0503030303020204" pitchFamily="34" charset="0"/>
                          <a:ea typeface="SamsungOne-400" panose="020B0503030303020204" pitchFamily="34" charset="0"/>
                        </a:rPr>
                        <a:t>ẩn</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Khai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thác</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thông</a:t>
                      </a:r>
                      <a:r>
                        <a:rPr lang="en-US" altLang="ko-KR" sz="1200" u="none" strike="noStrike" kern="1200" baseline="0" dirty="0">
                          <a:latin typeface="SamsungOne-400" panose="020B0503030303020204" pitchFamily="34" charset="0"/>
                          <a:ea typeface="SamsungOne-400" panose="020B0503030303020204" pitchFamily="34" charset="0"/>
                        </a:rPr>
                        <a:t> tin</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51709">
                <a:tc>
                  <a:txBody>
                    <a:bodyPr/>
                    <a:lstStyle/>
                    <a:p>
                      <a:pPr algn="ctr" latinLnBrk="1"/>
                      <a:r>
                        <a:rPr lang="en-US" altLang="ko-KR" sz="1200" u="none" strike="noStrike" kern="1200" baseline="0" dirty="0">
                          <a:latin typeface="SamsungOne-400" panose="020B0503030303020204" pitchFamily="34" charset="0"/>
                          <a:ea typeface="SamsungOne-400" panose="020B0503030303020204" pitchFamily="34" charset="0"/>
                        </a:rPr>
                        <a:t>K-means</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vi-VN" altLang="ko-KR" sz="1200" u="none" strike="noStrike" kern="1200" baseline="0" dirty="0">
                          <a:latin typeface="SamsungOne-400" panose="020B0503030303020204" pitchFamily="34" charset="0"/>
                          <a:ea typeface="SamsungOne-400" panose="020B0503030303020204" pitchFamily="34" charset="0"/>
                        </a:rPr>
                        <a:t>Phân cụm</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570890">
                <a:tc>
                  <a:txBody>
                    <a:bodyPr/>
                    <a:lstStyle/>
                    <a:p>
                      <a:pPr algn="ctr"/>
                      <a:r>
                        <a:rPr lang="vi-VN" altLang="ko-KR" sz="1200" u="none" strike="noStrike" kern="1200" baseline="0" dirty="0">
                          <a:latin typeface="SamsungOne-400" panose="020B0503030303020204" pitchFamily="34" charset="0"/>
                          <a:ea typeface="SamsungOne-400" panose="020B0503030303020204" pitchFamily="34" charset="0"/>
                        </a:rPr>
                        <a:t>P</a:t>
                      </a:r>
                      <a:r>
                        <a:rPr lang="en-US" altLang="ko-KR" sz="1200" u="none" strike="noStrike" kern="1200" baseline="0" dirty="0" err="1">
                          <a:latin typeface="SamsungOne-400" panose="020B0503030303020204" pitchFamily="34" charset="0"/>
                          <a:ea typeface="SamsungOne-400" panose="020B0503030303020204" pitchFamily="34" charset="0"/>
                        </a:rPr>
                        <a:t>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tách</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giá</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trị</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số</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ít</a:t>
                      </a:r>
                      <a:r>
                        <a:rPr lang="vi-VN"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a:latin typeface="SamsungOne-400" panose="020B0503030303020204" pitchFamily="34" charset="0"/>
                          <a:ea typeface="SamsungOne-400" panose="020B0503030303020204" pitchFamily="34" charset="0"/>
                        </a:rPr>
                        <a:t>(SVD)</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51709">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Hồi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quy</a:t>
                      </a:r>
                      <a:r>
                        <a:rPr lang="en-US" altLang="ko-KR" sz="1200" u="none" strike="noStrike" kern="1200" baseline="0" dirty="0">
                          <a:latin typeface="SamsungOne-400" panose="020B0503030303020204" pitchFamily="34" charset="0"/>
                          <a:ea typeface="SamsungOne-400" panose="020B0503030303020204" pitchFamily="34" charset="0"/>
                        </a:rPr>
                        <a:t> logistic</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51709">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cây</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quyết</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định</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6" name="Table 13">
            <a:extLst>
              <a:ext uri="{FF2B5EF4-FFF2-40B4-BE49-F238E27FC236}">
                <a16:creationId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432539612"/>
              </p:ext>
            </p:extLst>
          </p:nvPr>
        </p:nvGraphicFramePr>
        <p:xfrm>
          <a:off x="5119356" y="2415942"/>
          <a:ext cx="4188245" cy="3238194"/>
        </p:xfrm>
        <a:graphic>
          <a:graphicData uri="http://schemas.openxmlformats.org/drawingml/2006/table">
            <a:tbl>
              <a:tblPr firstRow="1" bandRow="1">
                <a:tableStyleId>{5940675A-B579-460E-94D1-54222C63F5DA}</a:tableStyleId>
              </a:tblPr>
              <a:tblGrid>
                <a:gridCol w="1953682">
                  <a:extLst>
                    <a:ext uri="{9D8B030D-6E8A-4147-A177-3AD203B41FA5}">
                      <a16:colId xmlns:a16="http://schemas.microsoft.com/office/drawing/2014/main" val="20000"/>
                    </a:ext>
                  </a:extLst>
                </a:gridCol>
                <a:gridCol w="2234563">
                  <a:extLst>
                    <a:ext uri="{9D8B030D-6E8A-4147-A177-3AD203B41FA5}">
                      <a16:colId xmlns:a16="http://schemas.microsoft.com/office/drawing/2014/main" val="20001"/>
                    </a:ext>
                  </a:extLst>
                </a:gridCol>
              </a:tblGrid>
              <a:tr h="382338">
                <a:tc>
                  <a:txBody>
                    <a:bodyPr/>
                    <a:lstStyle/>
                    <a:p>
                      <a:pPr algn="ctr" latinLnBrk="1"/>
                      <a:r>
                        <a:rPr lang="vi-VN" altLang="ko-KR" sz="1200" b="1" dirty="0">
                          <a:solidFill>
                            <a:srgbClr val="1429A0"/>
                          </a:solidFill>
                          <a:latin typeface="SamsungOne-700" panose="020B0803030303020204" pitchFamily="34" charset="0"/>
                          <a:ea typeface="SamsungOne-700" panose="020B0803030303020204" pitchFamily="34" charset="0"/>
                        </a:rPr>
                        <a:t>Các chủ đề</a:t>
                      </a:r>
                      <a:endParaRPr lang="ko-KR" altLang="en-US" sz="1200" b="1" dirty="0">
                        <a:solidFill>
                          <a:srgbClr val="1429A0"/>
                        </a:solidFill>
                        <a:latin typeface="SamsungOne-700" panose="020B0803030303020204" pitchFamily="34"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200" b="1" dirty="0">
                          <a:latin typeface="SamsungOne-700" panose="020B0803030303020204" pitchFamily="34" charset="0"/>
                          <a:ea typeface="SamsungOne-700" panose="020B0803030303020204" pitchFamily="34" charset="0"/>
                        </a:rPr>
                        <a:t>Khu vực thực hành</a:t>
                      </a:r>
                      <a:endParaRPr lang="ko-KR" altLang="en-US" sz="1200" b="1" dirty="0">
                        <a:latin typeface="SamsungOne-700" panose="020B0803030303020204" pitchFamily="34"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29018">
                <a:tc>
                  <a:txBody>
                    <a:bodyPr/>
                    <a:lstStyle/>
                    <a:p>
                      <a:pPr algn="ctr" latinLnBrk="1">
                        <a:lnSpc>
                          <a:spcPct val="100000"/>
                        </a:lnSpc>
                      </a:pPr>
                      <a:r>
                        <a:rPr lang="vi-VN"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T</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ìm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kiếm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từ</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khóa</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Tìm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kiếm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và</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truy</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xuất</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29018">
                <a:tc>
                  <a:txBody>
                    <a:bodyPr/>
                    <a:lstStyle/>
                    <a:p>
                      <a:pPr algn="ctr" latinLnBrk="1">
                        <a:lnSpc>
                          <a:spcPct val="100000"/>
                        </a:lnSpc>
                      </a:pPr>
                      <a:r>
                        <a:rPr lang="vi-VN"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Đảo ngược chỉ mục</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Tìm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kiếm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và</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truy</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xuất</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48748">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cụm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cụm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60453">
                <a:tc>
                  <a:txBody>
                    <a:bodyPr/>
                    <a:lstStyle/>
                    <a:p>
                      <a:pPr algn="ctr" latinLnBrk="1">
                        <a:lnSpc>
                          <a:spcPct val="100000"/>
                        </a:lnSpc>
                      </a:pPr>
                      <a:r>
                        <a:rPr lang="vi-VN"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tài liệu tương tự</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cụm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60453">
                <a:tc>
                  <a:txBody>
                    <a:bodyPr/>
                    <a:lstStyle/>
                    <a:p>
                      <a:pPr algn="ctr">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lựa</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chọn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tính</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năng</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loại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29018">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tích</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tình</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cảm</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loại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vi-VN"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endParaRPr>
                    </a:p>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web</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422771">
                <a:tc>
                  <a:txBody>
                    <a:bodyPr/>
                    <a:lstStyle/>
                    <a:p>
                      <a:pPr algn="ctr" latinLnBrk="1">
                        <a:lnSpc>
                          <a:spcPct val="100000"/>
                        </a:lnSpc>
                      </a:pPr>
                      <a:r>
                        <a:rPr lang="vi-VN"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Giảm kích thước</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loại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60453">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khám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phá</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điện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tử</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loại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liệu</a:t>
                      </a:r>
                      <a:endPar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오른쪽 화살표 1"/>
          <p:cNvSpPr/>
          <p:nvPr/>
        </p:nvSpPr>
        <p:spPr>
          <a:xfrm>
            <a:off x="4491200" y="3749717"/>
            <a:ext cx="468656" cy="428497"/>
          </a:xfrm>
          <a:prstGeom prst="rightArrow">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직사각형 22">
            <a:extLst>
              <a:ext uri="{FF2B5EF4-FFF2-40B4-BE49-F238E27FC236}">
                <a16:creationId xmlns:a16="http://schemas.microsoft.com/office/drawing/2014/main" id="{D8BF98C4-B566-4812-B5F0-560CFBA969E7}"/>
              </a:ext>
            </a:extLst>
          </p:cNvPr>
          <p:cNvSpPr/>
          <p:nvPr/>
        </p:nvSpPr>
        <p:spPr>
          <a:xfrm>
            <a:off x="702940" y="1798458"/>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rPr>
              <a:t>Khai thác văn bản xử lý các chủ đề được liệt kê ở bảng bên phải bằng cách áp dụng các thuật toán khác nhau được liệt kê ở bảng bên trái. (1/2)</a:t>
            </a:r>
            <a:endParaRPr lang="en-US" altLang="ko-KR" sz="1300" dirty="0">
              <a:solidFill>
                <a:schemeClr val="tx1"/>
              </a:solidFill>
              <a:latin typeface="SamsungOne-400" panose="020B0503030303020204" pitchFamily="34" charset="0"/>
            </a:endParaRPr>
          </a:p>
        </p:txBody>
      </p:sp>
      <p:grpSp>
        <p:nvGrpSpPr>
          <p:cNvPr id="24" name="그룹 2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(1/3)</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5075986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35000" y="2858239"/>
            <a:ext cx="8632824" cy="802331"/>
            <a:chOff x="635000" y="2858239"/>
            <a:chExt cx="8632824" cy="802331"/>
          </a:xfrm>
        </p:grpSpPr>
        <p:sp>
          <p:nvSpPr>
            <p:cNvPr id="12" name="직사각형 11"/>
            <p:cNvSpPr/>
            <p:nvPr/>
          </p:nvSpPr>
          <p:spPr>
            <a:xfrm>
              <a:off x="2431133" y="2858239"/>
              <a:ext cx="4822960" cy="802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BB1493B3-7206-4FDB-AF68-34317CC291C5}"/>
                    </a:ext>
                  </a:extLst>
                </p:cNvPr>
                <p:cNvSpPr/>
                <p:nvPr/>
              </p:nvSpPr>
              <p:spPr>
                <a:xfrm>
                  <a:off x="635000" y="2867387"/>
                  <a:ext cx="8632824"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Rectangle 12">
                  <a:extLst>
                    <a:ext uri="{FF2B5EF4-FFF2-40B4-BE49-F238E27FC236}">
                      <a16:creationId xmlns:a16="http://schemas.microsoft.com/office/drawing/2014/main" xmlns="" xmlns:a14="http://schemas.microsoft.com/office/drawing/2010/main" id="{BB1493B3-7206-4FDB-AF68-34317CC291C5}"/>
                    </a:ext>
                  </a:extLst>
                </p:cNvPr>
                <p:cNvSpPr>
                  <a:spLocks noRot="1" noChangeAspect="1" noMove="1" noResize="1" noEditPoints="1" noAdjustHandles="1" noChangeArrowheads="1" noChangeShapeType="1" noTextEdit="1"/>
                </p:cNvSpPr>
                <p:nvPr/>
              </p:nvSpPr>
              <p:spPr>
                <a:xfrm>
                  <a:off x="635000" y="2867387"/>
                  <a:ext cx="8632824" cy="791737"/>
                </a:xfrm>
                <a:prstGeom prst="rect">
                  <a:avLst/>
                </a:prstGeom>
                <a:blipFill rotWithShape="0">
                  <a:blip r:embed="rId3"/>
                  <a:stretch>
                    <a:fillRect/>
                  </a:stretch>
                </a:blipFill>
                <a:ln>
                  <a:noFill/>
                </a:ln>
              </p:spPr>
              <p:txBody>
                <a:bodyPr/>
                <a:lstStyle/>
                <a:p>
                  <a:r>
                    <a:rPr lang="en-US">
                      <a:noFill/>
                    </a:rPr>
                    <a:t> </a:t>
                  </a:r>
                </a:p>
              </p:txBody>
            </p:sp>
          </mc:Fallback>
        </mc:AlternateContent>
      </p:grpSp>
      <p:sp>
        <p:nvSpPr>
          <p:cNvPr id="21" name="Rectangle 12">
            <a:extLst>
              <a:ext uri="{FF2B5EF4-FFF2-40B4-BE49-F238E27FC236}">
                <a16:creationId xmlns:a16="http://schemas.microsoft.com/office/drawing/2014/main" id="{BB1493B3-7206-4FDB-AF68-34317CC291C5}"/>
              </a:ext>
            </a:extLst>
          </p:cNvPr>
          <p:cNvSpPr/>
          <p:nvPr/>
        </p:nvSpPr>
        <p:spPr>
          <a:xfrm>
            <a:off x="711201" y="391010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độc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 name="그룹 1"/>
          <p:cNvGrpSpPr/>
          <p:nvPr/>
        </p:nvGrpSpPr>
        <p:grpSpPr>
          <a:xfrm>
            <a:off x="635000" y="4595930"/>
            <a:ext cx="8632824" cy="802331"/>
            <a:chOff x="635000" y="4595930"/>
            <a:chExt cx="8632824" cy="802331"/>
          </a:xfrm>
        </p:grpSpPr>
        <p:sp>
          <p:nvSpPr>
            <p:cNvPr id="16" name="직사각형 15"/>
            <p:cNvSpPr/>
            <p:nvPr/>
          </p:nvSpPr>
          <p:spPr>
            <a:xfrm>
              <a:off x="2431133" y="4595930"/>
              <a:ext cx="4822960" cy="8023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2" name="Rectangle 12">
                  <a:extLst>
                    <a:ext uri="{FF2B5EF4-FFF2-40B4-BE49-F238E27FC236}">
                      <a16:creationId xmlns:a16="http://schemas.microsoft.com/office/drawing/2014/main" id="{BB1493B3-7206-4FDB-AF68-34317CC291C5}"/>
                    </a:ext>
                  </a:extLst>
                </p:cNvPr>
                <p:cNvSpPr/>
                <p:nvPr/>
              </p:nvSpPr>
              <p:spPr>
                <a:xfrm>
                  <a:off x="635000" y="4595930"/>
                  <a:ext cx="8632824"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2" name="Rectangle 12">
                  <a:extLst>
                    <a:ext uri="{FF2B5EF4-FFF2-40B4-BE49-F238E27FC236}">
                      <a16:creationId xmlns:a16="http://schemas.microsoft.com/office/drawing/2014/main" xmlns="" xmlns:a14="http://schemas.microsoft.com/office/drawing/2010/main" id="{BB1493B3-7206-4FDB-AF68-34317CC291C5}"/>
                    </a:ext>
                  </a:extLst>
                </p:cNvPr>
                <p:cNvSpPr>
                  <a:spLocks noRot="1" noChangeAspect="1" noMove="1" noResize="1" noEditPoints="1" noAdjustHandles="1" noChangeArrowheads="1" noChangeShapeType="1" noTextEdit="1"/>
                </p:cNvSpPr>
                <p:nvPr/>
              </p:nvSpPr>
              <p:spPr>
                <a:xfrm>
                  <a:off x="635000" y="4595930"/>
                  <a:ext cx="8632824" cy="791737"/>
                </a:xfrm>
                <a:prstGeom prst="rect">
                  <a:avLst/>
                </a:prstGeom>
                <a:blipFill rotWithShape="0">
                  <a:blip r:embed="rId4"/>
                  <a:stretch>
                    <a:fillRect/>
                  </a:stretch>
                </a:blipFill>
                <a:ln>
                  <a:noFill/>
                </a:ln>
              </p:spPr>
              <p:txBody>
                <a:bodyPr/>
                <a:lstStyle/>
                <a:p>
                  <a:r>
                    <a:rPr lang="en-US">
                      <a:noFill/>
                    </a:rPr>
                    <a:t> </a:t>
                  </a:r>
                </a:p>
              </p:txBody>
            </p:sp>
          </mc:Fallback>
        </mc:AlternateContent>
      </p:grpSp>
      <p:grpSp>
        <p:nvGrpSpPr>
          <p:cNvPr id="24" name="그룹 2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Naïve Bayes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a:t>
              </a:r>
            </a:p>
          </p:txBody>
        </p:sp>
      </p:grpSp>
      <p:sp>
        <p:nvSpPr>
          <p:cNvPr id="27" name="Rectangle 12">
            <a:extLst>
              <a:ext uri="{FF2B5EF4-FFF2-40B4-BE49-F238E27FC236}">
                <a16:creationId xmlns:a16="http://schemas.microsoft.com/office/drawing/2014/main" id="{89FEBE9D-D8C5-4B7E-B239-F601103D5FFD}"/>
              </a:ext>
            </a:extLst>
          </p:cNvPr>
          <p:cNvSpPr/>
          <p:nvPr/>
        </p:nvSpPr>
        <p:spPr>
          <a:xfrm>
            <a:off x="711201" y="1767171"/>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 đoán dựa trên sự so sánh giữa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 và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so sánh, chỉ có sự khác biệt tương đối quan trọng. Câu hỏi: Xác suất nào cao hơn?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so sánh ta không cần mẫu số chung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4638827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918964" y="2507347"/>
                <a:ext cx="8064896" cy="8748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lnSpc>
                    <a:spcPct val="150000"/>
                  </a:lnSpc>
                </a:pPr>
                <a:r>
                  <a:rPr lang="en-US" altLang="ko-KR" sz="14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ko-KR" sz="1400" i="1">
                        <a:solidFill>
                          <a:prstClr val="black"/>
                        </a:solidFill>
                        <a:latin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d>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m:t>
                    </m:r>
                  </m:oMath>
                </a14:m>
                <a:endParaRPr lang="en-US" altLang="ko-KR" sz="14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d>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e>
                      </m:d>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 xmlns:a14="http://schemas.microsoft.com/office/drawing/2010/main" id="{BB1493B3-7206-4FDB-AF68-34317CC291C5}"/>
                  </a:ext>
                </a:extLst>
              </p:cNvPr>
              <p:cNvSpPr>
                <a:spLocks noRot="1" noChangeAspect="1" noMove="1" noResize="1" noEditPoints="1" noAdjustHandles="1" noChangeArrowheads="1" noChangeShapeType="1" noTextEdit="1"/>
              </p:cNvSpPr>
              <p:nvPr/>
            </p:nvSpPr>
            <p:spPr>
              <a:xfrm>
                <a:off x="918964" y="2507347"/>
                <a:ext cx="8064896" cy="874837"/>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20" name="Rectangle 12">
            <a:extLst>
              <a:ext uri="{FF2B5EF4-FFF2-40B4-BE49-F238E27FC236}">
                <a16:creationId xmlns:a16="http://schemas.microsoft.com/office/drawing/2014/main" id="{BB1493B3-7206-4FDB-AF68-34317CC291C5}"/>
              </a:ext>
            </a:extLst>
          </p:cNvPr>
          <p:cNvSpPr/>
          <p:nvPr/>
        </p:nvSpPr>
        <p:spPr>
          <a:xfrm>
            <a:off x="711201" y="3474252"/>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huấn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1429A0"/>
                </a:solidFill>
                <a:latin typeface="SamsungOne-400" panose="020B0503030303020204" pitchFamily="34" charset="0"/>
                <a:ea typeface="SamsungOne-400" panose="020B0503030303020204" pitchFamily="34" charset="0"/>
              </a:rPr>
              <a:t>B</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𝐿𝑜𝑔</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𝐿𝑜𝑔</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𝐵</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vậy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loại</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rgbClr val="FF0000"/>
                </a:solidFill>
                <a:latin typeface="SamsungOne-400" panose="020B0503030303020204" pitchFamily="34" charset="0"/>
                <a:ea typeface="SamsungOne-400" panose="020B0503030303020204" pitchFamily="34" charset="0"/>
              </a:rPr>
              <a:t>bỏ</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2" name="그룹 21">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3" name="직사각형 2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Naïve Bayes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a:t>
              </a:r>
            </a:p>
          </p:txBody>
        </p:sp>
      </p:grpSp>
      <p:sp>
        <p:nvSpPr>
          <p:cNvPr id="25" name="Rectangle 12">
            <a:extLst>
              <a:ext uri="{FF2B5EF4-FFF2-40B4-BE49-F238E27FC236}">
                <a16:creationId xmlns:a16="http://schemas.microsoft.com/office/drawing/2014/main" id="{89FEBE9D-D8C5-4B7E-B239-F601103D5FFD}"/>
              </a:ext>
            </a:extLst>
          </p:cNvPr>
          <p:cNvSpPr/>
          <p:nvPr/>
        </p:nvSpPr>
        <p:spPr>
          <a:xfrm>
            <a:off x="711201" y="1767171"/>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Thay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logarit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𝐿𝑜𝑔</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7191611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982653" y="3702527"/>
            <a:ext cx="3964610" cy="1982349"/>
            <a:chOff x="2982653" y="3702527"/>
            <a:chExt cx="3964610" cy="1982349"/>
          </a:xfrm>
        </p:grpSpPr>
        <p:grpSp>
          <p:nvGrpSpPr>
            <p:cNvPr id="5" name="그룹 4">
              <a:extLst>
                <a:ext uri="{FF2B5EF4-FFF2-40B4-BE49-F238E27FC236}">
                  <a16:creationId xmlns:a16="http://schemas.microsoft.com/office/drawing/2014/main" id="{4A5C52EF-F0D1-4CC8-B0E3-1C69E8867862}"/>
                </a:ext>
              </a:extLst>
            </p:cNvPr>
            <p:cNvGrpSpPr/>
            <p:nvPr/>
          </p:nvGrpSpPr>
          <p:grpSpPr>
            <a:xfrm>
              <a:off x="2982653" y="3702527"/>
              <a:ext cx="1484847" cy="1982349"/>
              <a:chOff x="2982653" y="4120124"/>
              <a:chExt cx="1484847" cy="1982349"/>
            </a:xfrm>
          </p:grpSpPr>
          <p:pic>
            <p:nvPicPr>
              <p:cNvPr id="37" name="그림 36">
                <a:extLst>
                  <a:ext uri="{FF2B5EF4-FFF2-40B4-BE49-F238E27FC236}">
                    <a16:creationId xmlns:a16="http://schemas.microsoft.com/office/drawing/2014/main" id="{68135FD3-9C00-426F-AEF3-A841B663DF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2982653" y="4120124"/>
                <a:ext cx="1484847" cy="1982349"/>
              </a:xfrm>
              <a:prstGeom prst="rect">
                <a:avLst/>
              </a:prstGeom>
            </p:spPr>
          </p:pic>
          <p:sp>
            <p:nvSpPr>
              <p:cNvPr id="2" name="TextBox 1">
                <a:extLst>
                  <a:ext uri="{FF2B5EF4-FFF2-40B4-BE49-F238E27FC236}">
                    <a16:creationId xmlns:a16="http://schemas.microsoft.com/office/drawing/2014/main" id="{5282ECCA-FA6B-4E43-AF2E-C7953B9DB4FF}"/>
                  </a:ext>
                </a:extLst>
              </p:cNvPr>
              <p:cNvSpPr txBox="1"/>
              <p:nvPr/>
            </p:nvSpPr>
            <p:spPr>
              <a:xfrm>
                <a:off x="3653590" y="4615034"/>
                <a:ext cx="341723" cy="461665"/>
              </a:xfrm>
              <a:prstGeom prst="rect">
                <a:avLst/>
              </a:prstGeom>
              <a:noFill/>
            </p:spPr>
            <p:txBody>
              <a:bodyPr wrap="square" rtlCol="0">
                <a:spAutoFit/>
              </a:bodyPr>
              <a:lstStyle/>
              <a:p>
                <a:pPr algn="ctr"/>
                <a:r>
                  <a:rPr lang="en-US" altLang="ko-KR" sz="2400" dirty="0">
                    <a:solidFill>
                      <a:srgbClr val="FFFF00"/>
                    </a:solidFill>
                    <a:latin typeface="SamsungOne-700" panose="020B0803030303020204" pitchFamily="34" charset="0"/>
                    <a:ea typeface="SamsungOne-700" panose="020B0803030303020204" pitchFamily="34" charset="0"/>
                    <a:cs typeface="Times New Roman" panose="02020603050405020304" pitchFamily="18" charset="0"/>
                  </a:rPr>
                  <a:t>A</a:t>
                </a:r>
                <a:endParaRPr lang="ko-KR" altLang="en-US" sz="2400" dirty="0">
                  <a:solidFill>
                    <a:srgbClr val="FFFF00"/>
                  </a:solidFill>
                  <a:latin typeface="SamsungOne-700" panose="020B0803030303020204" pitchFamily="34" charset="0"/>
                  <a:ea typeface="SamsungOne-700" panose="020B08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9E9C1-ED66-45B1-8985-849842354B78}"/>
                      </a:ext>
                    </a:extLst>
                  </p:cNvPr>
                  <p:cNvSpPr txBox="1"/>
                  <p:nvPr/>
                </p:nvSpPr>
                <p:spPr>
                  <a:xfrm>
                    <a:off x="3605086" y="512669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3" name="TextBox 2">
                    <a:extLst>
                      <a:ext uri="{FF2B5EF4-FFF2-40B4-BE49-F238E27FC236}">
                        <a16:creationId xmlns:a16="http://schemas.microsoft.com/office/drawing/2014/main" xmlns:a14="http://schemas.microsoft.com/office/drawing/2010/main" xmlns="" id="{F4F9E9C1-ED66-45B1-8985-849842354B78}"/>
                      </a:ext>
                    </a:extLst>
                  </p:cNvPr>
                  <p:cNvSpPr txBox="1">
                    <a:spLocks noRot="1" noChangeAspect="1" noMove="1" noResize="1" noEditPoints="1" noAdjustHandles="1" noChangeArrowheads="1" noChangeShapeType="1" noTextEdit="1"/>
                  </p:cNvSpPr>
                  <p:nvPr/>
                </p:nvSpPr>
                <p:spPr>
                  <a:xfrm>
                    <a:off x="3605086" y="5126692"/>
                    <a:ext cx="238054" cy="276999"/>
                  </a:xfrm>
                  <a:prstGeom prst="rect">
                    <a:avLst/>
                  </a:prstGeom>
                  <a:blipFill rotWithShape="0">
                    <a:blip r:embed="rId4"/>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4754A6-DED2-437D-B001-243745093AC6}"/>
                      </a:ext>
                    </a:extLst>
                  </p:cNvPr>
                  <p:cNvSpPr txBox="1"/>
                  <p:nvPr/>
                </p:nvSpPr>
                <p:spPr>
                  <a:xfrm>
                    <a:off x="3415536" y="5203448"/>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17" name="TextBox 16">
                    <a:extLst>
                      <a:ext uri="{FF2B5EF4-FFF2-40B4-BE49-F238E27FC236}">
                        <a16:creationId xmlns:a16="http://schemas.microsoft.com/office/drawing/2014/main" xmlns:a14="http://schemas.microsoft.com/office/drawing/2010/main" xmlns="" id="{8C4754A6-DED2-437D-B001-243745093AC6}"/>
                      </a:ext>
                    </a:extLst>
                  </p:cNvPr>
                  <p:cNvSpPr txBox="1">
                    <a:spLocks noRot="1" noChangeAspect="1" noMove="1" noResize="1" noEditPoints="1" noAdjustHandles="1" noChangeArrowheads="1" noChangeShapeType="1" noTextEdit="1"/>
                  </p:cNvSpPr>
                  <p:nvPr/>
                </p:nvSpPr>
                <p:spPr>
                  <a:xfrm>
                    <a:off x="3415536" y="5203448"/>
                    <a:ext cx="238054" cy="276999"/>
                  </a:xfrm>
                  <a:prstGeom prst="rect">
                    <a:avLst/>
                  </a:prstGeom>
                  <a:blipFill rotWithShape="0">
                    <a:blip r:embed="rId5"/>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FCDE89-6819-4E21-821C-224982E9D769}"/>
                      </a:ext>
                    </a:extLst>
                  </p:cNvPr>
                  <p:cNvSpPr txBox="1"/>
                  <p:nvPr/>
                </p:nvSpPr>
                <p:spPr>
                  <a:xfrm>
                    <a:off x="3605086" y="538907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18" name="TextBox 17">
                    <a:extLst>
                      <a:ext uri="{FF2B5EF4-FFF2-40B4-BE49-F238E27FC236}">
                        <a16:creationId xmlns:a16="http://schemas.microsoft.com/office/drawing/2014/main" xmlns:a14="http://schemas.microsoft.com/office/drawing/2010/main" xmlns="" id="{D5FCDE89-6819-4E21-821C-224982E9D769}"/>
                      </a:ext>
                    </a:extLst>
                  </p:cNvPr>
                  <p:cNvSpPr txBox="1">
                    <a:spLocks noRot="1" noChangeAspect="1" noMove="1" noResize="1" noEditPoints="1" noAdjustHandles="1" noChangeArrowheads="1" noChangeShapeType="1" noTextEdit="1"/>
                  </p:cNvSpPr>
                  <p:nvPr/>
                </p:nvSpPr>
                <p:spPr>
                  <a:xfrm>
                    <a:off x="3605086" y="5389071"/>
                    <a:ext cx="238054" cy="276999"/>
                  </a:xfrm>
                  <a:prstGeom prst="rect">
                    <a:avLst/>
                  </a:prstGeom>
                  <a:blipFill rotWithShape="0">
                    <a:blip r:embed="rId6"/>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7D21788-0C22-4D2C-B59A-67B1CC4A5A9E}"/>
                      </a:ext>
                    </a:extLst>
                  </p:cNvPr>
                  <p:cNvSpPr txBox="1"/>
                  <p:nvPr/>
                </p:nvSpPr>
                <p:spPr>
                  <a:xfrm>
                    <a:off x="3859391" y="5075584"/>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1" name="TextBox 20">
                    <a:extLst>
                      <a:ext uri="{FF2B5EF4-FFF2-40B4-BE49-F238E27FC236}">
                        <a16:creationId xmlns:a16="http://schemas.microsoft.com/office/drawing/2014/main" xmlns:a14="http://schemas.microsoft.com/office/drawing/2010/main" xmlns="" id="{67D21788-0C22-4D2C-B59A-67B1CC4A5A9E}"/>
                      </a:ext>
                    </a:extLst>
                  </p:cNvPr>
                  <p:cNvSpPr txBox="1">
                    <a:spLocks noRot="1" noChangeAspect="1" noMove="1" noResize="1" noEditPoints="1" noAdjustHandles="1" noChangeArrowheads="1" noChangeShapeType="1" noTextEdit="1"/>
                  </p:cNvSpPr>
                  <p:nvPr/>
                </p:nvSpPr>
                <p:spPr>
                  <a:xfrm>
                    <a:off x="3859391" y="5075584"/>
                    <a:ext cx="238054" cy="276999"/>
                  </a:xfrm>
                  <a:prstGeom prst="rect">
                    <a:avLst/>
                  </a:prstGeom>
                  <a:blipFill rotWithShape="0">
                    <a:blip r:embed="rId7"/>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8302B8-1C42-4D15-AC24-6BD0ED466C02}"/>
                      </a:ext>
                    </a:extLst>
                  </p:cNvPr>
                  <p:cNvSpPr txBox="1"/>
                  <p:nvPr/>
                </p:nvSpPr>
                <p:spPr>
                  <a:xfrm>
                    <a:off x="3794636" y="531498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2" name="TextBox 21">
                    <a:extLst>
                      <a:ext uri="{FF2B5EF4-FFF2-40B4-BE49-F238E27FC236}">
                        <a16:creationId xmlns:a16="http://schemas.microsoft.com/office/drawing/2014/main" xmlns:a14="http://schemas.microsoft.com/office/drawing/2010/main" xmlns="" id="{8B8302B8-1C42-4D15-AC24-6BD0ED466C02}"/>
                      </a:ext>
                    </a:extLst>
                  </p:cNvPr>
                  <p:cNvSpPr txBox="1">
                    <a:spLocks noRot="1" noChangeAspect="1" noMove="1" noResize="1" noEditPoints="1" noAdjustHandles="1" noChangeArrowheads="1" noChangeShapeType="1" noTextEdit="1"/>
                  </p:cNvSpPr>
                  <p:nvPr/>
                </p:nvSpPr>
                <p:spPr>
                  <a:xfrm>
                    <a:off x="3794636" y="5314981"/>
                    <a:ext cx="238054" cy="276999"/>
                  </a:xfrm>
                  <a:prstGeom prst="rect">
                    <a:avLst/>
                  </a:prstGeom>
                  <a:blipFill rotWithShape="0">
                    <a:blip r:embed="rId8"/>
                    <a:stretch>
                      <a:fillRect r="-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C381F6-D167-4876-AB82-715C4941C68A}"/>
                      </a:ext>
                    </a:extLst>
                  </p:cNvPr>
                  <p:cNvSpPr txBox="1"/>
                  <p:nvPr/>
                </p:nvSpPr>
                <p:spPr>
                  <a:xfrm>
                    <a:off x="4048941" y="5248820"/>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3</m:t>
                              </m:r>
                            </m:sub>
                          </m:sSub>
                        </m:oMath>
                      </m:oMathPara>
                    </a14:m>
                    <a:endParaRPr lang="ko-KR" altLang="en-US" sz="1200" dirty="0">
                      <a:solidFill>
                        <a:schemeClr val="bg1"/>
                      </a:solidFill>
                    </a:endParaRPr>
                  </a:p>
                </p:txBody>
              </p:sp>
            </mc:Choice>
            <mc:Fallback xmlns="">
              <p:sp>
                <p:nvSpPr>
                  <p:cNvPr id="23" name="TextBox 22">
                    <a:extLst>
                      <a:ext uri="{FF2B5EF4-FFF2-40B4-BE49-F238E27FC236}">
                        <a16:creationId xmlns:a16="http://schemas.microsoft.com/office/drawing/2014/main" xmlns:a14="http://schemas.microsoft.com/office/drawing/2010/main" xmlns="" id="{D4C381F6-D167-4876-AB82-715C4941C68A}"/>
                      </a:ext>
                    </a:extLst>
                  </p:cNvPr>
                  <p:cNvSpPr txBox="1">
                    <a:spLocks noRot="1" noChangeAspect="1" noMove="1" noResize="1" noEditPoints="1" noAdjustHandles="1" noChangeArrowheads="1" noChangeShapeType="1" noTextEdit="1"/>
                  </p:cNvSpPr>
                  <p:nvPr/>
                </p:nvSpPr>
                <p:spPr>
                  <a:xfrm>
                    <a:off x="4048941" y="5248820"/>
                    <a:ext cx="238054" cy="276999"/>
                  </a:xfrm>
                  <a:prstGeom prst="rect">
                    <a:avLst/>
                  </a:prstGeom>
                  <a:blipFill rotWithShape="0">
                    <a:blip r:embed="rId9"/>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8CB249-9A6B-445D-B506-41EECD14C95A}"/>
                      </a:ext>
                    </a:extLst>
                  </p:cNvPr>
                  <p:cNvSpPr txBox="1"/>
                  <p:nvPr/>
                </p:nvSpPr>
                <p:spPr>
                  <a:xfrm>
                    <a:off x="3995312" y="4966159"/>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4</m:t>
                              </m:r>
                            </m:sub>
                          </m:sSub>
                        </m:oMath>
                      </m:oMathPara>
                    </a14:m>
                    <a:endParaRPr lang="ko-KR" altLang="en-US" sz="1200" dirty="0">
                      <a:solidFill>
                        <a:schemeClr val="bg1"/>
                      </a:solidFill>
                    </a:endParaRPr>
                  </a:p>
                </p:txBody>
              </p:sp>
            </mc:Choice>
            <mc:Fallback xmlns="">
              <p:sp>
                <p:nvSpPr>
                  <p:cNvPr id="24" name="TextBox 23">
                    <a:extLst>
                      <a:ext uri="{FF2B5EF4-FFF2-40B4-BE49-F238E27FC236}">
                        <a16:creationId xmlns:a16="http://schemas.microsoft.com/office/drawing/2014/main" xmlns:a14="http://schemas.microsoft.com/office/drawing/2010/main" xmlns="" id="{088CB249-9A6B-445D-B506-41EECD14C95A}"/>
                      </a:ext>
                    </a:extLst>
                  </p:cNvPr>
                  <p:cNvSpPr txBox="1">
                    <a:spLocks noRot="1" noChangeAspect="1" noMove="1" noResize="1" noEditPoints="1" noAdjustHandles="1" noChangeArrowheads="1" noChangeShapeType="1" noTextEdit="1"/>
                  </p:cNvSpPr>
                  <p:nvPr/>
                </p:nvSpPr>
                <p:spPr>
                  <a:xfrm>
                    <a:off x="3995312" y="4966159"/>
                    <a:ext cx="238054" cy="276999"/>
                  </a:xfrm>
                  <a:prstGeom prst="rect">
                    <a:avLst/>
                  </a:prstGeom>
                  <a:blipFill rotWithShape="0">
                    <a:blip r:embed="rId10"/>
                    <a:stretch>
                      <a:fillRect r="-23077"/>
                    </a:stretch>
                  </a:blipFill>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id="{12B2BC05-6C70-4816-9CBD-65C344CA8500}"/>
                </a:ext>
              </a:extLst>
            </p:cNvPr>
            <p:cNvGrpSpPr/>
            <p:nvPr/>
          </p:nvGrpSpPr>
          <p:grpSpPr>
            <a:xfrm>
              <a:off x="5462416" y="3702527"/>
              <a:ext cx="1484847" cy="1982349"/>
              <a:chOff x="5462416" y="4120124"/>
              <a:chExt cx="1484847" cy="1982349"/>
            </a:xfrm>
          </p:grpSpPr>
          <p:pic>
            <p:nvPicPr>
              <p:cNvPr id="40" name="그림 39">
                <a:extLst>
                  <a:ext uri="{FF2B5EF4-FFF2-40B4-BE49-F238E27FC236}">
                    <a16:creationId xmlns:a16="http://schemas.microsoft.com/office/drawing/2014/main" id="{85859E46-1D85-4BCE-9A0F-932D075293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5462416" y="4120124"/>
                <a:ext cx="1484847" cy="1982349"/>
              </a:xfrm>
              <a:prstGeom prst="rect">
                <a:avLst/>
              </a:prstGeom>
            </p:spPr>
          </p:pic>
          <p:sp>
            <p:nvSpPr>
              <p:cNvPr id="13" name="TextBox 12">
                <a:extLst>
                  <a:ext uri="{FF2B5EF4-FFF2-40B4-BE49-F238E27FC236}">
                    <a16:creationId xmlns:a16="http://schemas.microsoft.com/office/drawing/2014/main" id="{E7923A15-5C96-4CF0-A008-832EDDA39AF0}"/>
                  </a:ext>
                </a:extLst>
              </p:cNvPr>
              <p:cNvSpPr txBox="1"/>
              <p:nvPr/>
            </p:nvSpPr>
            <p:spPr>
              <a:xfrm>
                <a:off x="6108658" y="4579295"/>
                <a:ext cx="341723" cy="461665"/>
              </a:xfrm>
              <a:prstGeom prst="rect">
                <a:avLst/>
              </a:prstGeom>
              <a:noFill/>
            </p:spPr>
            <p:txBody>
              <a:bodyPr wrap="square" rtlCol="0">
                <a:spAutoFit/>
              </a:bodyPr>
              <a:lstStyle/>
              <a:p>
                <a:pPr algn="ctr"/>
                <a:r>
                  <a:rPr lang="en-US" altLang="ko-KR" sz="2400" dirty="0">
                    <a:solidFill>
                      <a:srgbClr val="00B0F0"/>
                    </a:solidFill>
                    <a:latin typeface="SamsungOne-700" panose="020B0803030303020204" pitchFamily="34" charset="0"/>
                    <a:ea typeface="SamsungOne-700" panose="020B0803030303020204" pitchFamily="34" charset="0"/>
                    <a:cs typeface="Times New Roman" panose="02020603050405020304" pitchFamily="18" charset="0"/>
                  </a:rPr>
                  <a:t>B</a:t>
                </a:r>
                <a:endParaRPr lang="ko-KR" altLang="en-US" sz="2400" dirty="0">
                  <a:solidFill>
                    <a:srgbClr val="00B0F0"/>
                  </a:solidFill>
                  <a:latin typeface="SamsungOne-700" panose="020B08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896EBD-2F93-4A4F-826E-7788E28BFFD9}"/>
                      </a:ext>
                    </a:extLst>
                  </p:cNvPr>
                  <p:cNvSpPr txBox="1"/>
                  <p:nvPr/>
                </p:nvSpPr>
                <p:spPr>
                  <a:xfrm>
                    <a:off x="6346091" y="5041485"/>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25" name="TextBox 24">
                    <a:extLst>
                      <a:ext uri="{FF2B5EF4-FFF2-40B4-BE49-F238E27FC236}">
                        <a16:creationId xmlns:a16="http://schemas.microsoft.com/office/drawing/2014/main" xmlns:a14="http://schemas.microsoft.com/office/drawing/2010/main" xmlns="" id="{A1896EBD-2F93-4A4F-826E-7788E28BFFD9}"/>
                      </a:ext>
                    </a:extLst>
                  </p:cNvPr>
                  <p:cNvSpPr txBox="1">
                    <a:spLocks noRot="1" noChangeAspect="1" noMove="1" noResize="1" noEditPoints="1" noAdjustHandles="1" noChangeArrowheads="1" noChangeShapeType="1" noTextEdit="1"/>
                  </p:cNvSpPr>
                  <p:nvPr/>
                </p:nvSpPr>
                <p:spPr>
                  <a:xfrm>
                    <a:off x="6346091" y="5041485"/>
                    <a:ext cx="238054" cy="276999"/>
                  </a:xfrm>
                  <a:prstGeom prst="rect">
                    <a:avLst/>
                  </a:prstGeom>
                  <a:blipFill rotWithShape="0">
                    <a:blip r:embed="rId4"/>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2F8933-A99C-4C00-A476-5775AC52C9B8}"/>
                      </a:ext>
                    </a:extLst>
                  </p:cNvPr>
                  <p:cNvSpPr txBox="1"/>
                  <p:nvPr/>
                </p:nvSpPr>
                <p:spPr>
                  <a:xfrm>
                    <a:off x="5985642" y="526656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26" name="TextBox 25">
                    <a:extLst>
                      <a:ext uri="{FF2B5EF4-FFF2-40B4-BE49-F238E27FC236}">
                        <a16:creationId xmlns:a16="http://schemas.microsoft.com/office/drawing/2014/main" xmlns:a14="http://schemas.microsoft.com/office/drawing/2010/main" xmlns="" id="{FB2F8933-A99C-4C00-A476-5775AC52C9B8}"/>
                      </a:ext>
                    </a:extLst>
                  </p:cNvPr>
                  <p:cNvSpPr txBox="1">
                    <a:spLocks noRot="1" noChangeAspect="1" noMove="1" noResize="1" noEditPoints="1" noAdjustHandles="1" noChangeArrowheads="1" noChangeShapeType="1" noTextEdit="1"/>
                  </p:cNvSpPr>
                  <p:nvPr/>
                </p:nvSpPr>
                <p:spPr>
                  <a:xfrm>
                    <a:off x="5985642" y="5266562"/>
                    <a:ext cx="238054" cy="276999"/>
                  </a:xfrm>
                  <a:prstGeom prst="rect">
                    <a:avLst/>
                  </a:prstGeom>
                  <a:blipFill rotWithShape="0">
                    <a:blip r:embed="rId5"/>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C435F5E-B2E2-452B-B55C-E87C547F0957}"/>
                      </a:ext>
                    </a:extLst>
                  </p:cNvPr>
                  <p:cNvSpPr txBox="1"/>
                  <p:nvPr/>
                </p:nvSpPr>
                <p:spPr>
                  <a:xfrm>
                    <a:off x="6083204" y="5395569"/>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6</m:t>
                              </m:r>
                            </m:sub>
                          </m:sSub>
                        </m:oMath>
                      </m:oMathPara>
                    </a14:m>
                    <a:endParaRPr lang="ko-KR" altLang="en-US" sz="1200" dirty="0">
                      <a:solidFill>
                        <a:schemeClr val="bg1"/>
                      </a:solidFill>
                    </a:endParaRPr>
                  </a:p>
                </p:txBody>
              </p:sp>
            </mc:Choice>
            <mc:Fallback xmlns="">
              <p:sp>
                <p:nvSpPr>
                  <p:cNvPr id="27" name="TextBox 26">
                    <a:extLst>
                      <a:ext uri="{FF2B5EF4-FFF2-40B4-BE49-F238E27FC236}">
                        <a16:creationId xmlns:a16="http://schemas.microsoft.com/office/drawing/2014/main" xmlns:a14="http://schemas.microsoft.com/office/drawing/2010/main" xmlns="" id="{EC435F5E-B2E2-452B-B55C-E87C547F0957}"/>
                      </a:ext>
                    </a:extLst>
                  </p:cNvPr>
                  <p:cNvSpPr txBox="1">
                    <a:spLocks noRot="1" noChangeAspect="1" noMove="1" noResize="1" noEditPoints="1" noAdjustHandles="1" noChangeArrowheads="1" noChangeShapeType="1" noTextEdit="1"/>
                  </p:cNvSpPr>
                  <p:nvPr/>
                </p:nvSpPr>
                <p:spPr>
                  <a:xfrm>
                    <a:off x="6083204" y="5395569"/>
                    <a:ext cx="238054" cy="276999"/>
                  </a:xfrm>
                  <a:prstGeom prst="rect">
                    <a:avLst/>
                  </a:prstGeom>
                  <a:blipFill rotWithShape="0">
                    <a:blip r:embed="rId11"/>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CDB5E02-11FD-4010-83CB-EE4023BC0566}"/>
                      </a:ext>
                    </a:extLst>
                  </p:cNvPr>
                  <p:cNvSpPr txBox="1"/>
                  <p:nvPr/>
                </p:nvSpPr>
                <p:spPr>
                  <a:xfrm>
                    <a:off x="6494915" y="5252486"/>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8" name="TextBox 27">
                    <a:extLst>
                      <a:ext uri="{FF2B5EF4-FFF2-40B4-BE49-F238E27FC236}">
                        <a16:creationId xmlns:a16="http://schemas.microsoft.com/office/drawing/2014/main" xmlns:a14="http://schemas.microsoft.com/office/drawing/2010/main" xmlns="" id="{0CDB5E02-11FD-4010-83CB-EE4023BC0566}"/>
                      </a:ext>
                    </a:extLst>
                  </p:cNvPr>
                  <p:cNvSpPr txBox="1">
                    <a:spLocks noRot="1" noChangeAspect="1" noMove="1" noResize="1" noEditPoints="1" noAdjustHandles="1" noChangeArrowheads="1" noChangeShapeType="1" noTextEdit="1"/>
                  </p:cNvSpPr>
                  <p:nvPr/>
                </p:nvSpPr>
                <p:spPr>
                  <a:xfrm>
                    <a:off x="6494915" y="5252486"/>
                    <a:ext cx="238054" cy="276999"/>
                  </a:xfrm>
                  <a:prstGeom prst="rect">
                    <a:avLst/>
                  </a:prstGeom>
                  <a:blipFill rotWithShape="0">
                    <a:blip r:embed="rId7"/>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953E7D-B5D9-4D0F-8522-E38B3812CEED}"/>
                      </a:ext>
                    </a:extLst>
                  </p:cNvPr>
                  <p:cNvSpPr txBox="1"/>
                  <p:nvPr/>
                </p:nvSpPr>
                <p:spPr>
                  <a:xfrm>
                    <a:off x="6217466" y="518148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9" name="TextBox 28">
                    <a:extLst>
                      <a:ext uri="{FF2B5EF4-FFF2-40B4-BE49-F238E27FC236}">
                        <a16:creationId xmlns:a16="http://schemas.microsoft.com/office/drawing/2014/main" xmlns:a14="http://schemas.microsoft.com/office/drawing/2010/main" xmlns="" id="{43953E7D-B5D9-4D0F-8522-E38B3812CEED}"/>
                      </a:ext>
                    </a:extLst>
                  </p:cNvPr>
                  <p:cNvSpPr txBox="1">
                    <a:spLocks noRot="1" noChangeAspect="1" noMove="1" noResize="1" noEditPoints="1" noAdjustHandles="1" noChangeArrowheads="1" noChangeShapeType="1" noTextEdit="1"/>
                  </p:cNvSpPr>
                  <p:nvPr/>
                </p:nvSpPr>
                <p:spPr>
                  <a:xfrm>
                    <a:off x="6217466" y="5181482"/>
                    <a:ext cx="238054" cy="276999"/>
                  </a:xfrm>
                  <a:prstGeom prst="rect">
                    <a:avLst/>
                  </a:prstGeom>
                  <a:blipFill rotWithShape="0">
                    <a:blip r:embed="rId12"/>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D887A5-D78F-47DE-88D7-A36699211562}"/>
                      </a:ext>
                    </a:extLst>
                  </p:cNvPr>
                  <p:cNvSpPr txBox="1"/>
                  <p:nvPr/>
                </p:nvSpPr>
                <p:spPr>
                  <a:xfrm>
                    <a:off x="6299792" y="5364365"/>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3</m:t>
                              </m:r>
                            </m:sub>
                          </m:sSub>
                        </m:oMath>
                      </m:oMathPara>
                    </a14:m>
                    <a:endParaRPr lang="ko-KR" altLang="en-US" sz="1200" dirty="0">
                      <a:solidFill>
                        <a:schemeClr val="bg1"/>
                      </a:solidFill>
                    </a:endParaRPr>
                  </a:p>
                </p:txBody>
              </p:sp>
            </mc:Choice>
            <mc:Fallback xmlns="">
              <p:sp>
                <p:nvSpPr>
                  <p:cNvPr id="30" name="TextBox 29">
                    <a:extLst>
                      <a:ext uri="{FF2B5EF4-FFF2-40B4-BE49-F238E27FC236}">
                        <a16:creationId xmlns:a16="http://schemas.microsoft.com/office/drawing/2014/main" xmlns:a14="http://schemas.microsoft.com/office/drawing/2010/main" xmlns="" id="{DBD887A5-D78F-47DE-88D7-A36699211562}"/>
                      </a:ext>
                    </a:extLst>
                  </p:cNvPr>
                  <p:cNvSpPr txBox="1">
                    <a:spLocks noRot="1" noChangeAspect="1" noMove="1" noResize="1" noEditPoints="1" noAdjustHandles="1" noChangeArrowheads="1" noChangeShapeType="1" noTextEdit="1"/>
                  </p:cNvSpPr>
                  <p:nvPr/>
                </p:nvSpPr>
                <p:spPr>
                  <a:xfrm>
                    <a:off x="6299792" y="5364365"/>
                    <a:ext cx="238054" cy="276999"/>
                  </a:xfrm>
                  <a:prstGeom prst="rect">
                    <a:avLst/>
                  </a:prstGeom>
                  <a:blipFill rotWithShape="0">
                    <a:blip r:embed="rId9"/>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C754F0-0B39-4BB8-986C-CA65B2EDD8A3}"/>
                      </a:ext>
                    </a:extLst>
                  </p:cNvPr>
                  <p:cNvSpPr txBox="1"/>
                  <p:nvPr/>
                </p:nvSpPr>
                <p:spPr>
                  <a:xfrm>
                    <a:off x="6537846" y="510017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5</m:t>
                              </m:r>
                            </m:sub>
                          </m:sSub>
                        </m:oMath>
                      </m:oMathPara>
                    </a14:m>
                    <a:endParaRPr lang="ko-KR" altLang="en-US" sz="1200" dirty="0">
                      <a:solidFill>
                        <a:schemeClr val="bg1"/>
                      </a:solidFill>
                    </a:endParaRPr>
                  </a:p>
                </p:txBody>
              </p:sp>
            </mc:Choice>
            <mc:Fallback xmlns="">
              <p:sp>
                <p:nvSpPr>
                  <p:cNvPr id="31" name="TextBox 30">
                    <a:extLst>
                      <a:ext uri="{FF2B5EF4-FFF2-40B4-BE49-F238E27FC236}">
                        <a16:creationId xmlns:a16="http://schemas.microsoft.com/office/drawing/2014/main" xmlns:a14="http://schemas.microsoft.com/office/drawing/2010/main" xmlns="" id="{B4C754F0-0B39-4BB8-986C-CA65B2EDD8A3}"/>
                      </a:ext>
                    </a:extLst>
                  </p:cNvPr>
                  <p:cNvSpPr txBox="1">
                    <a:spLocks noRot="1" noChangeAspect="1" noMove="1" noResize="1" noEditPoints="1" noAdjustHandles="1" noChangeArrowheads="1" noChangeShapeType="1" noTextEdit="1"/>
                  </p:cNvSpPr>
                  <p:nvPr/>
                </p:nvSpPr>
                <p:spPr>
                  <a:xfrm>
                    <a:off x="6537846" y="5100171"/>
                    <a:ext cx="238054" cy="276999"/>
                  </a:xfrm>
                  <a:prstGeom prst="rect">
                    <a:avLst/>
                  </a:prstGeom>
                  <a:blipFill rotWithShape="0">
                    <a:blip r:embed="rId13"/>
                    <a:stretch>
                      <a:fillRect r="-22500"/>
                    </a:stretch>
                  </a:blipFill>
                </p:spPr>
                <p:txBody>
                  <a:bodyPr/>
                  <a:lstStyle/>
                  <a:p>
                    <a:r>
                      <a:rPr lang="ko-KR" altLang="en-US">
                        <a:noFill/>
                      </a:rPr>
                      <a:t> </a:t>
                    </a:r>
                  </a:p>
                </p:txBody>
              </p:sp>
            </mc:Fallback>
          </mc:AlternateContent>
        </p:grpSp>
      </p:grpSp>
      <p:grpSp>
        <p:nvGrpSpPr>
          <p:cNvPr id="44" name="그룹 4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45" name="직사각형 4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Naïve Bayes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a:t>
              </a:r>
            </a:p>
          </p:txBody>
        </p:sp>
      </p:grpSp>
      <p:sp>
        <p:nvSpPr>
          <p:cNvPr id="47" name="Rectangle 12">
            <a:extLst>
              <a:ext uri="{FF2B5EF4-FFF2-40B4-BE49-F238E27FC236}">
                <a16:creationId xmlns:a16="http://schemas.microsoft.com/office/drawing/2014/main" id="{89FEBE9D-D8C5-4B7E-B239-F601103D5FFD}"/>
              </a:ext>
            </a:extLst>
          </p:cNvPr>
          <p:cNvSpPr/>
          <p:nvPr/>
        </p:nvSpPr>
        <p:spPr>
          <a:xfrm>
            <a:off x="711201" y="1767171"/>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Bước đào tạo: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1) Đối với mỗi từ trong túi A, hãy tính xác suất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logarit của chúng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2) Đối với mỗi từ trong túi B, hãy tính xác suất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và logarit của chúng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𝑖│𝐵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3) Lưu lại để sử dụng sau này xác suất logarit được tính trong các bước 1) và 2).</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2" name="그룹 3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3" name="직사각형 3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4" name="직사각형 3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3697634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89FEBE9D-D8C5-4B7E-B239-F601103D5FFD}"/>
              </a:ext>
            </a:extLst>
          </p:cNvPr>
          <p:cNvSpPr/>
          <p:nvPr/>
        </p:nvSpPr>
        <p:spPr>
          <a:xfrm>
            <a:off x="711201" y="1767171"/>
            <a:ext cx="8632824" cy="24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Bước dự đoán: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Đưa ra một tài liệu thử nghiệm bao gồm các từ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𝑤</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′〗_3, … thêm xác suất logarit của chúng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2) Nếu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𝐿𝑜𝑔𝑃𝑟𝑜𝑏𝐴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&gt;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𝐿𝑜𝑔𝑃𝑟𝑜𝑏𝐵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thì tài liệu thử nghiệm được dự đoán là loại A. </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Nếu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𝐿𝑜𝑔𝑃𝑟𝑜𝑏𝐴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𝐿𝑜𝑔𝑃𝑟𝑜𝑏𝐵</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thì tài liệu thử nghiệm được dự đoán là loại B.</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1711052" y="2492896"/>
                <a:ext cx="6480720" cy="8748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𝐿𝑜𝑔𝑃𝑟𝑜𝑏𝐴</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𝐿𝑜𝑔𝑃𝑟𝑜𝑏𝐵</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r>
                                    <a:rPr lang="en-US" altLang="ko-KR" sz="1400" i="1">
                                      <a:solidFill>
                                        <a:prstClr val="black"/>
                                      </a:solidFill>
                                      <a:latin typeface="Cambria Math" panose="02040503050406030204" pitchFamily="18" charset="0"/>
                                      <a:cs typeface="Times New Roman" panose="02020603050405020304" pitchFamily="18" charset="0"/>
                                    </a:rPr>
                                    <m:t>′</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 xmlns:a14="http://schemas.microsoft.com/office/drawing/2010/main" id="{BB1493B3-7206-4FDB-AF68-34317CC291C5}"/>
                  </a:ext>
                </a:extLst>
              </p:cNvPr>
              <p:cNvSpPr>
                <a:spLocks noRot="1" noChangeAspect="1" noMove="1" noResize="1" noEditPoints="1" noAdjustHandles="1" noChangeArrowheads="1" noChangeShapeType="1" noTextEdit="1"/>
              </p:cNvSpPr>
              <p:nvPr/>
            </p:nvSpPr>
            <p:spPr>
              <a:xfrm>
                <a:off x="1711052" y="2492896"/>
                <a:ext cx="6480720" cy="874837"/>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Naïve Bayes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BOW:</a:t>
              </a: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1541894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2" name="표 21">
                <a:extLst>
                  <a:ext uri="{FF2B5EF4-FFF2-40B4-BE49-F238E27FC236}">
                    <a16:creationId xmlns:a16="http://schemas.microsoft.com/office/drawing/2014/main" id="{210D8727-785D-4787-9C75-FB0A9919C0D4}"/>
                  </a:ext>
                </a:extLst>
              </p:cNvPr>
              <p:cNvGraphicFramePr>
                <a:graphicFrameLocks noGrp="1"/>
              </p:cNvGraphicFramePr>
              <p:nvPr>
                <p:extLst>
                  <p:ext uri="{D42A27DB-BD31-4B8C-83A1-F6EECF244321}">
                    <p14:modId xmlns:p14="http://schemas.microsoft.com/office/powerpoint/2010/main" val="3242973242"/>
                  </p:ext>
                </p:extLst>
              </p:nvPr>
            </p:nvGraphicFramePr>
            <p:xfrm>
              <a:off x="725428" y="4149080"/>
              <a:ext cx="3649920" cy="1371600"/>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val="2048298735"/>
                        </a:ext>
                      </a:extLst>
                    </a:gridCol>
                    <a:gridCol w="522209">
                      <a:extLst>
                        <a:ext uri="{9D8B030D-6E8A-4147-A177-3AD203B41FA5}">
                          <a16:colId xmlns:a16="http://schemas.microsoft.com/office/drawing/2014/main" val="710594737"/>
                        </a:ext>
                      </a:extLst>
                    </a:gridCol>
                    <a:gridCol w="478972">
                      <a:extLst>
                        <a:ext uri="{9D8B030D-6E8A-4147-A177-3AD203B41FA5}">
                          <a16:colId xmlns:a16="http://schemas.microsoft.com/office/drawing/2014/main" val="3217373205"/>
                        </a:ext>
                      </a:extLst>
                    </a:gridCol>
                    <a:gridCol w="474617">
                      <a:extLst>
                        <a:ext uri="{9D8B030D-6E8A-4147-A177-3AD203B41FA5}">
                          <a16:colId xmlns:a16="http://schemas.microsoft.com/office/drawing/2014/main" val="774123621"/>
                        </a:ext>
                      </a:extLst>
                    </a:gridCol>
                    <a:gridCol w="457200">
                      <a:extLst>
                        <a:ext uri="{9D8B030D-6E8A-4147-A177-3AD203B41FA5}">
                          <a16:colId xmlns:a16="http://schemas.microsoft.com/office/drawing/2014/main" val="4207472995"/>
                        </a:ext>
                      </a:extLst>
                    </a:gridCol>
                    <a:gridCol w="518160">
                      <a:extLst>
                        <a:ext uri="{9D8B030D-6E8A-4147-A177-3AD203B41FA5}">
                          <a16:colId xmlns:a16="http://schemas.microsoft.com/office/drawing/2014/main" val="4025217693"/>
                        </a:ext>
                      </a:extLst>
                    </a:gridCol>
                  </a:tblGrid>
                  <a:tr h="0">
                    <a:tc>
                      <a:txBody>
                        <a:bodyPr/>
                        <a:lstStyle/>
                        <a:p>
                          <a:pPr algn="ctr" latinLnBrk="1"/>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𝑋</m:t>
                                    </m:r>
                                  </m:e>
                                  <m:sub>
                                    <m:r>
                                      <a:rPr lang="en-US" altLang="ko-KR" sz="1200" b="0" i="1" smtClean="0">
                                        <a:solidFill>
                                          <a:srgbClr val="193EB0"/>
                                        </a:solidFill>
                                        <a:latin typeface="Cambria Math" panose="02040503050406030204" pitchFamily="18" charset="0"/>
                                        <a:cs typeface="Times New Roman" panose="02020603050405020304" pitchFamily="18" charset="0"/>
                                      </a:rPr>
                                      <m:t>1</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𝑋</m:t>
                                    </m:r>
                                  </m:e>
                                  <m:sub>
                                    <m:r>
                                      <a:rPr lang="en-US" altLang="ko-KR" sz="1200" b="0" i="1" smtClean="0">
                                        <a:solidFill>
                                          <a:srgbClr val="193EB0"/>
                                        </a:solidFill>
                                        <a:latin typeface="Cambria Math" panose="02040503050406030204" pitchFamily="18" charset="0"/>
                                        <a:cs typeface="Times New Roman" panose="02020603050405020304" pitchFamily="18" charset="0"/>
                                      </a:rPr>
                                      <m:t>2</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𝑋</m:t>
                                    </m:r>
                                  </m:e>
                                  <m:sub>
                                    <m:r>
                                      <a:rPr lang="en-US" altLang="ko-KR" sz="1200" b="0" i="1" smtClean="0">
                                        <a:solidFill>
                                          <a:srgbClr val="193EB0"/>
                                        </a:solidFill>
                                        <a:latin typeface="Cambria Math" panose="02040503050406030204" pitchFamily="18" charset="0"/>
                                        <a:cs typeface="Times New Roman" panose="02020603050405020304" pitchFamily="18" charset="0"/>
                                      </a:rPr>
                                      <m:t>3</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ko-KR" altLang="en-US" sz="1200"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200" i="1" dirty="0" smtClean="0">
                                    <a:solidFill>
                                      <a:srgbClr val="193EB0"/>
                                    </a:solidFill>
                                    <a:latin typeface="Cambria Math" panose="02040503050406030204" pitchFamily="18" charset="0"/>
                                    <a:cs typeface="Times New Roman" panose="02020603050405020304" pitchFamily="18" charset="0"/>
                                  </a:rPr>
                                  <m:t>𝑌</m:t>
                                </m:r>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92274807"/>
                      </a:ext>
                    </a:extLst>
                  </a:tr>
                  <a:tr h="0">
                    <a:tc>
                      <a:txBody>
                        <a:bodyPr/>
                        <a:lstStyle/>
                        <a:p>
                          <a:pPr algn="ctr" latinLnBrk="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Obs. #1</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547425"/>
                      </a:ext>
                    </a:extLst>
                  </a:tr>
                  <a:tr h="0">
                    <a:tc>
                      <a:txBody>
                        <a:bodyPr/>
                        <a:lstStyle/>
                        <a:p>
                          <a:pPr algn="ctr" latinLnBrk="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Obs. #2</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397014"/>
                      </a:ext>
                    </a:extLst>
                  </a:tr>
                  <a:tr h="0">
                    <a:tc>
                      <a:txBody>
                        <a:bodyPr/>
                        <a:lstStyle/>
                        <a:p>
                          <a:pPr algn="ctr" latinLnBrk="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Obs. #3</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227152"/>
                      </a:ext>
                    </a:extLst>
                  </a:tr>
                  <a:tr h="0">
                    <a:tc>
                      <a:txBody>
                        <a:bodyPr/>
                        <a:lstStyle/>
                        <a:p>
                          <a:pPr algn="ctr" latinLnBrk="1"/>
                          <a14:m>
                            <m:oMathPara xmlns:m="http://schemas.openxmlformats.org/officeDocument/2006/math">
                              <m:oMathParaPr>
                                <m:jc m:val="centerGroup"/>
                              </m:oMathParaPr>
                              <m:oMath xmlns:m="http://schemas.openxmlformats.org/officeDocument/2006/math">
                                <m:r>
                                  <a:rPr lang="ko-KR" altLang="en-US" sz="1200" b="0" kern="1200" smtClean="0">
                                    <a:solidFill>
                                      <a:srgbClr val="FF0000"/>
                                    </a:solidFill>
                                    <a:latin typeface="Cambria Math"/>
                                    <a:ea typeface="SamsungOne-700" panose="020B0803030303020204" pitchFamily="34" charset="0"/>
                                    <a:cs typeface="Times New Roman" panose="02020603050405020304" pitchFamily="18" charset="0"/>
                                  </a:rPr>
                                  <m:t>⋮</m:t>
                                </m:r>
                              </m:oMath>
                            </m:oMathPara>
                          </a14:m>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0342036"/>
                      </a:ext>
                    </a:extLst>
                  </a:tr>
                </a:tbl>
              </a:graphicData>
            </a:graphic>
          </p:graphicFrame>
        </mc:Choice>
        <mc:Fallback xmlns="">
          <p:graphicFrame>
            <p:nvGraphicFramePr>
              <p:cNvPr id="22" name="표 21">
                <a:extLst>
                  <a:ext uri="{FF2B5EF4-FFF2-40B4-BE49-F238E27FC236}">
                    <a16:creationId xmlns:a16="http://schemas.microsoft.com/office/drawing/2014/main" xmlns="" xmlns:a14="http://schemas.microsoft.com/office/drawing/2010/main" id="{210D8727-785D-4787-9C75-FB0A9919C0D4}"/>
                  </a:ext>
                </a:extLst>
              </p:cNvPr>
              <p:cNvGraphicFramePr>
                <a:graphicFrameLocks noGrp="1"/>
              </p:cNvGraphicFramePr>
              <p:nvPr>
                <p:extLst>
                  <p:ext uri="{D42A27DB-BD31-4B8C-83A1-F6EECF244321}">
                    <p14:modId xmlns:p14="http://schemas.microsoft.com/office/powerpoint/2010/main" val="3242973242"/>
                  </p:ext>
                </p:extLst>
              </p:nvPr>
            </p:nvGraphicFramePr>
            <p:xfrm>
              <a:off x="725428" y="4149080"/>
              <a:ext cx="3649920" cy="1371600"/>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xmlns="" xmlns:a14="http://schemas.microsoft.com/office/drawing/2010/main" val="2048298735"/>
                        </a:ext>
                      </a:extLst>
                    </a:gridCol>
                    <a:gridCol w="522209">
                      <a:extLst>
                        <a:ext uri="{9D8B030D-6E8A-4147-A177-3AD203B41FA5}">
                          <a16:colId xmlns:a16="http://schemas.microsoft.com/office/drawing/2014/main" xmlns="" xmlns:a14="http://schemas.microsoft.com/office/drawing/2010/main" val="710594737"/>
                        </a:ext>
                      </a:extLst>
                    </a:gridCol>
                    <a:gridCol w="478972">
                      <a:extLst>
                        <a:ext uri="{9D8B030D-6E8A-4147-A177-3AD203B41FA5}">
                          <a16:colId xmlns:a16="http://schemas.microsoft.com/office/drawing/2014/main" xmlns="" xmlns:a14="http://schemas.microsoft.com/office/drawing/2010/main" val="3217373205"/>
                        </a:ext>
                      </a:extLst>
                    </a:gridCol>
                    <a:gridCol w="474617">
                      <a:extLst>
                        <a:ext uri="{9D8B030D-6E8A-4147-A177-3AD203B41FA5}">
                          <a16:colId xmlns:a16="http://schemas.microsoft.com/office/drawing/2014/main" xmlns="" xmlns:a14="http://schemas.microsoft.com/office/drawing/2010/main" val="774123621"/>
                        </a:ext>
                      </a:extLst>
                    </a:gridCol>
                    <a:gridCol w="457200">
                      <a:extLst>
                        <a:ext uri="{9D8B030D-6E8A-4147-A177-3AD203B41FA5}">
                          <a16:colId xmlns:a16="http://schemas.microsoft.com/office/drawing/2014/main" xmlns="" xmlns:a14="http://schemas.microsoft.com/office/drawing/2010/main" val="4207472995"/>
                        </a:ext>
                      </a:extLst>
                    </a:gridCol>
                    <a:gridCol w="518160">
                      <a:extLst>
                        <a:ext uri="{9D8B030D-6E8A-4147-A177-3AD203B41FA5}">
                          <a16:colId xmlns:a16="http://schemas.microsoft.com/office/drawing/2014/main" xmlns="" xmlns:a14="http://schemas.microsoft.com/office/drawing/2010/main" val="4025217693"/>
                        </a:ext>
                      </a:extLst>
                    </a:gridCol>
                  </a:tblGrid>
                  <a:tr h="274320">
                    <a:tc>
                      <a:txBody>
                        <a:bodyPr/>
                        <a:lstStyle/>
                        <a:p>
                          <a:pPr algn="ctr" latinLnBrk="1"/>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31765" t="-2222" r="-374118"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56962" t="-2222" r="-302532"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462821" t="-2222" r="-206410"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85333" t="-2222" r="-114667"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604706" t="-2222" r="-1176" b="-404444"/>
                          </a:stretch>
                        </a:blipFill>
                      </a:tcPr>
                    </a:tc>
                    <a:extLst>
                      <a:ext uri="{0D108BD9-81ED-4DB2-BD59-A6C34878D82A}">
                        <a16:rowId xmlns:a16="http://schemas.microsoft.com/office/drawing/2014/main" xmlns="" xmlns:a14="http://schemas.microsoft.com/office/drawing/2010/main" val="3892274807"/>
                      </a:ext>
                    </a:extLst>
                  </a:tr>
                  <a:tr h="274320">
                    <a:tc>
                      <a:txBody>
                        <a:bodyPr/>
                        <a:lstStyle/>
                        <a:p>
                          <a:pPr algn="ctr" latinLnBrk="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#1</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31765" t="-102222" r="-374118"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56962" t="-102222" r="-302532"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462821" t="-102222" r="-206410"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85333" t="-102222" r="-114667"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604706" t="-102222" r="-1176" b="-304444"/>
                          </a:stretch>
                        </a:blipFill>
                      </a:tcPr>
                    </a:tc>
                    <a:extLst>
                      <a:ext uri="{0D108BD9-81ED-4DB2-BD59-A6C34878D82A}">
                        <a16:rowId xmlns:a16="http://schemas.microsoft.com/office/drawing/2014/main" xmlns="" xmlns:a14="http://schemas.microsoft.com/office/drawing/2010/main" val="1755547425"/>
                      </a:ext>
                    </a:extLst>
                  </a:tr>
                  <a:tr h="274320">
                    <a:tc>
                      <a:txBody>
                        <a:bodyPr/>
                        <a:lstStyle/>
                        <a:p>
                          <a:pPr algn="ctr" latinLnBrk="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#2</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31765" t="-197826" r="-374118"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56962" t="-197826" r="-302532"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462821" t="-197826" r="-206410"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85333" t="-197826" r="-114667"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604706" t="-197826" r="-1176" b="-197826"/>
                          </a:stretch>
                        </a:blipFill>
                      </a:tcPr>
                    </a:tc>
                    <a:extLst>
                      <a:ext uri="{0D108BD9-81ED-4DB2-BD59-A6C34878D82A}">
                        <a16:rowId xmlns:a16="http://schemas.microsoft.com/office/drawing/2014/main" xmlns="" xmlns:a14="http://schemas.microsoft.com/office/drawing/2010/main" val="3203397014"/>
                      </a:ext>
                    </a:extLst>
                  </a:tr>
                  <a:tr h="274320">
                    <a:tc>
                      <a:txBody>
                        <a:bodyPr/>
                        <a:lstStyle/>
                        <a:p>
                          <a:pPr algn="ctr" latinLnBrk="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#3</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231765" t="-304444" r="-374118"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56962" t="-304444" r="-302532"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462821" t="-304444" r="-206410"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585333" t="-304444" r="-114667"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604706" t="-304444" r="-1176" b="-102222"/>
                          </a:stretch>
                        </a:blipFill>
                      </a:tcPr>
                    </a:tc>
                    <a:extLst>
                      <a:ext uri="{0D108BD9-81ED-4DB2-BD59-A6C34878D82A}">
                        <a16:rowId xmlns:a16="http://schemas.microsoft.com/office/drawing/2014/main" xmlns="" xmlns:a14="http://schemas.microsoft.com/office/drawing/2010/main" val="2730227152"/>
                      </a:ext>
                    </a:extLst>
                  </a:tr>
                  <a:tr h="274320">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t="-404444" r="-204569" b="-2222"/>
                          </a:stretch>
                        </a:blipFill>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42503420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표 22">
                <a:extLst>
                  <a:ext uri="{FF2B5EF4-FFF2-40B4-BE49-F238E27FC236}">
                    <a16:creationId xmlns:a16="http://schemas.microsoft.com/office/drawing/2014/main" id="{6F00E464-E5B1-49B8-B36E-B777BA312556}"/>
                  </a:ext>
                </a:extLst>
              </p:cNvPr>
              <p:cNvGraphicFramePr>
                <a:graphicFrameLocks noGrp="1"/>
              </p:cNvGraphicFramePr>
              <p:nvPr>
                <p:extLst>
                  <p:ext uri="{D42A27DB-BD31-4B8C-83A1-F6EECF244321}">
                    <p14:modId xmlns:p14="http://schemas.microsoft.com/office/powerpoint/2010/main" val="1058443066"/>
                  </p:ext>
                </p:extLst>
              </p:nvPr>
            </p:nvGraphicFramePr>
            <p:xfrm>
              <a:off x="5527476" y="4149080"/>
              <a:ext cx="3649920" cy="1371600"/>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val="2048298735"/>
                        </a:ext>
                      </a:extLst>
                    </a:gridCol>
                    <a:gridCol w="522209">
                      <a:extLst>
                        <a:ext uri="{9D8B030D-6E8A-4147-A177-3AD203B41FA5}">
                          <a16:colId xmlns:a16="http://schemas.microsoft.com/office/drawing/2014/main" val="710594737"/>
                        </a:ext>
                      </a:extLst>
                    </a:gridCol>
                    <a:gridCol w="478972">
                      <a:extLst>
                        <a:ext uri="{9D8B030D-6E8A-4147-A177-3AD203B41FA5}">
                          <a16:colId xmlns:a16="http://schemas.microsoft.com/office/drawing/2014/main" val="3217373205"/>
                        </a:ext>
                      </a:extLst>
                    </a:gridCol>
                    <a:gridCol w="474617">
                      <a:extLst>
                        <a:ext uri="{9D8B030D-6E8A-4147-A177-3AD203B41FA5}">
                          <a16:colId xmlns:a16="http://schemas.microsoft.com/office/drawing/2014/main" val="774123621"/>
                        </a:ext>
                      </a:extLst>
                    </a:gridCol>
                    <a:gridCol w="457200">
                      <a:extLst>
                        <a:ext uri="{9D8B030D-6E8A-4147-A177-3AD203B41FA5}">
                          <a16:colId xmlns:a16="http://schemas.microsoft.com/office/drawing/2014/main" val="4207472995"/>
                        </a:ext>
                      </a:extLst>
                    </a:gridCol>
                    <a:gridCol w="518160">
                      <a:extLst>
                        <a:ext uri="{9D8B030D-6E8A-4147-A177-3AD203B41FA5}">
                          <a16:colId xmlns:a16="http://schemas.microsoft.com/office/drawing/2014/main" val="4025217693"/>
                        </a:ext>
                      </a:extLst>
                    </a:gridCol>
                  </a:tblGrid>
                  <a:tr h="0">
                    <a:tc>
                      <a:txBody>
                        <a:bodyPr/>
                        <a:lstStyle/>
                        <a:p>
                          <a:pPr algn="ctr" latinLnBrk="1"/>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𝑊</m:t>
                                    </m:r>
                                  </m:e>
                                  <m:sub>
                                    <m:r>
                                      <a:rPr lang="en-US" altLang="ko-KR" sz="1200" b="0" i="1" smtClean="0">
                                        <a:solidFill>
                                          <a:srgbClr val="193EB0"/>
                                        </a:solidFill>
                                        <a:latin typeface="Cambria Math" panose="02040503050406030204" pitchFamily="18" charset="0"/>
                                        <a:cs typeface="Times New Roman" panose="02020603050405020304" pitchFamily="18" charset="0"/>
                                      </a:rPr>
                                      <m:t>1</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𝑊</m:t>
                                    </m:r>
                                  </m:e>
                                  <m:sub>
                                    <m:r>
                                      <a:rPr lang="en-US" altLang="ko-KR" sz="1200" b="0" i="1" smtClean="0">
                                        <a:solidFill>
                                          <a:srgbClr val="193EB0"/>
                                        </a:solidFill>
                                        <a:latin typeface="Cambria Math" panose="02040503050406030204" pitchFamily="18" charset="0"/>
                                        <a:cs typeface="Times New Roman" panose="02020603050405020304" pitchFamily="18" charset="0"/>
                                      </a:rPr>
                                      <m:t>2</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200" i="1" smtClean="0">
                                        <a:solidFill>
                                          <a:srgbClr val="193EB0"/>
                                        </a:solidFill>
                                        <a:latin typeface="Cambria Math" panose="02040503050406030204" pitchFamily="18" charset="0"/>
                                        <a:cs typeface="Times New Roman" panose="02020603050405020304" pitchFamily="18" charset="0"/>
                                      </a:rPr>
                                    </m:ctrlPr>
                                  </m:sSubPr>
                                  <m:e>
                                    <m:r>
                                      <a:rPr lang="en-US" altLang="ko-KR" sz="1200" b="0" i="1" smtClean="0">
                                        <a:solidFill>
                                          <a:srgbClr val="193EB0"/>
                                        </a:solidFill>
                                        <a:latin typeface="Cambria Math" panose="02040503050406030204" pitchFamily="18" charset="0"/>
                                        <a:cs typeface="Times New Roman" panose="02020603050405020304" pitchFamily="18" charset="0"/>
                                      </a:rPr>
                                      <m:t>𝑊</m:t>
                                    </m:r>
                                  </m:e>
                                  <m:sub>
                                    <m:r>
                                      <a:rPr lang="en-US" altLang="ko-KR" sz="1200" b="0" i="1" smtClean="0">
                                        <a:solidFill>
                                          <a:srgbClr val="193EB0"/>
                                        </a:solidFill>
                                        <a:latin typeface="Cambria Math" panose="02040503050406030204" pitchFamily="18" charset="0"/>
                                        <a:cs typeface="Times New Roman" panose="02020603050405020304" pitchFamily="18" charset="0"/>
                                      </a:rPr>
                                      <m:t>3</m:t>
                                    </m:r>
                                  </m:sub>
                                </m:sSub>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ko-KR" altLang="en-US" sz="1200"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200" i="1" dirty="0" smtClean="0">
                                    <a:solidFill>
                                      <a:srgbClr val="193EB0"/>
                                    </a:solidFill>
                                    <a:latin typeface="Cambria Math" panose="02040503050406030204" pitchFamily="18" charset="0"/>
                                    <a:cs typeface="Times New Roman" panose="02020603050405020304" pitchFamily="18" charset="0"/>
                                  </a:rPr>
                                  <m:t>𝑌</m:t>
                                </m:r>
                              </m:oMath>
                            </m:oMathPara>
                          </a14:m>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92274807"/>
                      </a:ext>
                    </a:extLst>
                  </a:tr>
                  <a:tr h="0">
                    <a:tc>
                      <a:txBody>
                        <a:bodyPr/>
                        <a:lstStyle/>
                        <a:p>
                          <a:pPr marL="0" algn="ctr" defTabSz="914400" rtl="0" eaLnBrk="1" latinLnBrk="1" hangingPunct="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Doc. #1</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547425"/>
                      </a:ext>
                    </a:extLst>
                  </a:tr>
                  <a:tr h="0">
                    <a:tc>
                      <a:txBody>
                        <a:bodyPr/>
                        <a:lstStyle/>
                        <a:p>
                          <a:pPr marL="0" algn="ctr" defTabSz="914400" rtl="0" eaLnBrk="1" latinLnBrk="1" hangingPunct="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Doc. #2</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397014"/>
                      </a:ext>
                    </a:extLst>
                  </a:tr>
                  <a:tr h="0">
                    <a:tc>
                      <a:txBody>
                        <a:bodyPr/>
                        <a:lstStyle/>
                        <a:p>
                          <a:pPr marL="0" algn="ctr" defTabSz="914400" rtl="0" eaLnBrk="1" latinLnBrk="1" hangingPunct="1"/>
                          <a:r>
                            <a:rPr lang="en-US" altLang="ko-KR"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Doc. #3</a:t>
                          </a:r>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2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400" panose="020B0503030303020204" pitchFamily="34" charset="0"/>
                                    <a:cs typeface="Times New Roman" panose="02020603050405020304" pitchFamily="18" charset="0"/>
                                  </a:rPr>
                                  <m:t>⋯</m:t>
                                </m:r>
                              </m:oMath>
                            </m:oMathPara>
                          </a14:m>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227152"/>
                      </a:ext>
                    </a:extLst>
                  </a:tr>
                  <a:tr h="0">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ko-KR" altLang="en-US" sz="1200" b="0" kern="1200" smtClean="0">
                                    <a:solidFill>
                                      <a:srgbClr val="FF0000"/>
                                    </a:solidFill>
                                    <a:latin typeface="Cambria Math"/>
                                    <a:ea typeface="SamsungOne-700" panose="020B0803030303020204" pitchFamily="34" charset="0"/>
                                    <a:cs typeface="Times New Roman" panose="02020603050405020304" pitchFamily="18" charset="0"/>
                                  </a:rPr>
                                  <m:t>⋮</m:t>
                                </m:r>
                              </m:oMath>
                            </m:oMathPara>
                          </a14:m>
                          <a:endParaRPr lang="ko-KR" altLang="en-US" sz="1200" b="0" kern="12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0342036"/>
                      </a:ext>
                    </a:extLst>
                  </a:tr>
                </a:tbl>
              </a:graphicData>
            </a:graphic>
          </p:graphicFrame>
        </mc:Choice>
        <mc:Fallback xmlns="">
          <p:graphicFrame>
            <p:nvGraphicFramePr>
              <p:cNvPr id="23" name="표 22">
                <a:extLst>
                  <a:ext uri="{FF2B5EF4-FFF2-40B4-BE49-F238E27FC236}">
                    <a16:creationId xmlns:a16="http://schemas.microsoft.com/office/drawing/2014/main" xmlns="" xmlns:a14="http://schemas.microsoft.com/office/drawing/2010/main" id="{6F00E464-E5B1-49B8-B36E-B777BA312556}"/>
                  </a:ext>
                </a:extLst>
              </p:cNvPr>
              <p:cNvGraphicFramePr>
                <a:graphicFrameLocks noGrp="1"/>
              </p:cNvGraphicFramePr>
              <p:nvPr>
                <p:extLst>
                  <p:ext uri="{D42A27DB-BD31-4B8C-83A1-F6EECF244321}">
                    <p14:modId xmlns:p14="http://schemas.microsoft.com/office/powerpoint/2010/main" val="1058443066"/>
                  </p:ext>
                </p:extLst>
              </p:nvPr>
            </p:nvGraphicFramePr>
            <p:xfrm>
              <a:off x="5527476" y="4149080"/>
              <a:ext cx="3649920" cy="1371600"/>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xmlns="" xmlns:a14="http://schemas.microsoft.com/office/drawing/2010/main" val="2048298735"/>
                        </a:ext>
                      </a:extLst>
                    </a:gridCol>
                    <a:gridCol w="522209">
                      <a:extLst>
                        <a:ext uri="{9D8B030D-6E8A-4147-A177-3AD203B41FA5}">
                          <a16:colId xmlns:a16="http://schemas.microsoft.com/office/drawing/2014/main" xmlns="" xmlns:a14="http://schemas.microsoft.com/office/drawing/2010/main" val="710594737"/>
                        </a:ext>
                      </a:extLst>
                    </a:gridCol>
                    <a:gridCol w="478972">
                      <a:extLst>
                        <a:ext uri="{9D8B030D-6E8A-4147-A177-3AD203B41FA5}">
                          <a16:colId xmlns:a16="http://schemas.microsoft.com/office/drawing/2014/main" xmlns="" xmlns:a14="http://schemas.microsoft.com/office/drawing/2010/main" val="3217373205"/>
                        </a:ext>
                      </a:extLst>
                    </a:gridCol>
                    <a:gridCol w="474617">
                      <a:extLst>
                        <a:ext uri="{9D8B030D-6E8A-4147-A177-3AD203B41FA5}">
                          <a16:colId xmlns:a16="http://schemas.microsoft.com/office/drawing/2014/main" xmlns="" xmlns:a14="http://schemas.microsoft.com/office/drawing/2010/main" val="774123621"/>
                        </a:ext>
                      </a:extLst>
                    </a:gridCol>
                    <a:gridCol w="457200">
                      <a:extLst>
                        <a:ext uri="{9D8B030D-6E8A-4147-A177-3AD203B41FA5}">
                          <a16:colId xmlns:a16="http://schemas.microsoft.com/office/drawing/2014/main" xmlns="" xmlns:a14="http://schemas.microsoft.com/office/drawing/2010/main" val="4207472995"/>
                        </a:ext>
                      </a:extLst>
                    </a:gridCol>
                    <a:gridCol w="518160">
                      <a:extLst>
                        <a:ext uri="{9D8B030D-6E8A-4147-A177-3AD203B41FA5}">
                          <a16:colId xmlns:a16="http://schemas.microsoft.com/office/drawing/2014/main" xmlns="" xmlns:a14="http://schemas.microsoft.com/office/drawing/2010/main" val="4025217693"/>
                        </a:ext>
                      </a:extLst>
                    </a:gridCol>
                  </a:tblGrid>
                  <a:tr h="274320">
                    <a:tc>
                      <a:txBody>
                        <a:bodyPr/>
                        <a:lstStyle/>
                        <a:p>
                          <a:pPr algn="ctr" latinLnBrk="1"/>
                          <a:endParaRPr lang="ko-KR" altLang="en-US" sz="1200"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29070" t="-2222" r="-369767"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8228" t="-2222" r="-302532"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4103" t="-2222" r="-206410"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6667" t="-2222" r="-114667" b="-4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5882" t="-2222" r="-1176" b="-404444"/>
                          </a:stretch>
                        </a:blipFill>
                      </a:tcPr>
                    </a:tc>
                    <a:extLst>
                      <a:ext uri="{0D108BD9-81ED-4DB2-BD59-A6C34878D82A}">
                        <a16:rowId xmlns:a16="http://schemas.microsoft.com/office/drawing/2014/main" xmlns="" xmlns:a14="http://schemas.microsoft.com/office/drawing/2010/main" val="3892274807"/>
                      </a:ext>
                    </a:extLst>
                  </a:tr>
                  <a:tr h="274320">
                    <a:tc>
                      <a:txBody>
                        <a:bodyPr/>
                        <a:lstStyle/>
                        <a:p>
                          <a:pPr marL="0" algn="ctr" defTabSz="914400" rtl="0" eaLnBrk="1" latinLnBrk="1" hangingPunct="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29070" t="-102222" r="-369767"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8228" t="-102222" r="-302532"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4103" t="-102222" r="-206410"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6667" t="-102222" r="-114667" b="-304444"/>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5882" t="-102222" r="-1176" b="-304444"/>
                          </a:stretch>
                        </a:blipFill>
                      </a:tcPr>
                    </a:tc>
                    <a:extLst>
                      <a:ext uri="{0D108BD9-81ED-4DB2-BD59-A6C34878D82A}">
                        <a16:rowId xmlns:a16="http://schemas.microsoft.com/office/drawing/2014/main" xmlns="" xmlns:a14="http://schemas.microsoft.com/office/drawing/2010/main" val="1755547425"/>
                      </a:ext>
                    </a:extLst>
                  </a:tr>
                  <a:tr h="274320">
                    <a:tc>
                      <a:txBody>
                        <a:bodyPr/>
                        <a:lstStyle/>
                        <a:p>
                          <a:pPr marL="0" algn="ctr" defTabSz="914400" rtl="0" eaLnBrk="1" latinLnBrk="1" hangingPunct="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29070" t="-197826" r="-369767"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8228" t="-197826" r="-302532"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4103" t="-197826" r="-206410"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6667" t="-197826" r="-114667" b="-197826"/>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5882" t="-197826" r="-1176" b="-197826"/>
                          </a:stretch>
                        </a:blipFill>
                      </a:tcPr>
                    </a:tc>
                    <a:extLst>
                      <a:ext uri="{0D108BD9-81ED-4DB2-BD59-A6C34878D82A}">
                        <a16:rowId xmlns:a16="http://schemas.microsoft.com/office/drawing/2014/main" xmlns="" xmlns:a14="http://schemas.microsoft.com/office/drawing/2010/main" val="3203397014"/>
                      </a:ext>
                    </a:extLst>
                  </a:tr>
                  <a:tr h="274320">
                    <a:tc>
                      <a:txBody>
                        <a:bodyPr/>
                        <a:lstStyle/>
                        <a:p>
                          <a:pPr marL="0" algn="ctr" defTabSz="914400" rtl="0" eaLnBrk="1" latinLnBrk="1" hangingPunct="1"/>
                          <a:r>
                            <a:rPr lang="en-US" altLang="ko-KR"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2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29070" t="-304444" r="-369767"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8228" t="-304444" r="-302532"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4103" t="-304444" r="-206410"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6667" t="-304444" r="-114667" b="-102222"/>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5882" t="-304444" r="-1176" b="-102222"/>
                          </a:stretch>
                        </a:blipFill>
                      </a:tcPr>
                    </a:tc>
                    <a:extLst>
                      <a:ext uri="{0D108BD9-81ED-4DB2-BD59-A6C34878D82A}">
                        <a16:rowId xmlns:a16="http://schemas.microsoft.com/office/drawing/2014/main" xmlns="" xmlns:a14="http://schemas.microsoft.com/office/drawing/2010/main" val="2730227152"/>
                      </a:ext>
                    </a:extLst>
                  </a:tr>
                  <a:tr h="274320">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404444" r="-205076" b="-2222"/>
                          </a:stretch>
                        </a:blipFill>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xmlns:a14="http://schemas.microsoft.com/office/drawing/2010/main" val="4250342036"/>
                      </a:ext>
                    </a:extLst>
                  </a:tr>
                </a:tbl>
              </a:graphicData>
            </a:graphic>
          </p:graphicFrame>
        </mc:Fallback>
      </mc:AlternateContent>
      <p:grpSp>
        <p:nvGrpSpPr>
          <p:cNvPr id="4" name="그룹 3"/>
          <p:cNvGrpSpPr/>
          <p:nvPr/>
        </p:nvGrpSpPr>
        <p:grpSpPr>
          <a:xfrm>
            <a:off x="4473502" y="4668982"/>
            <a:ext cx="957977" cy="331796"/>
            <a:chOff x="4532267" y="5066240"/>
            <a:chExt cx="1066796" cy="331796"/>
          </a:xfrm>
        </p:grpSpPr>
        <p:sp>
          <p:nvSpPr>
            <p:cNvPr id="24" name="오른쪽 화살표 11">
              <a:extLst>
                <a:ext uri="{FF2B5EF4-FFF2-40B4-BE49-F238E27FC236}">
                  <a16:creationId xmlns:a16="http://schemas.microsoft.com/office/drawing/2014/main" id="{9740AE41-9823-4B0E-9788-F35512C894EE}"/>
                </a:ext>
              </a:extLst>
            </p:cNvPr>
            <p:cNvSpPr/>
            <p:nvPr/>
          </p:nvSpPr>
          <p:spPr>
            <a:xfrm>
              <a:off x="5083810" y="5066240"/>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25" name="오른쪽 화살표 11">
              <a:extLst>
                <a:ext uri="{FF2B5EF4-FFF2-40B4-BE49-F238E27FC236}">
                  <a16:creationId xmlns:a16="http://schemas.microsoft.com/office/drawing/2014/main" id="{9740AE41-9823-4B0E-9788-F35512C894EE}"/>
                </a:ext>
              </a:extLst>
            </p:cNvPr>
            <p:cNvSpPr/>
            <p:nvPr/>
          </p:nvSpPr>
          <p:spPr>
            <a:xfrm rot="10800000">
              <a:off x="4532267" y="5066240"/>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sp>
        <p:nvSpPr>
          <p:cNvPr id="26" name="직사각형 2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loại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TF IDF:</a:t>
              </a:r>
            </a:p>
          </p:txBody>
        </p:sp>
      </p:gr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F5B8B9FF-CD02-469C-A26D-2FB1F362035E}"/>
                  </a:ext>
                </a:extLst>
              </p:cNvPr>
              <p:cNvSpPr/>
              <p:nvPr/>
            </p:nvSpPr>
            <p:spPr>
              <a:xfrm>
                <a:off x="526200" y="2190603"/>
                <a:ext cx="8632825" cy="186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Trong mô hình TF IDF:</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indent="174625">
                  <a:lnSpc>
                    <a:spcPct val="150000"/>
                  </a:lnSpc>
                  <a:spcAft>
                    <a:spcPts val="4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Tài 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quan sát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indent="174625">
                  <a:lnSpc>
                    <a:spcPct val="150000"/>
                  </a:lnSpc>
                  <a:spcAft>
                    <a:spcPts val="4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chữ</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400" i="1" smtClean="0">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𝑊</m:t>
                        </m:r>
                      </m:e>
                      <m:sub>
                        <m:r>
                          <a:rPr lang="en-US" altLang="ko-KR" sz="1400" i="1">
                            <a:solidFill>
                              <a:srgbClr val="193EB0"/>
                            </a:solidFill>
                            <a:latin typeface="Cambria Math" panose="02040503050406030204" pitchFamily="18" charset="0"/>
                            <a:cs typeface="Times New Roman" panose="02020603050405020304" pitchFamily="18" charset="0"/>
                          </a:rPr>
                          <m:t>𝑖</m:t>
                        </m:r>
                      </m:sub>
                    </m:sSub>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thích</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14:m>
                  <m:oMath xmlns:m="http://schemas.openxmlformats.org/officeDocument/2006/math">
                    <m:sSub>
                      <m:sSubPr>
                        <m:ctrlPr>
                          <a:rPr lang="en-US" altLang="ko-KR" sz="1400" i="1" smtClean="0">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𝑋</m:t>
                        </m:r>
                      </m:e>
                      <m:sub>
                        <m:r>
                          <a:rPr lang="en-US" altLang="ko-KR" sz="1400" i="1">
                            <a:solidFill>
                              <a:srgbClr val="193EB0"/>
                            </a:solidFill>
                            <a:latin typeface="Cambria Math" panose="02040503050406030204" pitchFamily="18" charset="0"/>
                            <a:cs typeface="Times New Roman" panose="02020603050405020304" pitchFamily="18" charset="0"/>
                          </a:rPr>
                          <m:t>𝑖</m:t>
                        </m:r>
                      </m:sub>
                    </m:sSub>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a:t>
                </a:r>
              </a:p>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Nếu dữ liệu được gắn nhãn (phản hồi </a:t>
                </a:r>
                <a:r>
                  <a:rPr lang="ko-KR" altLang="vi-VN" sz="1300" b="1" dirty="0">
                    <a:solidFill>
                      <a:srgbClr val="1429A0"/>
                    </a:solidFill>
                    <a:latin typeface="SamsungOne-400" panose="020B0503030303020204" pitchFamily="34" charset="0"/>
                    <a:ea typeface="SamsungOne-400" panose="020B0503030303020204" pitchFamily="34" charset="0"/>
                    <a:cs typeface="Times New Roman" panose="02020603050405020304" pitchFamily="18" charset="0"/>
                  </a:rPr>
                  <a:t>𝑌</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 chúng ta có thể thực hiện phân tích dự đoán với các thuật toán phân loại như hồi quy logistic, KNN, cây quyết định, Rừng ngẫu nhiên, v.v.</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mc:Choice>
        <mc:Fallback xmlns="">
          <p:sp>
            <p:nvSpPr>
              <p:cNvPr id="15" name="직사각형 14">
                <a:extLst>
                  <a:ext uri="{FF2B5EF4-FFF2-40B4-BE49-F238E27FC236}">
                    <a16:creationId xmlns:a16="http://schemas.microsoft.com/office/drawing/2014/main" id="{F5B8B9FF-CD02-469C-A26D-2FB1F362035E}"/>
                  </a:ext>
                </a:extLst>
              </p:cNvPr>
              <p:cNvSpPr>
                <a:spLocks noRot="1" noChangeAspect="1" noMove="1" noResize="1" noEditPoints="1" noAdjustHandles="1" noChangeArrowheads="1" noChangeShapeType="1" noTextEdit="1"/>
              </p:cNvSpPr>
              <p:nvPr/>
            </p:nvSpPr>
            <p:spPr>
              <a:xfrm>
                <a:off x="526200" y="2190603"/>
                <a:ext cx="8632825" cy="1861582"/>
              </a:xfrm>
              <a:prstGeom prst="rect">
                <a:avLst/>
              </a:prstGeom>
              <a:blipFill>
                <a:blip r:embed="rId5"/>
                <a:stretch>
                  <a:fillRect/>
                </a:stretch>
              </a:blipFill>
              <a:ln>
                <a:noFill/>
              </a:ln>
            </p:spPr>
            <p:txBody>
              <a:bodyPr/>
              <a:lstStyle/>
              <a:p>
                <a:r>
                  <a:rPr lang="en-US">
                    <a:noFill/>
                  </a:rPr>
                  <a:t> </a:t>
                </a:r>
              </a:p>
            </p:txBody>
          </p:sp>
        </mc:Fallback>
      </mc:AlternateContent>
      <p:grpSp>
        <p:nvGrpSpPr>
          <p:cNvPr id="17" name="그룹 1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0" name="직사각형 1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838555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#0511</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Tuân theo các bước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'ex_0511.ipynb'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3.3.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tích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phân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loại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873471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hình</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2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3.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307" y="3923538"/>
            <a:ext cx="5700472" cy="1567171"/>
            <a:chOff x="1051307" y="4065033"/>
            <a:chExt cx="5700472"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495903"/>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3.2.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Mô</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hình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đại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diện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494729"/>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924425"/>
              <a:ext cx="5700472" cy="278083"/>
              <a:chOff x="571500" y="5165783"/>
              <a:chExt cx="5702300" cy="278172"/>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3.3.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tích</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phân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loại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354121"/>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3.4.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Mô</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hình</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hóa</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chủ</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đề</a:t>
                </a:r>
                <a:endPar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endParaRP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720947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Latent Semantic Analysis (LSA) </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8" name="직사각형 1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LSA:</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2184768"/>
            <a:ext cx="8632824" cy="2479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phổ</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biến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4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ma trận TF IDF, hãy thực hiện SVD và trích xuất các thành phần chính.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ma trận TF IDF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kích thước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lvl="0">
              <a:spcAft>
                <a:spcPts val="800"/>
              </a:spcAft>
              <a:buClr>
                <a:srgbClr val="193EB0"/>
              </a:buCl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Kích thước </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𝑚</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𝑛 </a:t>
            </a:r>
          </a:p>
          <a:p>
            <a:pPr lvl="0">
              <a:spcAft>
                <a:spcPts val="800"/>
              </a:spcAft>
              <a:buClr>
                <a:srgbClr val="193EB0"/>
              </a:buCl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𝑚</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Số</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tài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lvl="0">
              <a:spcAft>
                <a:spcPts val="800"/>
              </a:spcAft>
              <a:buClr>
                <a:srgbClr val="193EB0"/>
              </a:buClr>
            </a:pPr>
            <a:r>
              <a:rPr lang="ko-KR" altLang="en-US" sz="1300" dirty="0">
                <a:solidFill>
                  <a:prstClr val="black">
                    <a:lumMod val="85000"/>
                    <a:lumOff val="15000"/>
                  </a:prstClr>
                </a:solidFill>
                <a:latin typeface="SamsungOne-400" panose="020B0503030303020204" pitchFamily="34" charset="0"/>
                <a:ea typeface="SamsungOne-400" panose="020B0503030303020204" pitchFamily="34" charset="0"/>
              </a:rPr>
              <a:t>     𝑛</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Số lượng tính 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Mỗi “vectơ chủ đề” là một thành phần chính của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sắp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nổi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Tree>
    <p:extLst>
      <p:ext uri="{BB962C8B-B14F-4D97-AF65-F5344CB8AC3E}">
        <p14:creationId xmlns:p14="http://schemas.microsoft.com/office/powerpoint/2010/main" val="36572217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8" name="직사각형 1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LSA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được sử dụng 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1767171"/>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hệ</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giữa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Ghi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tìm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kiếm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6267932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8" name="직사각형 1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(SVD):</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1767171"/>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ma trận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phân tách thành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𝜮𝑽</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𝒕</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đoạn mà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𝜮</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076086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aphicFrame>
        <p:nvGraphicFramePr>
          <p:cNvPr id="15" name="Table 13">
            <a:extLst>
              <a:ext uri="{FF2B5EF4-FFF2-40B4-BE49-F238E27FC236}">
                <a16:creationId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218791653"/>
              </p:ext>
            </p:extLst>
          </p:nvPr>
        </p:nvGraphicFramePr>
        <p:xfrm>
          <a:off x="595809" y="2276402"/>
          <a:ext cx="3663166" cy="3384846"/>
        </p:xfrm>
        <a:graphic>
          <a:graphicData uri="http://schemas.openxmlformats.org/drawingml/2006/table">
            <a:tbl>
              <a:tblPr firstRow="1" bandRow="1">
                <a:tableStyleId>{5940675A-B579-460E-94D1-54222C63F5DA}</a:tableStyleId>
              </a:tblPr>
              <a:tblGrid>
                <a:gridCol w="1826224">
                  <a:extLst>
                    <a:ext uri="{9D8B030D-6E8A-4147-A177-3AD203B41FA5}">
                      <a16:colId xmlns:a16="http://schemas.microsoft.com/office/drawing/2014/main" val="20000"/>
                    </a:ext>
                  </a:extLst>
                </a:gridCol>
                <a:gridCol w="1836942">
                  <a:extLst>
                    <a:ext uri="{9D8B030D-6E8A-4147-A177-3AD203B41FA5}">
                      <a16:colId xmlns:a16="http://schemas.microsoft.com/office/drawing/2014/main" val="20001"/>
                    </a:ext>
                  </a:extLst>
                </a:gridCol>
              </a:tblGrid>
              <a:tr h="322747">
                <a:tc>
                  <a:txBody>
                    <a:bodyPr/>
                    <a:lstStyle/>
                    <a:p>
                      <a:pPr algn="ctr" latinLnBrk="1"/>
                      <a:r>
                        <a:rPr lang="vi-VN" altLang="ko-KR" sz="1200" b="1" dirty="0">
                          <a:solidFill>
                            <a:srgbClr val="1429A0"/>
                          </a:solidFill>
                          <a:latin typeface="SamsungOne-700" panose="020B0803030303020204" pitchFamily="34" charset="0"/>
                          <a:ea typeface="SamsungOne-700" panose="020B0803030303020204" pitchFamily="34" charset="0"/>
                        </a:rPr>
                        <a:t>Các thuật toán</a:t>
                      </a:r>
                      <a:endParaRPr lang="ko-KR" altLang="en-US" sz="1200" b="1" dirty="0">
                        <a:solidFill>
                          <a:srgbClr val="1429A0"/>
                        </a:solidFill>
                        <a:latin typeface="SamsungOne-700" panose="020B0803030303020204" pitchFamily="34"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200" b="1" dirty="0">
                          <a:latin typeface="SamsungOne-700" panose="020B0803030303020204" pitchFamily="34" charset="0"/>
                        </a:rPr>
                        <a:t>Khu vực</a:t>
                      </a:r>
                      <a:endParaRPr lang="ko-KR" altLang="en-US" sz="1200" b="1" dirty="0">
                        <a:latin typeface="SamsungOne-700" panose="020B0803030303020204" pitchFamily="34"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97684">
                <a:tc>
                  <a:txBody>
                    <a:bodyPr/>
                    <a:lstStyle/>
                    <a:p>
                      <a:pPr algn="ctr" latinLnBrk="1"/>
                      <a:r>
                        <a:rPr lang="vi-VN" altLang="ko-KR" sz="1200" u="none" strike="noStrike" kern="1200" baseline="0" dirty="0">
                          <a:latin typeface="SamsungOne-400" panose="020B0503030303020204" pitchFamily="34" charset="0"/>
                          <a:ea typeface="SamsungOne-400" panose="020B0503030303020204" pitchFamily="34" charset="0"/>
                        </a:rPr>
                        <a:t>mạng lưới thần kinh</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497684">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Hỗ</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trợ</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máy</a:t>
                      </a:r>
                      <a:r>
                        <a:rPr lang="en-US" altLang="ko-KR" sz="1200" u="none" strike="noStrike" kern="1200" baseline="0" dirty="0">
                          <a:latin typeface="SamsungOne-400" panose="020B0503030303020204" pitchFamily="34" charset="0"/>
                          <a:ea typeface="SamsungOne-400" panose="020B0503030303020204" pitchFamily="34" charset="0"/>
                        </a:rPr>
                        <a:t> vector</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497684">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MARSplines</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306609">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tích</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liên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kết</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khai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thác</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khái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niệm</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722968">
                <a:tc>
                  <a:txBody>
                    <a:bodyPr/>
                    <a:lstStyle/>
                    <a:p>
                      <a:pPr algn="ctr" latinLnBrk="1"/>
                      <a:r>
                        <a:rPr lang="en-US" altLang="ko-KR" sz="1200" u="none" strike="noStrike" kern="1200" baseline="0" dirty="0">
                          <a:latin typeface="SamsungOne-400" panose="020B0503030303020204" pitchFamily="34" charset="0"/>
                          <a:ea typeface="SamsungOne-400" panose="020B0503030303020204" pitchFamily="34" charset="0"/>
                        </a:rPr>
                        <a:t>k-</a:t>
                      </a:r>
                      <a:r>
                        <a:rPr lang="en-US" altLang="ko-KR" sz="1200" u="none" strike="noStrike" kern="1200" baseline="0" dirty="0" err="1">
                          <a:latin typeface="SamsungOne-400" panose="020B0503030303020204" pitchFamily="34" charset="0"/>
                          <a:ea typeface="SamsungOne-400" panose="020B0503030303020204" pitchFamily="34" charset="0"/>
                        </a:rPr>
                        <a:t>hàng</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xóm</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gần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nhất</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u="none" strike="noStrike" kern="1200" baseline="0" dirty="0" err="1">
                          <a:latin typeface="SamsungOne-400" panose="020B0503030303020204" pitchFamily="34" charset="0"/>
                          <a:ea typeface="SamsungOne-400" panose="020B0503030303020204" pitchFamily="34" charset="0"/>
                        </a:rPr>
                        <a:t>phân</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loại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tài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liệu</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288032">
                <a:tc>
                  <a:txBody>
                    <a:bodyPr/>
                    <a:lstStyle/>
                    <a:p>
                      <a:pPr algn="ctr" latinLnBrk="1"/>
                      <a:r>
                        <a:rPr lang="vi-VN" altLang="ko-KR" sz="1200" u="none" strike="noStrike" kern="1200" baseline="0" dirty="0">
                          <a:latin typeface="SamsungOne-400" panose="020B0503030303020204" pitchFamily="34" charset="0"/>
                          <a:ea typeface="SamsungOne-400" panose="020B0503030303020204" pitchFamily="34" charset="0"/>
                        </a:rPr>
                        <a:t>Phân </a:t>
                      </a:r>
                      <a:r>
                        <a:rPr lang="en-US" altLang="ko-KR" sz="1200" u="none" strike="noStrike" kern="1200" baseline="0" dirty="0" err="1">
                          <a:latin typeface="SamsungOne-400" panose="020B0503030303020204" pitchFamily="34" charset="0"/>
                          <a:ea typeface="SamsungOne-400" panose="020B0503030303020204" pitchFamily="34" charset="0"/>
                        </a:rPr>
                        <a:t>cụm</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từ</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khai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thác</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khái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niệm</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16024">
                <a:tc>
                  <a:txBody>
                    <a:bodyPr/>
                    <a:lstStyle/>
                    <a:p>
                      <a:pPr algn="ctr" latinLnBrk="1"/>
                      <a:r>
                        <a:rPr lang="en-US" altLang="ko-KR" sz="1200" u="none" strike="noStrike" kern="1200" baseline="0" dirty="0" err="1">
                          <a:latin typeface="SamsungOne-400" panose="020B0503030303020204" pitchFamily="34" charset="0"/>
                          <a:ea typeface="SamsungOne-400" panose="020B0503030303020204" pitchFamily="34" charset="0"/>
                        </a:rPr>
                        <a:t>hồi</a:t>
                      </a:r>
                      <a:r>
                        <a:rPr lang="en-US" altLang="ko-KR" sz="1200" u="none" strike="noStrike" kern="1200" baseline="0" dirty="0">
                          <a:latin typeface="SamsungOne-400" panose="020B0503030303020204" pitchFamily="34" charset="0"/>
                          <a:ea typeface="SamsungOne-400" panose="020B0503030303020204" pitchFamily="34" charset="0"/>
                        </a:rPr>
                        <a:t> </a:t>
                      </a:r>
                      <a:r>
                        <a:rPr lang="en-US" altLang="ko-KR" sz="1200" u="none" strike="noStrike" kern="1200" baseline="0" dirty="0" err="1">
                          <a:latin typeface="SamsungOne-400" panose="020B0503030303020204" pitchFamily="34" charset="0"/>
                          <a:ea typeface="SamsungOne-400" panose="020B0503030303020204" pitchFamily="34" charset="0"/>
                        </a:rPr>
                        <a:t>quy</a:t>
                      </a:r>
                      <a:endParaRPr lang="ko-KR" altLang="en-US" sz="1200" dirty="0">
                        <a:latin typeface="SamsungOne-400" panose="020B0503030303020204" pitchFamily="34" charset="0"/>
                      </a:endParaRPr>
                    </a:p>
                  </a:txBody>
                  <a:tcPr marL="91427" marR="91427" marT="34279" marB="342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altLang="ko-KR" sz="1200" u="none" strike="noStrike" kern="1200" baseline="0" dirty="0">
                          <a:latin typeface="SamsungOne-400" panose="020B0503030303020204" pitchFamily="34" charset="0"/>
                          <a:ea typeface="SamsungOne-400" panose="020B0503030303020204" pitchFamily="34" charset="0"/>
                        </a:rPr>
                        <a:t>Phân loại</a:t>
                      </a:r>
                      <a:endParaRPr lang="ko-KR" altLang="en-US" sz="1200" dirty="0">
                        <a:latin typeface="SamsungOne-400" panose="020B0503030303020204" pitchFamily="34" charset="0"/>
                      </a:endParaRPr>
                    </a:p>
                  </a:txBody>
                  <a:tcPr marL="91427" marR="91427" marT="34279" marB="34279"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6" name="Table 13">
            <a:extLst>
              <a:ext uri="{FF2B5EF4-FFF2-40B4-BE49-F238E27FC236}">
                <a16:creationId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2058894041"/>
              </p:ext>
            </p:extLst>
          </p:nvPr>
        </p:nvGraphicFramePr>
        <p:xfrm>
          <a:off x="4964672" y="2311816"/>
          <a:ext cx="4261963" cy="3423318"/>
        </p:xfrm>
        <a:graphic>
          <a:graphicData uri="http://schemas.openxmlformats.org/drawingml/2006/table">
            <a:tbl>
              <a:tblPr firstRow="1" bandRow="1">
                <a:tableStyleId>{5940675A-B579-460E-94D1-54222C63F5DA}</a:tableStyleId>
              </a:tblPr>
              <a:tblGrid>
                <a:gridCol w="2082814">
                  <a:extLst>
                    <a:ext uri="{9D8B030D-6E8A-4147-A177-3AD203B41FA5}">
                      <a16:colId xmlns:a16="http://schemas.microsoft.com/office/drawing/2014/main" val="20000"/>
                    </a:ext>
                  </a:extLst>
                </a:gridCol>
                <a:gridCol w="2179149">
                  <a:extLst>
                    <a:ext uri="{9D8B030D-6E8A-4147-A177-3AD203B41FA5}">
                      <a16:colId xmlns:a16="http://schemas.microsoft.com/office/drawing/2014/main" val="20001"/>
                    </a:ext>
                  </a:extLst>
                </a:gridCol>
              </a:tblGrid>
              <a:tr h="352990">
                <a:tc>
                  <a:txBody>
                    <a:bodyPr/>
                    <a:lstStyle/>
                    <a:p>
                      <a:pPr algn="ctr" latinLnBrk="1"/>
                      <a:r>
                        <a:rPr lang="vi-VN" altLang="ko-KR" sz="1200" b="1" dirty="0">
                          <a:solidFill>
                            <a:srgbClr val="1429A0"/>
                          </a:solidFill>
                          <a:latin typeface="SamsungOne-700" panose="020B0803030303020204" pitchFamily="34" charset="0"/>
                          <a:ea typeface="SamsungOne-700" panose="020B0803030303020204" pitchFamily="34" charset="0"/>
                        </a:rPr>
                        <a:t>Các chủ đề</a:t>
                      </a:r>
                      <a:endParaRPr lang="ko-KR" altLang="en-US" sz="1200" b="1" dirty="0">
                        <a:solidFill>
                          <a:srgbClr val="1429A0"/>
                        </a:solidFill>
                        <a:latin typeface="SamsungOne-700" panose="020B0803030303020204" pitchFamily="34"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200" b="1" dirty="0">
                          <a:latin typeface="SamsungOne-700" panose="020B0803030303020204" pitchFamily="34" charset="0"/>
                          <a:ea typeface="SamsungOne-700" panose="020B0803030303020204" pitchFamily="34" charset="0"/>
                        </a:rPr>
                        <a:t>Khu vực thực hành</a:t>
                      </a:r>
                      <a:endParaRPr lang="ko-KR" altLang="en-US" sz="1200" b="1" dirty="0">
                        <a:latin typeface="SamsungOne-700" panose="020B0803030303020204" pitchFamily="34"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thu</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thập</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trên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web</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web</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phân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tích</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kết</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web</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thực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thể</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liên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kết</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399014">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Một</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phần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của</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gắn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thẻ</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bài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phát</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biểu</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Xử</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lý</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ngôn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ngữ</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tự</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nhiên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88032">
                <a:tc>
                  <a:txBody>
                    <a:bodyPr/>
                    <a:lstStyle/>
                    <a:p>
                      <a:pPr algn="ctr" latinLnBrk="1">
                        <a:lnSpc>
                          <a:spcPct val="100000"/>
                        </a:lnSpc>
                      </a:pP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Token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hóa</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Xử</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lý</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ngôn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ngữ</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tự</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nhiên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720080">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trả</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lời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câu</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hỏi</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Xử</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lý</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ngôn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ngữ</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tự</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nhiên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Tìm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kiếm</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và</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truy</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xuất</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thông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tin</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mô</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hình</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chủ</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đề</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niệm</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3"/>
                  </a:ext>
                </a:extLst>
              </a:tr>
              <a:tr h="271315">
                <a:tc>
                  <a:txBody>
                    <a:bodyPr/>
                    <a:lstStyle/>
                    <a:p>
                      <a:pPr algn="ctr" latinLnBrk="1">
                        <a:lnSpc>
                          <a:spcPct val="100000"/>
                        </a:lnSpc>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nhận</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dạng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từ</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đồng</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nghĩa</a:t>
                      </a:r>
                      <a:endParaRPr lang="ko-KR" altLang="en-US" sz="1200" dirty="0">
                        <a:latin typeface="SamsungOne-400" panose="020B0503030303020204" pitchFamily="34" charset="0"/>
                      </a:endParaRPr>
                    </a:p>
                  </a:txBody>
                  <a:tcPr marL="91462" marR="91462" marT="34283" marB="34283"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khai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thác</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khái</a:t>
                      </a:r>
                      <a:r>
                        <a:rPr lang="en-US" altLang="ko-KR" sz="1200" b="0" i="0" u="none" strike="noStrike" kern="1200" baseline="0" dirty="0">
                          <a:solidFill>
                            <a:schemeClr val="dk1"/>
                          </a:solidFill>
                          <a:latin typeface="SamsungOne-400" panose="020B0503030303020204" pitchFamily="34" charset="0"/>
                          <a:ea typeface="SamsungOne-400" panose="020B0503030303020204" pitchFamily="34" charset="0"/>
                          <a:cs typeface="+mn-cs"/>
                        </a:rPr>
                        <a:t> </a:t>
                      </a:r>
                      <a:r>
                        <a:rPr lang="en-US" altLang="ko-KR" sz="1200" b="0" i="0" u="none" strike="noStrike" kern="1200" baseline="0" dirty="0" err="1">
                          <a:solidFill>
                            <a:schemeClr val="dk1"/>
                          </a:solidFill>
                          <a:latin typeface="SamsungOne-400" panose="020B0503030303020204" pitchFamily="34" charset="0"/>
                          <a:ea typeface="SamsungOne-400" panose="020B0503030303020204" pitchFamily="34" charset="0"/>
                          <a:cs typeface="+mn-cs"/>
                        </a:rPr>
                        <a:t>niệm</a:t>
                      </a:r>
                      <a:endParaRPr lang="ko-KR" altLang="en-US" sz="1200" dirty="0">
                        <a:latin typeface="SamsungOne-400" panose="020B0503030303020204" pitchFamily="34" charset="0"/>
                      </a:endParaRPr>
                    </a:p>
                  </a:txBody>
                  <a:tcPr marL="91462" marR="91462" marT="34283" marB="34283"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pSp>
        <p:nvGrpSpPr>
          <p:cNvPr id="17" name="그룹 1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(2/3) </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8" name="오른쪽 화살표 17"/>
          <p:cNvSpPr/>
          <p:nvPr/>
        </p:nvSpPr>
        <p:spPr>
          <a:xfrm>
            <a:off x="4374827" y="3705603"/>
            <a:ext cx="468656" cy="428497"/>
          </a:xfrm>
          <a:prstGeom prst="rightArrow">
            <a:avLst/>
          </a:prstGeom>
          <a:solidFill>
            <a:srgbClr val="1429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직사각형 18">
            <a:extLst>
              <a:ext uri="{FF2B5EF4-FFF2-40B4-BE49-F238E27FC236}">
                <a16:creationId xmlns:a16="http://schemas.microsoft.com/office/drawing/2014/main" id="{D8BF98C4-B566-4812-B5F0-560CFBA969E7}"/>
              </a:ext>
            </a:extLst>
          </p:cNvPr>
          <p:cNvSpPr/>
          <p:nvPr/>
        </p:nvSpPr>
        <p:spPr>
          <a:xfrm>
            <a:off x="665499" y="1774687"/>
            <a:ext cx="8632825"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solidFill>
                <a:latin typeface="SamsungOne-400" panose="020B0503030303020204" pitchFamily="34" charset="0"/>
              </a:rPr>
              <a:t>Khai thác văn bản xử lý các chủ đề được liệt kê ở bảng bên phải bằng cách áp dụng các thuật toán khác nhau được liệt kê ở bảng bên trái.</a:t>
            </a:r>
            <a:endParaRPr lang="en-US" altLang="ko-KR" sz="1300" dirty="0">
              <a:solidFill>
                <a:schemeClr val="tx1"/>
              </a:solidFill>
              <a:latin typeface="SamsungOne-400" panose="020B0503030303020204" pitchFamily="34" charset="0"/>
            </a:endParaRPr>
          </a:p>
        </p:txBody>
      </p:sp>
    </p:spTree>
    <p:extLst>
      <p:ext uri="{BB962C8B-B14F-4D97-AF65-F5344CB8AC3E}">
        <p14:creationId xmlns:p14="http://schemas.microsoft.com/office/powerpoint/2010/main" val="34470821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0882FFD6-9F24-415A-A679-D8A0659FA772}"/>
              </a:ext>
            </a:extLst>
          </p:cNvPr>
          <p:cNvGrpSpPr/>
          <p:nvPr/>
        </p:nvGrpSpPr>
        <p:grpSpPr>
          <a:xfrm>
            <a:off x="857837" y="2761429"/>
            <a:ext cx="7969551" cy="2200104"/>
            <a:chOff x="2012649" y="3173650"/>
            <a:chExt cx="7969551" cy="2200104"/>
          </a:xfrm>
        </p:grpSpPr>
        <p:grpSp>
          <p:nvGrpSpPr>
            <p:cNvPr id="12" name="Group 12">
              <a:extLst>
                <a:ext uri="{FF2B5EF4-FFF2-40B4-BE49-F238E27FC236}">
                  <a16:creationId xmlns:a16="http://schemas.microsoft.com/office/drawing/2014/main" id="{8C030162-1E1B-44B0-931D-661E353EAA15}"/>
                </a:ext>
              </a:extLst>
            </p:cNvPr>
            <p:cNvGrpSpPr/>
            <p:nvPr/>
          </p:nvGrpSpPr>
          <p:grpSpPr>
            <a:xfrm>
              <a:off x="2607485" y="3173650"/>
              <a:ext cx="7337069" cy="1800001"/>
              <a:chOff x="2347529" y="3092799"/>
              <a:chExt cx="7337069" cy="1800001"/>
            </a:xfrm>
          </p:grpSpPr>
          <p:sp>
            <p:nvSpPr>
              <p:cNvPr id="51" name="Rectangle 4">
                <a:extLst>
                  <a:ext uri="{FF2B5EF4-FFF2-40B4-BE49-F238E27FC236}">
                    <a16:creationId xmlns:a16="http://schemas.microsoft.com/office/drawing/2014/main" id="{F3179182-2F24-4FB2-B160-B92918963FE9}"/>
                  </a:ext>
                </a:extLst>
              </p:cNvPr>
              <p:cNvSpPr/>
              <p:nvPr/>
            </p:nvSpPr>
            <p:spPr>
              <a:xfrm>
                <a:off x="2347529" y="3092799"/>
                <a:ext cx="1080000" cy="180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lumMod val="50000"/>
                      </a:schemeClr>
                    </a:solidFill>
                  </a:ln>
                </a:endParaRPr>
              </a:p>
            </p:txBody>
          </p:sp>
          <p:sp>
            <p:nvSpPr>
              <p:cNvPr id="52" name="Rectangle 14">
                <a:extLst>
                  <a:ext uri="{FF2B5EF4-FFF2-40B4-BE49-F238E27FC236}">
                    <a16:creationId xmlns:a16="http://schemas.microsoft.com/office/drawing/2014/main" id="{2A97D8A6-31D9-4669-AC0F-A9E9D2E6B132}"/>
                  </a:ext>
                </a:extLst>
              </p:cNvPr>
              <p:cNvSpPr/>
              <p:nvPr/>
            </p:nvSpPr>
            <p:spPr>
              <a:xfrm>
                <a:off x="6921805" y="3092799"/>
                <a:ext cx="1080000" cy="1800000"/>
              </a:xfrm>
              <a:prstGeom prst="rect">
                <a:avLst/>
              </a:prstGeom>
              <a:solidFill>
                <a:srgbClr val="92D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6">
                <a:extLst>
                  <a:ext uri="{FF2B5EF4-FFF2-40B4-BE49-F238E27FC236}">
                    <a16:creationId xmlns:a16="http://schemas.microsoft.com/office/drawing/2014/main" id="{2CE58148-F04A-4FC6-A523-C896CE726449}"/>
                  </a:ext>
                </a:extLst>
              </p:cNvPr>
              <p:cNvSpPr/>
              <p:nvPr/>
            </p:nvSpPr>
            <p:spPr>
              <a:xfrm>
                <a:off x="4476020" y="3092800"/>
                <a:ext cx="1800000" cy="1800000"/>
              </a:xfrm>
              <a:prstGeom prst="rect">
                <a:avLst/>
              </a:prstGeom>
              <a:solidFill>
                <a:srgbClr val="193EB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7">
                <a:extLst>
                  <a:ext uri="{FF2B5EF4-FFF2-40B4-BE49-F238E27FC236}">
                    <a16:creationId xmlns:a16="http://schemas.microsoft.com/office/drawing/2014/main" id="{6279668F-8E2B-4684-9F82-55CA53624BB0}"/>
                  </a:ext>
                </a:extLst>
              </p:cNvPr>
              <p:cNvSpPr/>
              <p:nvPr/>
            </p:nvSpPr>
            <p:spPr>
              <a:xfrm>
                <a:off x="8604598" y="3493230"/>
                <a:ext cx="1080000" cy="108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D5AFD72-21CD-4DFE-AAF6-88AF771876E6}"/>
                  </a:ext>
                </a:extLst>
              </p:cNvPr>
              <p:cNvSpPr txBox="1"/>
              <p:nvPr/>
            </p:nvSpPr>
            <p:spPr>
              <a:xfrm>
                <a:off x="3534087" y="3669633"/>
                <a:ext cx="856034" cy="646331"/>
              </a:xfrm>
              <a:prstGeom prst="rect">
                <a:avLst/>
              </a:prstGeom>
              <a:noFill/>
            </p:spPr>
            <p:txBody>
              <a:bodyPr wrap="square" rtlCol="0">
                <a:spAutoFit/>
              </a:bodyPr>
              <a:lstStyle/>
              <a:p>
                <a:pPr algn="ctr"/>
                <a:r>
                  <a:rPr lang="en-US" sz="3600" dirty="0"/>
                  <a:t>=</a:t>
                </a:r>
              </a:p>
            </p:txBody>
          </p:sp>
          <p:sp>
            <p:nvSpPr>
              <p:cNvPr id="56" name="TextBox 55">
                <a:extLst>
                  <a:ext uri="{FF2B5EF4-FFF2-40B4-BE49-F238E27FC236}">
                    <a16:creationId xmlns:a16="http://schemas.microsoft.com/office/drawing/2014/main" id="{FDAE8116-D4AA-48B5-A104-7B6927A8A95F}"/>
                  </a:ext>
                </a:extLst>
              </p:cNvPr>
              <p:cNvSpPr txBox="1"/>
              <p:nvPr/>
            </p:nvSpPr>
            <p:spPr>
              <a:xfrm>
                <a:off x="6149400"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sp>
            <p:nvSpPr>
              <p:cNvPr id="57" name="TextBox 56">
                <a:extLst>
                  <a:ext uri="{FF2B5EF4-FFF2-40B4-BE49-F238E27FC236}">
                    <a16:creationId xmlns:a16="http://schemas.microsoft.com/office/drawing/2014/main" id="{C2AD8B22-DA0A-4464-89B3-AF2AB045AFA7}"/>
                  </a:ext>
                </a:extLst>
              </p:cNvPr>
              <p:cNvSpPr txBox="1"/>
              <p:nvPr/>
            </p:nvSpPr>
            <p:spPr>
              <a:xfrm>
                <a:off x="7884890" y="3669632"/>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grpSp>
        <p:sp>
          <p:nvSpPr>
            <p:cNvPr id="13" name="TextBox 12">
              <a:extLst>
                <a:ext uri="{FF2B5EF4-FFF2-40B4-BE49-F238E27FC236}">
                  <a16:creationId xmlns:a16="http://schemas.microsoft.com/office/drawing/2014/main" id="{AC940FD8-D6B9-48BE-BCD1-6D1557E2437D}"/>
                </a:ext>
              </a:extLst>
            </p:cNvPr>
            <p:cNvSpPr txBox="1"/>
            <p:nvPr/>
          </p:nvSpPr>
          <p:spPr>
            <a:xfrm>
              <a:off x="2012649" y="381935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4" name="TextBox 13">
              <a:extLst>
                <a:ext uri="{FF2B5EF4-FFF2-40B4-BE49-F238E27FC236}">
                  <a16:creationId xmlns:a16="http://schemas.microsoft.com/office/drawing/2014/main" id="{92F9E784-00A0-4980-B827-75777691D4BB}"/>
                </a:ext>
              </a:extLst>
            </p:cNvPr>
            <p:cNvSpPr txBox="1"/>
            <p:nvPr/>
          </p:nvSpPr>
          <p:spPr>
            <a:xfrm>
              <a:off x="2727813"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17" name="TextBox 16">
              <a:extLst>
                <a:ext uri="{FF2B5EF4-FFF2-40B4-BE49-F238E27FC236}">
                  <a16:creationId xmlns:a16="http://schemas.microsoft.com/office/drawing/2014/main" id="{9FDA61BA-F33E-4005-8FF4-72B2BF0A8B87}"/>
                </a:ext>
              </a:extLst>
            </p:cNvPr>
            <p:cNvSpPr txBox="1"/>
            <p:nvPr/>
          </p:nvSpPr>
          <p:spPr>
            <a:xfrm>
              <a:off x="4138924"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8" name="TextBox 17">
              <a:extLst>
                <a:ext uri="{FF2B5EF4-FFF2-40B4-BE49-F238E27FC236}">
                  <a16:creationId xmlns:a16="http://schemas.microsoft.com/office/drawing/2014/main" id="{6A4F1B5D-1142-4402-924D-6E7EDFEB4DDA}"/>
                </a:ext>
              </a:extLst>
            </p:cNvPr>
            <p:cNvSpPr txBox="1"/>
            <p:nvPr/>
          </p:nvSpPr>
          <p:spPr>
            <a:xfrm>
              <a:off x="5207959"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9" name="TextBox 18">
              <a:extLst>
                <a:ext uri="{FF2B5EF4-FFF2-40B4-BE49-F238E27FC236}">
                  <a16:creationId xmlns:a16="http://schemas.microsoft.com/office/drawing/2014/main" id="{9D6E20AB-B741-430E-8FA7-7912D07BC253}"/>
                </a:ext>
              </a:extLst>
            </p:cNvPr>
            <p:cNvSpPr txBox="1"/>
            <p:nvPr/>
          </p:nvSpPr>
          <p:spPr>
            <a:xfrm>
              <a:off x="6621875"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0" name="TextBox 19">
              <a:extLst>
                <a:ext uri="{FF2B5EF4-FFF2-40B4-BE49-F238E27FC236}">
                  <a16:creationId xmlns:a16="http://schemas.microsoft.com/office/drawing/2014/main" id="{3FB9507C-C337-405C-9467-A92FADA28C98}"/>
                </a:ext>
              </a:extLst>
            </p:cNvPr>
            <p:cNvSpPr txBox="1"/>
            <p:nvPr/>
          </p:nvSpPr>
          <p:spPr>
            <a:xfrm>
              <a:off x="7288812" y="4973644"/>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1" name="TextBox 20">
              <a:extLst>
                <a:ext uri="{FF2B5EF4-FFF2-40B4-BE49-F238E27FC236}">
                  <a16:creationId xmlns:a16="http://schemas.microsoft.com/office/drawing/2014/main" id="{A4705532-CDA3-4DB9-80FE-781ED196D965}"/>
                </a:ext>
              </a:extLst>
            </p:cNvPr>
            <p:cNvSpPr txBox="1"/>
            <p:nvPr/>
          </p:nvSpPr>
          <p:spPr>
            <a:xfrm>
              <a:off x="8305581"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2" name="TextBox 21">
              <a:extLst>
                <a:ext uri="{FF2B5EF4-FFF2-40B4-BE49-F238E27FC236}">
                  <a16:creationId xmlns:a16="http://schemas.microsoft.com/office/drawing/2014/main" id="{237A8305-DCF9-4029-8982-F1950275CA82}"/>
                </a:ext>
              </a:extLst>
            </p:cNvPr>
            <p:cNvSpPr txBox="1"/>
            <p:nvPr/>
          </p:nvSpPr>
          <p:spPr>
            <a:xfrm>
              <a:off x="8984382" y="460743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grpSp>
          <p:nvGrpSpPr>
            <p:cNvPr id="23" name="Group 36">
              <a:extLst>
                <a:ext uri="{FF2B5EF4-FFF2-40B4-BE49-F238E27FC236}">
                  <a16:creationId xmlns:a16="http://schemas.microsoft.com/office/drawing/2014/main" id="{1E12AA9E-1BB3-41D1-A4FC-24A0B5C24E79}"/>
                </a:ext>
              </a:extLst>
            </p:cNvPr>
            <p:cNvGrpSpPr/>
            <p:nvPr/>
          </p:nvGrpSpPr>
          <p:grpSpPr>
            <a:xfrm>
              <a:off x="5021063" y="5190753"/>
              <a:ext cx="1186558" cy="725"/>
              <a:chOff x="2607485" y="5894962"/>
              <a:chExt cx="1186558" cy="725"/>
            </a:xfrm>
          </p:grpSpPr>
          <p:cxnSp>
            <p:nvCxnSpPr>
              <p:cNvPr id="49" name="Straight Arrow Connector 30">
                <a:extLst>
                  <a:ext uri="{FF2B5EF4-FFF2-40B4-BE49-F238E27FC236}">
                    <a16:creationId xmlns:a16="http://schemas.microsoft.com/office/drawing/2014/main" id="{F6014489-8583-43A6-A5F5-43E910D6BDB3}"/>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31">
                <a:extLst>
                  <a:ext uri="{FF2B5EF4-FFF2-40B4-BE49-F238E27FC236}">
                    <a16:creationId xmlns:a16="http://schemas.microsoft.com/office/drawing/2014/main" id="{37D363D4-C63F-4F47-8D0B-AC48DDC18B18}"/>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4" name="Group 37">
              <a:extLst>
                <a:ext uri="{FF2B5EF4-FFF2-40B4-BE49-F238E27FC236}">
                  <a16:creationId xmlns:a16="http://schemas.microsoft.com/office/drawing/2014/main" id="{738C0B06-6701-413D-8939-55F6E0C511A8}"/>
                </a:ext>
              </a:extLst>
            </p:cNvPr>
            <p:cNvGrpSpPr/>
            <p:nvPr/>
          </p:nvGrpSpPr>
          <p:grpSpPr>
            <a:xfrm>
              <a:off x="2499146" y="5190753"/>
              <a:ext cx="1186558" cy="725"/>
              <a:chOff x="2607485" y="5894962"/>
              <a:chExt cx="1186558" cy="725"/>
            </a:xfrm>
          </p:grpSpPr>
          <p:cxnSp>
            <p:nvCxnSpPr>
              <p:cNvPr id="47" name="Straight Arrow Connector 38">
                <a:extLst>
                  <a:ext uri="{FF2B5EF4-FFF2-40B4-BE49-F238E27FC236}">
                    <a16:creationId xmlns:a16="http://schemas.microsoft.com/office/drawing/2014/main" id="{AA326AF7-AC44-4E04-8062-87CD6589E251}"/>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39">
                <a:extLst>
                  <a:ext uri="{FF2B5EF4-FFF2-40B4-BE49-F238E27FC236}">
                    <a16:creationId xmlns:a16="http://schemas.microsoft.com/office/drawing/2014/main" id="{6C7F5A39-010E-472A-9940-19F698A7908E}"/>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5" name="Group 40">
              <a:extLst>
                <a:ext uri="{FF2B5EF4-FFF2-40B4-BE49-F238E27FC236}">
                  <a16:creationId xmlns:a16="http://schemas.microsoft.com/office/drawing/2014/main" id="{0828EEDE-5D14-48D0-BA80-473A65421C24}"/>
                </a:ext>
              </a:extLst>
            </p:cNvPr>
            <p:cNvGrpSpPr/>
            <p:nvPr/>
          </p:nvGrpSpPr>
          <p:grpSpPr>
            <a:xfrm>
              <a:off x="7084931" y="5190753"/>
              <a:ext cx="1186558" cy="725"/>
              <a:chOff x="2607485" y="5894962"/>
              <a:chExt cx="1186558" cy="725"/>
            </a:xfrm>
          </p:grpSpPr>
          <p:cxnSp>
            <p:nvCxnSpPr>
              <p:cNvPr id="45" name="Straight Arrow Connector 41">
                <a:extLst>
                  <a:ext uri="{FF2B5EF4-FFF2-40B4-BE49-F238E27FC236}">
                    <a16:creationId xmlns:a16="http://schemas.microsoft.com/office/drawing/2014/main" id="{85AB36F4-C8FD-4339-BCB0-9FC9D2E3FBF8}"/>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2">
                <a:extLst>
                  <a:ext uri="{FF2B5EF4-FFF2-40B4-BE49-F238E27FC236}">
                    <a16:creationId xmlns:a16="http://schemas.microsoft.com/office/drawing/2014/main" id="{A8DF6420-E3B9-404D-95E0-447C45FB4585}"/>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6" name="Group 43">
              <a:extLst>
                <a:ext uri="{FF2B5EF4-FFF2-40B4-BE49-F238E27FC236}">
                  <a16:creationId xmlns:a16="http://schemas.microsoft.com/office/drawing/2014/main" id="{C6D65E14-CA83-4546-BA73-48F11DBE29A4}"/>
                </a:ext>
              </a:extLst>
            </p:cNvPr>
            <p:cNvGrpSpPr/>
            <p:nvPr/>
          </p:nvGrpSpPr>
          <p:grpSpPr>
            <a:xfrm>
              <a:off x="8795642" y="4829588"/>
              <a:ext cx="1186558" cy="725"/>
              <a:chOff x="2607485" y="5894962"/>
              <a:chExt cx="1186558" cy="725"/>
            </a:xfrm>
          </p:grpSpPr>
          <p:cxnSp>
            <p:nvCxnSpPr>
              <p:cNvPr id="43" name="Straight Arrow Connector 44">
                <a:extLst>
                  <a:ext uri="{FF2B5EF4-FFF2-40B4-BE49-F238E27FC236}">
                    <a16:creationId xmlns:a16="http://schemas.microsoft.com/office/drawing/2014/main" id="{3C3DF452-2081-47C0-99BB-291AA3B9C412}"/>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5">
                <a:extLst>
                  <a:ext uri="{FF2B5EF4-FFF2-40B4-BE49-F238E27FC236}">
                    <a16:creationId xmlns:a16="http://schemas.microsoft.com/office/drawing/2014/main" id="{E8DF9D30-4D5F-4459-9898-FDEC40352591}"/>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7" name="Group 46">
              <a:extLst>
                <a:ext uri="{FF2B5EF4-FFF2-40B4-BE49-F238E27FC236}">
                  <a16:creationId xmlns:a16="http://schemas.microsoft.com/office/drawing/2014/main" id="{26C14050-2227-40CB-B576-8A2913E5EB5B}"/>
                </a:ext>
              </a:extLst>
            </p:cNvPr>
            <p:cNvGrpSpPr/>
            <p:nvPr/>
          </p:nvGrpSpPr>
          <p:grpSpPr>
            <a:xfrm rot="5400000">
              <a:off x="1814604" y="4019077"/>
              <a:ext cx="1186548" cy="736"/>
              <a:chOff x="2607507" y="5760385"/>
              <a:chExt cx="1186548" cy="736"/>
            </a:xfrm>
          </p:grpSpPr>
          <p:cxnSp>
            <p:nvCxnSpPr>
              <p:cNvPr id="41" name="Straight Arrow Connector 47">
                <a:extLst>
                  <a:ext uri="{FF2B5EF4-FFF2-40B4-BE49-F238E27FC236}">
                    <a16:creationId xmlns:a16="http://schemas.microsoft.com/office/drawing/2014/main" id="{DC1AB80F-8372-4D55-AB90-9BDBDD64AB5D}"/>
                  </a:ext>
                </a:extLst>
              </p:cNvPr>
              <p:cNvCxnSpPr/>
              <p:nvPr/>
            </p:nvCxnSpPr>
            <p:spPr>
              <a:xfrm>
                <a:off x="3359708" y="5760385"/>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8">
                <a:extLst>
                  <a:ext uri="{FF2B5EF4-FFF2-40B4-BE49-F238E27FC236}">
                    <a16:creationId xmlns:a16="http://schemas.microsoft.com/office/drawing/2014/main" id="{18CAA821-3DFC-41E8-A830-6B0FD7177FF5}"/>
                  </a:ext>
                </a:extLst>
              </p:cNvPr>
              <p:cNvCxnSpPr/>
              <p:nvPr/>
            </p:nvCxnSpPr>
            <p:spPr>
              <a:xfrm flipH="1" flipV="1">
                <a:off x="2607507" y="5760396"/>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8" name="Group 49">
              <a:extLst>
                <a:ext uri="{FF2B5EF4-FFF2-40B4-BE49-F238E27FC236}">
                  <a16:creationId xmlns:a16="http://schemas.microsoft.com/office/drawing/2014/main" id="{67609BFA-317C-4C37-A499-DE9359B83E60}"/>
                </a:ext>
              </a:extLst>
            </p:cNvPr>
            <p:cNvGrpSpPr/>
            <p:nvPr/>
          </p:nvGrpSpPr>
          <p:grpSpPr>
            <a:xfrm rot="5400000">
              <a:off x="3969531" y="4060440"/>
              <a:ext cx="1186558" cy="725"/>
              <a:chOff x="2607485" y="5894962"/>
              <a:chExt cx="1186558" cy="725"/>
            </a:xfrm>
          </p:grpSpPr>
          <p:cxnSp>
            <p:nvCxnSpPr>
              <p:cNvPr id="39" name="Straight Arrow Connector 50">
                <a:extLst>
                  <a:ext uri="{FF2B5EF4-FFF2-40B4-BE49-F238E27FC236}">
                    <a16:creationId xmlns:a16="http://schemas.microsoft.com/office/drawing/2014/main" id="{C8BBD50A-1574-46B1-8D87-5C3B5C92F40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51">
                <a:extLst>
                  <a:ext uri="{FF2B5EF4-FFF2-40B4-BE49-F238E27FC236}">
                    <a16:creationId xmlns:a16="http://schemas.microsoft.com/office/drawing/2014/main" id="{B5E2B307-5BEC-4EB9-8456-C2889B269F4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9" name="Group 52">
              <a:extLst>
                <a:ext uri="{FF2B5EF4-FFF2-40B4-BE49-F238E27FC236}">
                  <a16:creationId xmlns:a16="http://schemas.microsoft.com/office/drawing/2014/main" id="{2ED56F11-829D-4DA2-971A-6870C7150E89}"/>
                </a:ext>
              </a:extLst>
            </p:cNvPr>
            <p:cNvGrpSpPr/>
            <p:nvPr/>
          </p:nvGrpSpPr>
          <p:grpSpPr>
            <a:xfrm rot="5400000">
              <a:off x="6449874" y="4112910"/>
              <a:ext cx="1186558" cy="725"/>
              <a:chOff x="2607485" y="5894962"/>
              <a:chExt cx="1186558" cy="725"/>
            </a:xfrm>
          </p:grpSpPr>
          <p:cxnSp>
            <p:nvCxnSpPr>
              <p:cNvPr id="37" name="Straight Arrow Connector 53">
                <a:extLst>
                  <a:ext uri="{FF2B5EF4-FFF2-40B4-BE49-F238E27FC236}">
                    <a16:creationId xmlns:a16="http://schemas.microsoft.com/office/drawing/2014/main" id="{ABB59632-7F23-4F52-8E57-958E530EDEAA}"/>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54">
                <a:extLst>
                  <a:ext uri="{FF2B5EF4-FFF2-40B4-BE49-F238E27FC236}">
                    <a16:creationId xmlns:a16="http://schemas.microsoft.com/office/drawing/2014/main" id="{1C20546E-29B9-46E2-B248-7D2D41FE614B}"/>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0" name="Group 55">
              <a:extLst>
                <a:ext uri="{FF2B5EF4-FFF2-40B4-BE49-F238E27FC236}">
                  <a16:creationId xmlns:a16="http://schemas.microsoft.com/office/drawing/2014/main" id="{BF3D499D-101F-429D-9150-25CFD32BB8BE}"/>
                </a:ext>
              </a:extLst>
            </p:cNvPr>
            <p:cNvGrpSpPr/>
            <p:nvPr/>
          </p:nvGrpSpPr>
          <p:grpSpPr>
            <a:xfrm rot="5400000">
              <a:off x="8139593" y="4073285"/>
              <a:ext cx="1186558" cy="725"/>
              <a:chOff x="2607485" y="5894962"/>
              <a:chExt cx="1186558" cy="725"/>
            </a:xfrm>
          </p:grpSpPr>
          <p:cxnSp>
            <p:nvCxnSpPr>
              <p:cNvPr id="35" name="Straight Arrow Connector 56">
                <a:extLst>
                  <a:ext uri="{FF2B5EF4-FFF2-40B4-BE49-F238E27FC236}">
                    <a16:creationId xmlns:a16="http://schemas.microsoft.com/office/drawing/2014/main" id="{2B7FA37E-0E08-4DBB-B653-B5FB335E51E0}"/>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6" name="Straight Arrow Connector 57">
                <a:extLst>
                  <a:ext uri="{FF2B5EF4-FFF2-40B4-BE49-F238E27FC236}">
                    <a16:creationId xmlns:a16="http://schemas.microsoft.com/office/drawing/2014/main" id="{228F8C67-ACC7-4E65-AD81-D2F7043019D0}"/>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Rectangle 58">
                  <a:extLst>
                    <a:ext uri="{FF2B5EF4-FFF2-40B4-BE49-F238E27FC236}">
                      <a16:creationId xmlns:a16="http://schemas.microsoft.com/office/drawing/2014/main" id="{0A487653-78CE-4809-8534-6CBC93722795}"/>
                    </a:ext>
                  </a:extLst>
                </p:cNvPr>
                <p:cNvSpPr/>
                <p:nvPr/>
              </p:nvSpPr>
              <p:spPr>
                <a:xfrm>
                  <a:off x="2819665" y="3804404"/>
                  <a:ext cx="5950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latin typeface="Cambria Math" panose="02040503050406030204" pitchFamily="18" charset="0"/>
                          </a:rPr>
                          <m:t>𝑴</m:t>
                        </m:r>
                      </m:oMath>
                    </m:oMathPara>
                  </a14:m>
                  <a:endParaRPr lang="en-US" sz="2800" b="1" dirty="0"/>
                </a:p>
              </p:txBody>
            </p:sp>
          </mc:Choice>
          <mc:Fallback xmlns="">
            <p:sp>
              <p:nvSpPr>
                <p:cNvPr id="31" name="Rectangle 58">
                  <a:extLst>
                    <a:ext uri="{FF2B5EF4-FFF2-40B4-BE49-F238E27FC236}">
                      <a16:creationId xmlns:a16="http://schemas.microsoft.com/office/drawing/2014/main" xmlns:a14="http://schemas.microsoft.com/office/drawing/2010/main" xmlns="" id="{0A487653-78CE-4809-8534-6CBC93722795}"/>
                    </a:ext>
                  </a:extLst>
                </p:cNvPr>
                <p:cNvSpPr>
                  <a:spLocks noRot="1" noChangeAspect="1" noMove="1" noResize="1" noEditPoints="1" noAdjustHandles="1" noChangeArrowheads="1" noChangeShapeType="1" noTextEdit="1"/>
                </p:cNvSpPr>
                <p:nvPr/>
              </p:nvSpPr>
              <p:spPr>
                <a:xfrm>
                  <a:off x="2819665" y="3804404"/>
                  <a:ext cx="595035" cy="523220"/>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Rectangle 59">
                  <a:extLst>
                    <a:ext uri="{FF2B5EF4-FFF2-40B4-BE49-F238E27FC236}">
                      <a16:creationId xmlns:a16="http://schemas.microsoft.com/office/drawing/2014/main" id="{AA1CCFA1-A02D-4D90-A937-9906418DED1E}"/>
                    </a:ext>
                  </a:extLst>
                </p:cNvPr>
                <p:cNvSpPr/>
                <p:nvPr/>
              </p:nvSpPr>
              <p:spPr>
                <a:xfrm>
                  <a:off x="5382270" y="3847116"/>
                  <a:ext cx="527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solidFill>
                              <a:srgbClr val="0070C0"/>
                            </a:solidFill>
                            <a:latin typeface="Cambria Math" panose="02040503050406030204" pitchFamily="18" charset="0"/>
                          </a:rPr>
                          <m:t>𝑼</m:t>
                        </m:r>
                      </m:oMath>
                    </m:oMathPara>
                  </a14:m>
                  <a:endParaRPr lang="en-US" sz="2800" b="1" dirty="0">
                    <a:solidFill>
                      <a:srgbClr val="0070C0"/>
                    </a:solidFill>
                  </a:endParaRPr>
                </a:p>
              </p:txBody>
            </p:sp>
          </mc:Choice>
          <mc:Fallback xmlns="">
            <p:sp>
              <p:nvSpPr>
                <p:cNvPr id="32" name="Rectangle 59">
                  <a:extLst>
                    <a:ext uri="{FF2B5EF4-FFF2-40B4-BE49-F238E27FC236}">
                      <a16:creationId xmlns:a16="http://schemas.microsoft.com/office/drawing/2014/main" xmlns:a14="http://schemas.microsoft.com/office/drawing/2010/main" xmlns="" id="{AA1CCFA1-A02D-4D90-A937-9906418DED1E}"/>
                    </a:ext>
                  </a:extLst>
                </p:cNvPr>
                <p:cNvSpPr>
                  <a:spLocks noRot="1" noChangeAspect="1" noMove="1" noResize="1" noEditPoints="1" noAdjustHandles="1" noChangeArrowheads="1" noChangeShapeType="1" noTextEdit="1"/>
                </p:cNvSpPr>
                <p:nvPr/>
              </p:nvSpPr>
              <p:spPr>
                <a:xfrm>
                  <a:off x="5382270" y="3847116"/>
                  <a:ext cx="527709" cy="52322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Rectangle 60">
                  <a:extLst>
                    <a:ext uri="{FF2B5EF4-FFF2-40B4-BE49-F238E27FC236}">
                      <a16:creationId xmlns:a16="http://schemas.microsoft.com/office/drawing/2014/main" id="{EC0D9D79-B297-4CD7-8C9B-0B8522CA7D8F}"/>
                    </a:ext>
                  </a:extLst>
                </p:cNvPr>
                <p:cNvSpPr/>
                <p:nvPr/>
              </p:nvSpPr>
              <p:spPr>
                <a:xfrm>
                  <a:off x="7432847" y="3845705"/>
                  <a:ext cx="495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𝜮</m:t>
                        </m:r>
                      </m:oMath>
                    </m:oMathPara>
                  </a14:m>
                  <a:endParaRPr lang="en-US" sz="2800" b="1" i="1" dirty="0">
                    <a:solidFill>
                      <a:srgbClr val="00B050"/>
                    </a:solidFill>
                  </a:endParaRPr>
                </a:p>
              </p:txBody>
            </p:sp>
          </mc:Choice>
          <mc:Fallback xmlns="">
            <p:sp>
              <p:nvSpPr>
                <p:cNvPr id="33" name="Rectangle 60">
                  <a:extLst>
                    <a:ext uri="{FF2B5EF4-FFF2-40B4-BE49-F238E27FC236}">
                      <a16:creationId xmlns:a16="http://schemas.microsoft.com/office/drawing/2014/main" xmlns:a14="http://schemas.microsoft.com/office/drawing/2010/main" xmlns="" id="{EC0D9D79-B297-4CD7-8C9B-0B8522CA7D8F}"/>
                    </a:ext>
                  </a:extLst>
                </p:cNvPr>
                <p:cNvSpPr>
                  <a:spLocks noRot="1" noChangeAspect="1" noMove="1" noResize="1" noEditPoints="1" noAdjustHandles="1" noChangeArrowheads="1" noChangeShapeType="1" noTextEdit="1"/>
                </p:cNvSpPr>
                <p:nvPr/>
              </p:nvSpPr>
              <p:spPr>
                <a:xfrm>
                  <a:off x="7432847" y="3845705"/>
                  <a:ext cx="495649" cy="52322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Rectangle 61">
                  <a:extLst>
                    <a:ext uri="{FF2B5EF4-FFF2-40B4-BE49-F238E27FC236}">
                      <a16:creationId xmlns:a16="http://schemas.microsoft.com/office/drawing/2014/main" id="{1BDEE93E-34E5-436B-A766-BB7784FB8D1A}"/>
                    </a:ext>
                  </a:extLst>
                </p:cNvPr>
                <p:cNvSpPr/>
                <p:nvPr/>
              </p:nvSpPr>
              <p:spPr>
                <a:xfrm>
                  <a:off x="9120993" y="3873592"/>
                  <a:ext cx="6479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b="1" i="1" dirty="0">
                                <a:solidFill>
                                  <a:srgbClr val="FF0000"/>
                                </a:solidFill>
                                <a:latin typeface="Cambria Math" panose="02040503050406030204" pitchFamily="18" charset="0"/>
                                <a:cs typeface="Times New Roman" panose="02020603050405020304" pitchFamily="18" charset="0"/>
                              </a:rPr>
                            </m:ctrlPr>
                          </m:sSupPr>
                          <m:e>
                            <m:r>
                              <a:rPr lang="en-US" altLang="ko-KR" sz="2800" b="1" i="1" dirty="0">
                                <a:solidFill>
                                  <a:srgbClr val="FF0000"/>
                                </a:solidFill>
                                <a:latin typeface="Cambria Math" panose="02040503050406030204" pitchFamily="18" charset="0"/>
                                <a:cs typeface="Times New Roman" panose="02020603050405020304" pitchFamily="18" charset="0"/>
                              </a:rPr>
                              <m:t>𝑽</m:t>
                            </m:r>
                          </m:e>
                          <m:sup>
                            <m:r>
                              <a:rPr lang="en-US" altLang="ko-KR" sz="2800" b="1" i="1" dirty="0">
                                <a:solidFill>
                                  <a:srgbClr val="FF0000"/>
                                </a:solidFill>
                                <a:latin typeface="Cambria Math" panose="02040503050406030204" pitchFamily="18" charset="0"/>
                                <a:cs typeface="Times New Roman" panose="02020603050405020304" pitchFamily="18" charset="0"/>
                              </a:rPr>
                              <m:t>𝒕</m:t>
                            </m:r>
                          </m:sup>
                        </m:sSup>
                      </m:oMath>
                    </m:oMathPara>
                  </a14:m>
                  <a:endParaRPr lang="en-US" sz="2800" b="1" dirty="0">
                    <a:solidFill>
                      <a:srgbClr val="FF0000"/>
                    </a:solidFill>
                  </a:endParaRPr>
                </a:p>
              </p:txBody>
            </p:sp>
          </mc:Choice>
          <mc:Fallback xmlns="">
            <p:sp>
              <p:nvSpPr>
                <p:cNvPr id="34" name="Rectangle 61">
                  <a:extLst>
                    <a:ext uri="{FF2B5EF4-FFF2-40B4-BE49-F238E27FC236}">
                      <a16:creationId xmlns:a16="http://schemas.microsoft.com/office/drawing/2014/main" xmlns:a14="http://schemas.microsoft.com/office/drawing/2010/main" xmlns="" id="{1BDEE93E-34E5-436B-A766-BB7784FB8D1A}"/>
                    </a:ext>
                  </a:extLst>
                </p:cNvPr>
                <p:cNvSpPr>
                  <a:spLocks noRot="1" noChangeAspect="1" noMove="1" noResize="1" noEditPoints="1" noAdjustHandles="1" noChangeArrowheads="1" noChangeShapeType="1" noTextEdit="1"/>
                </p:cNvSpPr>
                <p:nvPr/>
              </p:nvSpPr>
              <p:spPr>
                <a:xfrm>
                  <a:off x="9120993" y="3873592"/>
                  <a:ext cx="647998" cy="523220"/>
                </a:xfrm>
                <a:prstGeom prst="rect">
                  <a:avLst/>
                </a:prstGeom>
                <a:blipFill rotWithShape="0">
                  <a:blip r:embed="rId6"/>
                  <a:stretch>
                    <a:fillRect/>
                  </a:stretch>
                </a:blipFill>
              </p:spPr>
              <p:txBody>
                <a:bodyPr/>
                <a:lstStyle/>
                <a:p>
                  <a:r>
                    <a:rPr lang="ko-KR" altLang="en-US">
                      <a:noFill/>
                    </a:rPr>
                    <a:t> </a:t>
                  </a:r>
                </a:p>
              </p:txBody>
            </p:sp>
          </mc:Fallback>
        </mc:AlternateContent>
      </p:grpSp>
      <p:grpSp>
        <p:nvGrpSpPr>
          <p:cNvPr id="68" name="그룹 67">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69" name="직사각형 6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70" name="직사각형 6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(SVD):</a:t>
              </a:r>
            </a:p>
          </p:txBody>
        </p:sp>
      </p:grpSp>
      <p:sp>
        <p:nvSpPr>
          <p:cNvPr id="71"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ma trận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phân tách thành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𝜮𝑽</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𝒕</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ko-KR" altLang="en-US" sz="1300" dirty="0">
              <a:solidFill>
                <a:schemeClr val="tx1">
                  <a:lumMod val="85000"/>
                  <a:lumOff val="15000"/>
                </a:schemeClr>
              </a:solidFill>
              <a:latin typeface="SamsungOne-400" panose="020B0503030303020204" pitchFamily="34" charset="0"/>
            </a:endParaRPr>
          </a:p>
        </p:txBody>
      </p:sp>
      <p:grpSp>
        <p:nvGrpSpPr>
          <p:cNvPr id="59" name="그룹 5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60" name="직사각형 5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61" name="직사각형 6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3995477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E44D5919-E35E-4300-858F-8D584102BE65}"/>
                  </a:ext>
                </a:extLst>
              </p:cNvPr>
              <p:cNvSpPr/>
              <p:nvPr/>
            </p:nvSpPr>
            <p:spPr>
              <a:xfrm>
                <a:off x="3410009" y="3191564"/>
                <a:ext cx="2865207" cy="1133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b="1" i="1" dirty="0">
                          <a:latin typeface="Cambria Math" panose="02040503050406030204" pitchFamily="18" charset="0"/>
                          <a:cs typeface="Times New Roman" panose="02020603050405020304" pitchFamily="18" charset="0"/>
                        </a:rPr>
                        <m:t>𝜮</m:t>
                      </m:r>
                      <m:r>
                        <a:rPr lang="en-US" altLang="ko-KR" b="1"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1</m:t>
                                          </m:r>
                                        </m:sub>
                                      </m:sSub>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2</m:t>
                                          </m:r>
                                        </m:sub>
                                      </m:sSub>
                                    </m:e>
                                  </m:mr>
                                </m:m>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mr>
                            <m:mr>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𝑚</m:t>
                                          </m:r>
                                        </m:sub>
                                      </m:sSub>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mr>
                          </m:m>
                        </m:e>
                      </m:d>
                    </m:oMath>
                  </m:oMathPara>
                </a14:m>
                <a:endParaRPr lang="ko-KR" altLang="en-US" dirty="0"/>
              </a:p>
            </p:txBody>
          </p:sp>
        </mc:Choice>
        <mc:Fallback xmlns="">
          <p:sp>
            <p:nvSpPr>
              <p:cNvPr id="2" name="직사각형 1">
                <a:extLst>
                  <a:ext uri="{FF2B5EF4-FFF2-40B4-BE49-F238E27FC236}">
                    <a16:creationId xmlns:a16="http://schemas.microsoft.com/office/drawing/2014/main" xmlns="" xmlns:a14="http://schemas.microsoft.com/office/drawing/2010/main" id="{E44D5919-E35E-4300-858F-8D584102BE65}"/>
                  </a:ext>
                </a:extLst>
              </p:cNvPr>
              <p:cNvSpPr>
                <a:spLocks noRot="1" noChangeAspect="1" noMove="1" noResize="1" noEditPoints="1" noAdjustHandles="1" noChangeArrowheads="1" noChangeShapeType="1" noTextEdit="1"/>
              </p:cNvSpPr>
              <p:nvPr/>
            </p:nvSpPr>
            <p:spPr>
              <a:xfrm>
                <a:off x="3410009" y="3191564"/>
                <a:ext cx="2865207" cy="1133067"/>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Singular value decomposition (SVD):</a:t>
              </a:r>
            </a:p>
          </p:txBody>
        </p:sp>
      </p:grpSp>
      <p:sp>
        <p:nvSpPr>
          <p:cNvPr id="22" name="Rectangle 12">
            <a:extLst>
              <a:ext uri="{FF2B5EF4-FFF2-40B4-BE49-F238E27FC236}">
                <a16:creationId xmlns:a16="http://schemas.microsoft.com/office/drawing/2014/main" id="{89FEBE9D-D8C5-4B7E-B239-F601103D5FFD}"/>
              </a:ext>
            </a:extLst>
          </p:cNvPr>
          <p:cNvSpPr/>
          <p:nvPr/>
        </p:nvSpPr>
        <p:spPr>
          <a:xfrm>
            <a:off x="711201" y="1767171"/>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ma trận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phân tách thành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𝜮𝑽</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𝒕</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Ở đây,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𝜮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chứa các giá trị đơn lẻ dưới dạng các phần tử đường chéo.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giá trị đơn lẻ này được sắp xếp từ lớn nhất đến nhỏ nhất: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_1&gt;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_2&gt;…&gt;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𝜎</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_</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𝑚</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8300933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BA78F10D-525F-49F6-A819-F25B4303519A}"/>
                  </a:ext>
                </a:extLst>
              </p:cNvPr>
              <p:cNvSpPr/>
              <p:nvPr/>
            </p:nvSpPr>
            <p:spPr>
              <a:xfrm>
                <a:off x="2478941" y="2795379"/>
                <a:ext cx="4944943" cy="854401"/>
              </a:xfrm>
              <a:prstGeom prst="rect">
                <a:avLst/>
              </a:prstGeom>
              <a:solidFill>
                <a:schemeClr val="bg1">
                  <a:lumMod val="95000"/>
                </a:schemeClr>
              </a:solidFill>
            </p:spPr>
            <p:txBody>
              <a:bodyPr wrap="none">
                <a:spAutoFit/>
              </a:bodyPr>
              <a:lstStyle/>
              <a:p>
                <a14:m>
                  <m:oMath xmlns:m="http://schemas.openxmlformats.org/officeDocument/2006/math">
                    <m:r>
                      <a:rPr lang="en-US" altLang="ko-KR" b="1" i="1">
                        <a:latin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m:rPr>
                                  <m:brk m:alnAt="7"/>
                                </m:rPr>
                                <a:rPr lang="en-US" altLang="ko-KR" i="1">
                                  <a:latin typeface="Cambria Math" panose="02040503050406030204" pitchFamily="18" charset="0"/>
                                  <a:cs typeface="Times New Roman" panose="02020603050405020304" pitchFamily="18" charset="0"/>
                                </a:rPr>
                                <m:t>↑</m:t>
                              </m:r>
                            </m:e>
                          </m:mr>
                          <m:mr>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𝟏</m:t>
                                  </m:r>
                                </m:sub>
                              </m:sSub>
                            </m:e>
                            <m:e>
                              <m:r>
                                <a:rPr lang="en-US" altLang="ko-KR" i="1">
                                  <a:latin typeface="Cambria Math" panose="02040503050406030204" pitchFamily="18" charset="0"/>
                                  <a:cs typeface="Times New Roman" panose="02020603050405020304" pitchFamily="18" charset="0"/>
                                </a:rPr>
                                <m:t>⋯</m:t>
                              </m:r>
                            </m:e>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𝒎</m:t>
                                  </m:r>
                                </m:sub>
                              </m:sSub>
                            </m:e>
                          </m:mr>
                          <m:mr>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mr>
                        </m:m>
                      </m:e>
                    </m:d>
                  </m:oMath>
                </a14:m>
                <a:r>
                  <a:rPr lang="en-US" altLang="ko-KR" b="1" dirty="0">
                    <a:latin typeface="+mn-ea"/>
                    <a:cs typeface="Times New Roman" panose="02020603050405020304" pitchFamily="18" charset="0"/>
                  </a:rPr>
                  <a:t>                </a:t>
                </a:r>
                <a14:m>
                  <m:oMath xmlns:m="http://schemas.openxmlformats.org/officeDocument/2006/math">
                    <m:r>
                      <a:rPr lang="en-US" altLang="ko-KR" b="1" i="1">
                        <a:latin typeface="Cambria Math" panose="02040503050406030204" pitchFamily="18" charset="0"/>
                        <a:cs typeface="Times New Roman" panose="02020603050405020304" pitchFamily="18" charset="0"/>
                      </a:rPr>
                      <m:t>𝑽</m:t>
                    </m:r>
                    <m:r>
                      <a:rPr lang="en-US" altLang="ko-KR" b="1" i="1">
                        <a:latin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m:rPr>
                                  <m:brk m:alnAt="7"/>
                                </m:rPr>
                                <a:rPr lang="en-US" altLang="ko-KR" i="1">
                                  <a:latin typeface="Cambria Math" panose="02040503050406030204" pitchFamily="18" charset="0"/>
                                  <a:cs typeface="Times New Roman" panose="02020603050405020304" pitchFamily="18" charset="0"/>
                                </a:rPr>
                                <m:t>↑</m:t>
                              </m:r>
                            </m:e>
                          </m:mr>
                          <m:mr>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𝟏</m:t>
                                  </m:r>
                                </m:sub>
                              </m:sSub>
                            </m:e>
                            <m:e>
                              <m:r>
                                <a:rPr lang="en-US" altLang="ko-KR" i="1">
                                  <a:latin typeface="Cambria Math" panose="02040503050406030204" pitchFamily="18" charset="0"/>
                                  <a:cs typeface="Times New Roman" panose="02020603050405020304" pitchFamily="18" charset="0"/>
                                </a:rPr>
                                <m:t>⋯</m:t>
                              </m:r>
                            </m:e>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𝒏</m:t>
                                  </m:r>
                                </m:sub>
                              </m:sSub>
                            </m:e>
                          </m:mr>
                          <m:mr>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mr>
                        </m:m>
                      </m:e>
                    </m:d>
                  </m:oMath>
                </a14:m>
                <a:endParaRPr lang="ko-KR" altLang="en-US" dirty="0"/>
              </a:p>
            </p:txBody>
          </p:sp>
        </mc:Choice>
        <mc:Fallback xmlns="">
          <p:sp>
            <p:nvSpPr>
              <p:cNvPr id="2" name="직사각형 1">
                <a:extLst>
                  <a:ext uri="{FF2B5EF4-FFF2-40B4-BE49-F238E27FC236}">
                    <a16:creationId xmlns:a16="http://schemas.microsoft.com/office/drawing/2014/main" xmlns="" xmlns:a14="http://schemas.microsoft.com/office/drawing/2010/main" id="{BA78F10D-525F-49F6-A819-F25B4303519A}"/>
                  </a:ext>
                </a:extLst>
              </p:cNvPr>
              <p:cNvSpPr>
                <a:spLocks noRot="1" noChangeAspect="1" noMove="1" noResize="1" noEditPoints="1" noAdjustHandles="1" noChangeArrowheads="1" noChangeShapeType="1" noTextEdit="1"/>
              </p:cNvSpPr>
              <p:nvPr/>
            </p:nvSpPr>
            <p:spPr>
              <a:xfrm>
                <a:off x="2478941" y="2795379"/>
                <a:ext cx="4944943" cy="854401"/>
              </a:xfrm>
              <a:prstGeom prst="rect">
                <a:avLst/>
              </a:prstGeom>
              <a:blipFill rotWithShape="0">
                <a:blip r:embed="rId3"/>
                <a:stretch>
                  <a:fillRect/>
                </a:stretch>
              </a:blipFill>
            </p:spPr>
            <p:txBody>
              <a:bodyPr/>
              <a:lstStyle/>
              <a:p>
                <a:r>
                  <a:rPr lang="ko-KR" altLang="en-US">
                    <a:noFill/>
                  </a:rPr>
                  <a:t> </a:t>
                </a:r>
              </a:p>
            </p:txBody>
          </p:sp>
        </mc:Fallback>
      </mc:AlternateContent>
      <p:sp>
        <p:nvSpPr>
          <p:cNvPr id="19" name="Rectangle 12">
            <a:extLst>
              <a:ext uri="{FF2B5EF4-FFF2-40B4-BE49-F238E27FC236}">
                <a16:creationId xmlns:a16="http://schemas.microsoft.com/office/drawing/2014/main" id="{E0E541B5-F31C-4AEA-9A46-8B461A1205F1}"/>
              </a:ext>
            </a:extLst>
          </p:cNvPr>
          <p:cNvSpPr/>
          <p:nvPr/>
        </p:nvSpPr>
        <p:spPr>
          <a:xfrm>
            <a:off x="711201" y="380349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=&gt; Giữa tập hợp các vectơ kỳ dị trái và phải và giá trị kỳ dị của chúng ta có:</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56557A51-423E-4B72-8B4D-5D625469B022}"/>
                  </a:ext>
                </a:extLst>
              </p:cNvPr>
              <p:cNvSpPr/>
              <p:nvPr/>
            </p:nvSpPr>
            <p:spPr>
              <a:xfrm>
                <a:off x="4210953" y="4226247"/>
                <a:ext cx="1480918" cy="369332"/>
              </a:xfrm>
              <a:prstGeom prst="rect">
                <a:avLst/>
              </a:prstGeom>
              <a:solidFill>
                <a:schemeClr val="bg1">
                  <a:lumMod val="95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b="1" i="1">
                              <a:solidFill>
                                <a:srgbClr val="EE234B"/>
                              </a:solidFill>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𝑴</m:t>
                          </m:r>
                          <m:r>
                            <a:rPr lang="en-US" altLang="ko-KR" b="1" i="1">
                              <a:latin typeface="Cambria Math" panose="02040503050406030204" pitchFamily="18" charset="0"/>
                              <a:cs typeface="Times New Roman" panose="02020603050405020304" pitchFamily="18" charset="0"/>
                            </a:rPr>
                            <m:t> </m:t>
                          </m:r>
                          <m:r>
                            <a:rPr lang="en-US" altLang="ko-KR" b="1" i="1">
                              <a:solidFill>
                                <a:srgbClr val="EE234B"/>
                              </a:solidFill>
                              <a:latin typeface="Cambria Math" panose="02040503050406030204" pitchFamily="18" charset="0"/>
                              <a:cs typeface="Times New Roman" panose="02020603050405020304" pitchFamily="18" charset="0"/>
                            </a:rPr>
                            <m:t>𝒗</m:t>
                          </m:r>
                        </m:e>
                        <m:sub>
                          <m:r>
                            <a:rPr lang="en-US" altLang="ko-KR" b="1" i="1">
                              <a:solidFill>
                                <a:srgbClr val="EE234B"/>
                              </a:solidFill>
                              <a:latin typeface="Cambria Math" panose="02040503050406030204" pitchFamily="18" charset="0"/>
                              <a:cs typeface="Times New Roman" panose="02020603050405020304" pitchFamily="18" charset="0"/>
                            </a:rPr>
                            <m:t>𝒊</m:t>
                          </m:r>
                        </m:sub>
                      </m:sSub>
                      <m:r>
                        <a:rPr lang="en-US" altLang="ko-KR" b="1" i="1">
                          <a:latin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cs typeface="Times New Roman" panose="02020603050405020304" pitchFamily="18" charset="0"/>
                            </a:rPr>
                            <m:t>𝑖</m:t>
                          </m:r>
                        </m:sub>
                      </m:sSub>
                      <m:r>
                        <a:rPr lang="en-US" altLang="ko-KR" i="1">
                          <a:latin typeface="Cambria Math" panose="02040503050406030204" pitchFamily="18" charset="0"/>
                          <a:cs typeface="Times New Roman" panose="02020603050405020304" pitchFamily="18" charset="0"/>
                        </a:rPr>
                        <m:t> </m:t>
                      </m:r>
                      <m:sSub>
                        <m:sSubPr>
                          <m:ctrlPr>
                            <a:rPr lang="en-US" altLang="ko-KR" b="1" i="1">
                              <a:solidFill>
                                <a:srgbClr val="0070C0"/>
                              </a:solidFill>
                              <a:latin typeface="Cambria Math" panose="02040503050406030204" pitchFamily="18" charset="0"/>
                              <a:cs typeface="Times New Roman" panose="02020603050405020304" pitchFamily="18" charset="0"/>
                            </a:rPr>
                          </m:ctrlPr>
                        </m:sSubPr>
                        <m:e>
                          <m:r>
                            <a:rPr lang="en-US" altLang="ko-KR" b="1" i="1">
                              <a:solidFill>
                                <a:srgbClr val="0070C0"/>
                              </a:solidFill>
                              <a:latin typeface="Cambria Math" panose="02040503050406030204" pitchFamily="18" charset="0"/>
                              <a:cs typeface="Times New Roman" panose="02020603050405020304" pitchFamily="18" charset="0"/>
                            </a:rPr>
                            <m:t>𝒖</m:t>
                          </m:r>
                        </m:e>
                        <m:sub>
                          <m:r>
                            <a:rPr lang="en-US" altLang="ko-KR" b="1" i="1">
                              <a:solidFill>
                                <a:srgbClr val="0070C0"/>
                              </a:solidFill>
                              <a:latin typeface="Cambria Math" panose="02040503050406030204" pitchFamily="18" charset="0"/>
                              <a:cs typeface="Times New Roman" panose="02020603050405020304" pitchFamily="18" charset="0"/>
                            </a:rPr>
                            <m:t>𝒊</m:t>
                          </m:r>
                        </m:sub>
                      </m:sSub>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3" name="직사각형 2">
                <a:extLst>
                  <a:ext uri="{FF2B5EF4-FFF2-40B4-BE49-F238E27FC236}">
                    <a16:creationId xmlns:a16="http://schemas.microsoft.com/office/drawing/2014/main" xmlns="" xmlns:a14="http://schemas.microsoft.com/office/drawing/2010/main" id="{56557A51-423E-4B72-8B4D-5D625469B022}"/>
                  </a:ext>
                </a:extLst>
              </p:cNvPr>
              <p:cNvSpPr>
                <a:spLocks noRot="1" noChangeAspect="1" noMove="1" noResize="1" noEditPoints="1" noAdjustHandles="1" noChangeArrowheads="1" noChangeShapeType="1" noTextEdit="1"/>
              </p:cNvSpPr>
              <p:nvPr/>
            </p:nvSpPr>
            <p:spPr>
              <a:xfrm>
                <a:off x="4210953" y="4226247"/>
                <a:ext cx="1480918" cy="369332"/>
              </a:xfrm>
              <a:prstGeom prst="rect">
                <a:avLst/>
              </a:prstGeom>
              <a:blipFill rotWithShape="0">
                <a:blip r:embed="rId4"/>
                <a:stretch>
                  <a:fillRect b="-1639"/>
                </a:stretch>
              </a:blipFill>
            </p:spPr>
            <p:txBody>
              <a:bodyPr/>
              <a:lstStyle/>
              <a:p>
                <a:r>
                  <a:rPr lang="ko-KR" altLang="en-US">
                    <a:noFill/>
                  </a:rPr>
                  <a:t> </a:t>
                </a:r>
              </a:p>
            </p:txBody>
          </p:sp>
        </mc:Fallback>
      </mc:AlternateContent>
      <p:sp>
        <p:nvSpPr>
          <p:cNvPr id="20" name="Rectangle 12">
            <a:extLst>
              <a:ext uri="{FF2B5EF4-FFF2-40B4-BE49-F238E27FC236}">
                <a16:creationId xmlns:a16="http://schemas.microsoft.com/office/drawing/2014/main" id="{40432529-732A-486B-9FF7-86D5B5440925}"/>
              </a:ext>
            </a:extLst>
          </p:cNvPr>
          <p:cNvSpPr/>
          <p:nvPr/>
        </p:nvSpPr>
        <p:spPr>
          <a:xfrm>
            <a:off x="711201" y="473959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=&gt; Giữa hai vectơ kì dị bất kì ta có điều kiện trực giao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EA54B6CC-7EB5-4497-9543-15790F8EA931}"/>
                  </a:ext>
                </a:extLst>
              </p:cNvPr>
              <p:cNvSpPr/>
              <p:nvPr/>
            </p:nvSpPr>
            <p:spPr>
              <a:xfrm>
                <a:off x="2476500" y="5120806"/>
                <a:ext cx="4949825" cy="698909"/>
              </a:xfrm>
              <a:prstGeom prst="rect">
                <a:avLst/>
              </a:prstGeom>
              <a:solidFill>
                <a:schemeClr val="bg1">
                  <a:lumMod val="95000"/>
                </a:schemeClr>
              </a:solidFill>
            </p:spPr>
            <p:txBody>
              <a:bodyPr>
                <a:spAutoFit/>
              </a:bodyPr>
              <a:lstStyle/>
              <a:p>
                <a:pPr algn="ctr"/>
                <a14:m>
                  <m:oMath xmlns:m="http://schemas.openxmlformats.org/officeDocument/2006/math">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𝒊</m:t>
                        </m:r>
                      </m:sub>
                    </m:sSub>
                    <m:r>
                      <a:rPr lang="en-US" altLang="ko-KR" b="1" i="1">
                        <a:latin typeface="Cambria Math" panose="02040503050406030204" pitchFamily="18" charset="0"/>
                        <a:cs typeface="Times New Roman" panose="02020603050405020304" pitchFamily="18" charset="0"/>
                      </a:rPr>
                      <m:t> ∙</m:t>
                    </m:r>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𝒋</m:t>
                        </m:r>
                      </m:sub>
                    </m:sSub>
                    <m:r>
                      <a:rPr lang="en-US" altLang="ko-KR" b="1" i="1">
                        <a:latin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cs typeface="Times New Roman" panose="02020603050405020304" pitchFamily="18" charset="0"/>
                          </a:rPr>
                          <m:t>𝛿</m:t>
                        </m:r>
                      </m:e>
                      <m:sub>
                        <m:r>
                          <a:rPr lang="en-US" altLang="ko-KR" i="1">
                            <a:latin typeface="Cambria Math" panose="02040503050406030204" pitchFamily="18" charset="0"/>
                            <a:cs typeface="Times New Roman" panose="02020603050405020304" pitchFamily="18" charset="0"/>
                          </a:rPr>
                          <m:t>𝑖𝑗</m:t>
                        </m:r>
                      </m:sub>
                    </m:sSub>
                  </m:oMath>
                </a14:m>
                <a:r>
                  <a:rPr lang="en-US" altLang="ko-KR" dirty="0">
                    <a:latin typeface="+mn-ea"/>
                  </a:rPr>
                  <a:t>    </a:t>
                </a:r>
                <a:r>
                  <a:rPr lang="ko-KR" altLang="en-US" dirty="0">
                    <a:solidFill>
                      <a:srgbClr val="0070C0"/>
                    </a:solidFill>
                    <a:latin typeface="+mn-ea"/>
                    <a:cs typeface="Times New Roman" panose="02020603050405020304" pitchFamily="18" charset="0"/>
                    <a:sym typeface="Symbol" panose="05050102010706020507" pitchFamily="18" charset="2"/>
                  </a:rPr>
                  <a:t></a:t>
                </a:r>
                <a:r>
                  <a:rPr lang="en-US" altLang="ko-KR" dirty="0">
                    <a:solidFill>
                      <a:srgbClr val="0070C0"/>
                    </a:solidFill>
                    <a:latin typeface="+mn-ea"/>
                    <a:cs typeface="Times New Roman" panose="02020603050405020304" pitchFamily="18" charset="0"/>
                    <a:sym typeface="Symbol" panose="05050102010706020507" pitchFamily="18" charset="2"/>
                  </a:rPr>
                  <a:t>   </a:t>
                </a:r>
                <a:r>
                  <a:rPr lang="en-US" altLang="ko-KR" dirty="0">
                    <a:solidFill>
                      <a:srgbClr val="0070C0"/>
                    </a:solidFill>
                    <a:latin typeface="+mn-ea"/>
                    <a:sym typeface="Symbol" panose="05050102010706020507" pitchFamily="18" charset="2"/>
                  </a:rPr>
                  <a:t> </a:t>
                </a:r>
                <a14:m>
                  <m:oMath xmlns:m="http://schemas.openxmlformats.org/officeDocument/2006/math">
                    <m:r>
                      <a:rPr lang="en-US" altLang="ko-KR" b="1" i="1">
                        <a:latin typeface="Cambria Math" panose="02040503050406030204" pitchFamily="18" charset="0"/>
                        <a:cs typeface="Times New Roman" panose="02020603050405020304" pitchFamily="18" charset="0"/>
                      </a:rPr>
                      <m:t>𝑽</m:t>
                    </m:r>
                    <m:sSup>
                      <m:sSupPr>
                        <m:ctrlPr>
                          <a:rPr lang="en-US" altLang="ko-KR" b="1" i="1" dirty="0">
                            <a:latin typeface="Cambria Math" panose="02040503050406030204" pitchFamily="18" charset="0"/>
                            <a:cs typeface="Times New Roman" panose="02020603050405020304" pitchFamily="18" charset="0"/>
                          </a:rPr>
                        </m:ctrlPr>
                      </m:sSupPr>
                      <m:e>
                        <m:r>
                          <a:rPr lang="en-US" altLang="ko-KR" b="1" i="1" dirty="0">
                            <a:latin typeface="Cambria Math" panose="02040503050406030204" pitchFamily="18" charset="0"/>
                            <a:cs typeface="Times New Roman" panose="02020603050405020304" pitchFamily="18" charset="0"/>
                          </a:rPr>
                          <m:t>𝑽</m:t>
                        </m:r>
                      </m:e>
                      <m:sup>
                        <m:r>
                          <a:rPr lang="en-US" altLang="ko-KR" b="1" i="1" dirty="0">
                            <a:latin typeface="Cambria Math" panose="02040503050406030204" pitchFamily="18" charset="0"/>
                            <a:cs typeface="Times New Roman" panose="02020603050405020304" pitchFamily="18" charset="0"/>
                          </a:rPr>
                          <m:t>𝒕</m:t>
                        </m:r>
                      </m:sup>
                    </m:sSup>
                    <m:r>
                      <a:rPr lang="en-US" altLang="ko-KR" b="1" i="1" dirty="0">
                        <a:latin typeface="Cambria Math" panose="02040503050406030204" pitchFamily="18" charset="0"/>
                        <a:cs typeface="Times New Roman" panose="02020603050405020304" pitchFamily="18" charset="0"/>
                      </a:rPr>
                      <m:t>=</m:t>
                    </m:r>
                    <m:sSup>
                      <m:sSupPr>
                        <m:ctrlPr>
                          <a:rPr lang="en-US" altLang="ko-KR" b="1" i="1" dirty="0">
                            <a:latin typeface="Cambria Math" panose="02040503050406030204" pitchFamily="18" charset="0"/>
                            <a:cs typeface="Times New Roman" panose="02020603050405020304" pitchFamily="18" charset="0"/>
                          </a:rPr>
                        </m:ctrlPr>
                      </m:sSupPr>
                      <m:e>
                        <m:r>
                          <a:rPr lang="en-US" altLang="ko-KR" b="1" i="1" dirty="0">
                            <a:latin typeface="Cambria Math" panose="02040503050406030204" pitchFamily="18" charset="0"/>
                            <a:cs typeface="Times New Roman" panose="02020603050405020304" pitchFamily="18" charset="0"/>
                          </a:rPr>
                          <m:t>𝑽</m:t>
                        </m:r>
                      </m:e>
                      <m:sup>
                        <m:r>
                          <a:rPr lang="en-US" altLang="ko-KR" b="1" i="1" dirty="0">
                            <a:latin typeface="Cambria Math" panose="02040503050406030204" pitchFamily="18" charset="0"/>
                            <a:cs typeface="Times New Roman" panose="02020603050405020304" pitchFamily="18" charset="0"/>
                          </a:rPr>
                          <m:t>𝒕</m:t>
                        </m:r>
                      </m:sup>
                    </m:sSup>
                    <m:r>
                      <a:rPr lang="en-US" altLang="ko-KR" b="1" i="1" dirty="0">
                        <a:latin typeface="Cambria Math" panose="02040503050406030204" pitchFamily="18" charset="0"/>
                        <a:cs typeface="Times New Roman" panose="02020603050405020304" pitchFamily="18" charset="0"/>
                      </a:rPr>
                      <m:t>𝑽</m:t>
                    </m:r>
                    <m:r>
                      <a:rPr lang="en-US" altLang="ko-KR" b="1" i="1" dirty="0">
                        <a:latin typeface="Cambria Math" panose="02040503050406030204" pitchFamily="18" charset="0"/>
                        <a:cs typeface="Times New Roman" panose="02020603050405020304" pitchFamily="18" charset="0"/>
                      </a:rPr>
                      <m:t>=</m:t>
                    </m:r>
                    <m:r>
                      <a:rPr lang="en-US" altLang="ko-KR" b="1" i="1" dirty="0">
                        <a:latin typeface="Cambria Math" panose="02040503050406030204" pitchFamily="18" charset="0"/>
                        <a:cs typeface="Times New Roman" panose="02020603050405020304" pitchFamily="18" charset="0"/>
                      </a:rPr>
                      <m:t>𝑰</m:t>
                    </m:r>
                  </m:oMath>
                </a14:m>
                <a:endParaRPr lang="en-US" altLang="ko-KR" dirty="0">
                  <a:latin typeface="+mn-ea"/>
                </a:endParaRPr>
              </a:p>
              <a:p>
                <a:pPr algn="ctr"/>
                <a14:m>
                  <m:oMath xmlns:m="http://schemas.openxmlformats.org/officeDocument/2006/math">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𝒊</m:t>
                        </m:r>
                      </m:sub>
                    </m:sSub>
                    <m:r>
                      <a:rPr lang="en-US" altLang="ko-KR" b="1" i="1">
                        <a:latin typeface="Cambria Math" panose="02040503050406030204" pitchFamily="18" charset="0"/>
                        <a:cs typeface="Times New Roman" panose="02020603050405020304" pitchFamily="18" charset="0"/>
                      </a:rPr>
                      <m:t> ∙</m:t>
                    </m:r>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𝒋</m:t>
                        </m:r>
                      </m:sub>
                    </m:sSub>
                    <m:r>
                      <a:rPr lang="en-US" altLang="ko-KR" b="1" i="1">
                        <a:latin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cs typeface="Times New Roman" panose="02020603050405020304" pitchFamily="18" charset="0"/>
                          </a:rPr>
                          <m:t>𝛿</m:t>
                        </m:r>
                      </m:e>
                      <m:sub>
                        <m:r>
                          <a:rPr lang="en-US" altLang="ko-KR" i="1">
                            <a:latin typeface="Cambria Math" panose="02040503050406030204" pitchFamily="18" charset="0"/>
                            <a:cs typeface="Times New Roman" panose="02020603050405020304" pitchFamily="18" charset="0"/>
                          </a:rPr>
                          <m:t>𝑖𝑗</m:t>
                        </m:r>
                      </m:sub>
                    </m:sSub>
                  </m:oMath>
                </a14:m>
                <a:r>
                  <a:rPr lang="en-US" altLang="ko-KR" dirty="0">
                    <a:latin typeface="+mn-ea"/>
                  </a:rPr>
                  <a:t>    </a:t>
                </a:r>
                <a:r>
                  <a:rPr lang="ko-KR" altLang="en-US" dirty="0">
                    <a:solidFill>
                      <a:srgbClr val="0070C0"/>
                    </a:solidFill>
                    <a:latin typeface="+mn-ea"/>
                    <a:cs typeface="Times New Roman" panose="02020603050405020304" pitchFamily="18" charset="0"/>
                    <a:sym typeface="Symbol" panose="05050102010706020507" pitchFamily="18" charset="2"/>
                  </a:rPr>
                  <a:t></a:t>
                </a:r>
                <a:r>
                  <a:rPr lang="en-US" altLang="ko-KR" dirty="0">
                    <a:solidFill>
                      <a:srgbClr val="0070C0"/>
                    </a:solidFill>
                    <a:latin typeface="+mn-ea"/>
                    <a:cs typeface="Times New Roman" panose="02020603050405020304" pitchFamily="18" charset="0"/>
                    <a:sym typeface="Symbol" panose="05050102010706020507" pitchFamily="18" charset="2"/>
                  </a:rPr>
                  <a:t>   </a:t>
                </a:r>
                <a:r>
                  <a:rPr lang="en-US" altLang="ko-KR" dirty="0">
                    <a:solidFill>
                      <a:srgbClr val="0070C0"/>
                    </a:solidFill>
                    <a:latin typeface="+mn-ea"/>
                    <a:sym typeface="Symbol" panose="05050102010706020507" pitchFamily="18" charset="2"/>
                  </a:rPr>
                  <a:t> </a:t>
                </a:r>
                <a14:m>
                  <m:oMath xmlns:m="http://schemas.openxmlformats.org/officeDocument/2006/math">
                    <m:sSup>
                      <m:sSupPr>
                        <m:ctrlPr>
                          <a:rPr lang="en-US" altLang="ko-KR" b="1" i="1" dirty="0">
                            <a:latin typeface="Cambria Math" panose="02040503050406030204" pitchFamily="18" charset="0"/>
                            <a:cs typeface="Times New Roman" panose="02020603050405020304" pitchFamily="18" charset="0"/>
                          </a:rPr>
                        </m:ctrlPr>
                      </m:sSupPr>
                      <m:e>
                        <m:r>
                          <a:rPr lang="en-US" altLang="ko-KR" b="1" i="1" dirty="0">
                            <a:latin typeface="Cambria Math" panose="02040503050406030204" pitchFamily="18" charset="0"/>
                            <a:cs typeface="Times New Roman" panose="02020603050405020304" pitchFamily="18" charset="0"/>
                          </a:rPr>
                          <m:t>𝑼𝑼</m:t>
                        </m:r>
                      </m:e>
                      <m:sup>
                        <m:r>
                          <a:rPr lang="en-US" altLang="ko-KR" b="1" i="1" dirty="0">
                            <a:latin typeface="Cambria Math" panose="02040503050406030204" pitchFamily="18" charset="0"/>
                            <a:cs typeface="Times New Roman" panose="02020603050405020304" pitchFamily="18" charset="0"/>
                          </a:rPr>
                          <m:t>𝒕</m:t>
                        </m:r>
                      </m:sup>
                    </m:sSup>
                    <m:r>
                      <a:rPr lang="en-US" altLang="ko-KR" b="1" i="1" dirty="0">
                        <a:latin typeface="Cambria Math" panose="02040503050406030204" pitchFamily="18" charset="0"/>
                        <a:cs typeface="Times New Roman" panose="02020603050405020304" pitchFamily="18" charset="0"/>
                      </a:rPr>
                      <m:t>=</m:t>
                    </m:r>
                    <m:sSup>
                      <m:sSupPr>
                        <m:ctrlPr>
                          <a:rPr lang="en-US" altLang="ko-KR" b="1" i="1" dirty="0">
                            <a:latin typeface="Cambria Math" panose="02040503050406030204" pitchFamily="18" charset="0"/>
                            <a:cs typeface="Times New Roman" panose="02020603050405020304" pitchFamily="18" charset="0"/>
                          </a:rPr>
                        </m:ctrlPr>
                      </m:sSupPr>
                      <m:e>
                        <m:r>
                          <a:rPr lang="en-US" altLang="ko-KR" b="1" i="1" dirty="0">
                            <a:latin typeface="Cambria Math" panose="02040503050406030204" pitchFamily="18" charset="0"/>
                            <a:cs typeface="Times New Roman" panose="02020603050405020304" pitchFamily="18" charset="0"/>
                          </a:rPr>
                          <m:t>𝑼</m:t>
                        </m:r>
                      </m:e>
                      <m:sup>
                        <m:r>
                          <a:rPr lang="en-US" altLang="ko-KR" b="1" i="1" dirty="0">
                            <a:latin typeface="Cambria Math" panose="02040503050406030204" pitchFamily="18" charset="0"/>
                            <a:cs typeface="Times New Roman" panose="02020603050405020304" pitchFamily="18" charset="0"/>
                          </a:rPr>
                          <m:t>𝒕</m:t>
                        </m:r>
                      </m:sup>
                    </m:sSup>
                    <m:r>
                      <a:rPr lang="en-US" altLang="ko-KR" b="1" i="1" dirty="0">
                        <a:latin typeface="Cambria Math" panose="02040503050406030204" pitchFamily="18" charset="0"/>
                        <a:cs typeface="Times New Roman" panose="02020603050405020304" pitchFamily="18" charset="0"/>
                      </a:rPr>
                      <m:t>𝑼</m:t>
                    </m:r>
                    <m:r>
                      <a:rPr lang="en-US" altLang="ko-KR" b="1" i="1" dirty="0">
                        <a:latin typeface="Cambria Math" panose="02040503050406030204" pitchFamily="18" charset="0"/>
                        <a:cs typeface="Times New Roman" panose="02020603050405020304" pitchFamily="18" charset="0"/>
                      </a:rPr>
                      <m:t>=</m:t>
                    </m:r>
                    <m:r>
                      <a:rPr lang="en-US" altLang="ko-KR" b="1" i="1" dirty="0">
                        <a:latin typeface="Cambria Math" panose="02040503050406030204" pitchFamily="18" charset="0"/>
                        <a:cs typeface="Times New Roman" panose="02020603050405020304" pitchFamily="18" charset="0"/>
                      </a:rPr>
                      <m:t>𝑰</m:t>
                    </m:r>
                  </m:oMath>
                </a14:m>
                <a:endParaRPr lang="ko-KR" altLang="en-US" dirty="0"/>
              </a:p>
            </p:txBody>
          </p:sp>
        </mc:Choice>
        <mc:Fallback xmlns="">
          <p:sp>
            <p:nvSpPr>
              <p:cNvPr id="4" name="직사각형 3">
                <a:extLst>
                  <a:ext uri="{FF2B5EF4-FFF2-40B4-BE49-F238E27FC236}">
                    <a16:creationId xmlns:a16="http://schemas.microsoft.com/office/drawing/2014/main" xmlns="" xmlns:a14="http://schemas.microsoft.com/office/drawing/2010/main" id="{EA54B6CC-7EB5-4497-9543-15790F8EA931}"/>
                  </a:ext>
                </a:extLst>
              </p:cNvPr>
              <p:cNvSpPr>
                <a:spLocks noRot="1" noChangeAspect="1" noMove="1" noResize="1" noEditPoints="1" noAdjustHandles="1" noChangeArrowheads="1" noChangeShapeType="1" noTextEdit="1"/>
              </p:cNvSpPr>
              <p:nvPr/>
            </p:nvSpPr>
            <p:spPr>
              <a:xfrm>
                <a:off x="2476500" y="5120806"/>
                <a:ext cx="4949825" cy="698909"/>
              </a:xfrm>
              <a:prstGeom prst="rect">
                <a:avLst/>
              </a:prstGeom>
              <a:blipFill rotWithShape="0">
                <a:blip r:embed="rId5"/>
                <a:stretch>
                  <a:fillRect t="-5217" b="-7826"/>
                </a:stretch>
              </a:blipFill>
            </p:spPr>
            <p:txBody>
              <a:bodyPr/>
              <a:lstStyle/>
              <a:p>
                <a:r>
                  <a:rPr lang="ko-KR" altLang="en-US">
                    <a:noFill/>
                  </a:rPr>
                  <a:t> </a:t>
                </a:r>
              </a:p>
            </p:txBody>
          </p:sp>
        </mc:Fallback>
      </mc:AlternateContent>
      <p:grpSp>
        <p:nvGrpSpPr>
          <p:cNvPr id="24" name="그룹 2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5" name="직사각형 2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6" name="직사각형 2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(SVD):</a:t>
              </a:r>
            </a:p>
          </p:txBody>
        </p:sp>
      </p:grpSp>
      <p:sp>
        <p:nvSpPr>
          <p:cNvPr id="27" name="Rectangle 12">
            <a:extLst>
              <a:ext uri="{FF2B5EF4-FFF2-40B4-BE49-F238E27FC236}">
                <a16:creationId xmlns:a16="http://schemas.microsoft.com/office/drawing/2014/main" id="{89FEBE9D-D8C5-4B7E-B239-F601103D5FFD}"/>
              </a:ext>
            </a:extLst>
          </p:cNvPr>
          <p:cNvSpPr/>
          <p:nvPr/>
        </p:nvSpPr>
        <p:spPr>
          <a:xfrm>
            <a:off x="711201" y="1767171"/>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ma trận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phân tách thành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𝜮𝑽</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𝒕</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cột của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𝑼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“các vectơ đơn lẻ bên trái”.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cột của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𝑽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“các vectơ đơn lẻ bên phải”.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8181112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SVD bị cắt ngắn và vectơ chủ đề:</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3" name="Rectangle 12">
            <a:extLst>
              <a:ext uri="{FF2B5EF4-FFF2-40B4-BE49-F238E27FC236}">
                <a16:creationId xmlns:a16="http://schemas.microsoft.com/office/drawing/2014/main" id="{89FEBE9D-D8C5-4B7E-B239-F601103D5FFD}"/>
              </a:ext>
            </a:extLst>
          </p:cNvPr>
          <p:cNvSpPr/>
          <p:nvPr/>
        </p:nvSpPr>
        <p:spPr>
          <a:xfrm>
            <a:off x="711201" y="1767171"/>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r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lượng chủ đề, một thứ nguyên được giảm như sau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reduced to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𝜮</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𝑚</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reduced to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𝑆𝑖𝑧𝑒</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reduced to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𝑟</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4010794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69E48E75-8E71-4D4A-8934-A5E6CA370AD7}"/>
              </a:ext>
            </a:extLst>
          </p:cNvPr>
          <p:cNvGrpSpPr/>
          <p:nvPr/>
        </p:nvGrpSpPr>
        <p:grpSpPr>
          <a:xfrm>
            <a:off x="1294152" y="2435339"/>
            <a:ext cx="7170256" cy="2211571"/>
            <a:chOff x="2345427" y="2253531"/>
            <a:chExt cx="7170256" cy="2211571"/>
          </a:xfrm>
        </p:grpSpPr>
        <p:grpSp>
          <p:nvGrpSpPr>
            <p:cNvPr id="11" name="Group 12">
              <a:extLst>
                <a:ext uri="{FF2B5EF4-FFF2-40B4-BE49-F238E27FC236}">
                  <a16:creationId xmlns:a16="http://schemas.microsoft.com/office/drawing/2014/main" id="{B44FC946-AD31-4E8E-8823-895119A08D0A}"/>
                </a:ext>
              </a:extLst>
            </p:cNvPr>
            <p:cNvGrpSpPr/>
            <p:nvPr/>
          </p:nvGrpSpPr>
          <p:grpSpPr>
            <a:xfrm>
              <a:off x="3074840" y="2253531"/>
              <a:ext cx="6354164" cy="1800001"/>
              <a:chOff x="2347529" y="3092799"/>
              <a:chExt cx="6354164" cy="1800001"/>
            </a:xfrm>
          </p:grpSpPr>
          <p:sp>
            <p:nvSpPr>
              <p:cNvPr id="12" name="Rectangle 4">
                <a:extLst>
                  <a:ext uri="{FF2B5EF4-FFF2-40B4-BE49-F238E27FC236}">
                    <a16:creationId xmlns:a16="http://schemas.microsoft.com/office/drawing/2014/main" id="{3C8A557F-D2A2-412E-AB5D-9F343C1C292E}"/>
                  </a:ext>
                </a:extLst>
              </p:cNvPr>
              <p:cNvSpPr/>
              <p:nvPr/>
            </p:nvSpPr>
            <p:spPr>
              <a:xfrm>
                <a:off x="2347529" y="3092799"/>
                <a:ext cx="1080000" cy="180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4">
                <a:extLst>
                  <a:ext uri="{FF2B5EF4-FFF2-40B4-BE49-F238E27FC236}">
                    <a16:creationId xmlns:a16="http://schemas.microsoft.com/office/drawing/2014/main" id="{8846DEEF-4494-412A-9C71-ADD06DB77F57}"/>
                  </a:ext>
                </a:extLst>
              </p:cNvPr>
              <p:cNvSpPr/>
              <p:nvPr/>
            </p:nvSpPr>
            <p:spPr>
              <a:xfrm>
                <a:off x="6074817" y="3553037"/>
                <a:ext cx="900000" cy="900000"/>
              </a:xfrm>
              <a:prstGeom prst="rect">
                <a:avLst/>
              </a:prstGeom>
              <a:solidFill>
                <a:srgbClr val="92D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445467BE-5EEF-4D18-A1DA-1FCBE92DCA79}"/>
                  </a:ext>
                </a:extLst>
              </p:cNvPr>
              <p:cNvSpPr/>
              <p:nvPr/>
            </p:nvSpPr>
            <p:spPr>
              <a:xfrm>
                <a:off x="4476020" y="3092800"/>
                <a:ext cx="900000" cy="1800000"/>
              </a:xfrm>
              <a:prstGeom prst="rect">
                <a:avLst/>
              </a:prstGeom>
              <a:solidFill>
                <a:srgbClr val="193EB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7">
                <a:extLst>
                  <a:ext uri="{FF2B5EF4-FFF2-40B4-BE49-F238E27FC236}">
                    <a16:creationId xmlns:a16="http://schemas.microsoft.com/office/drawing/2014/main" id="{9BA56CFF-3024-461D-BAC0-4775421AE2C5}"/>
                  </a:ext>
                </a:extLst>
              </p:cNvPr>
              <p:cNvSpPr/>
              <p:nvPr/>
            </p:nvSpPr>
            <p:spPr>
              <a:xfrm>
                <a:off x="7621693" y="3551984"/>
                <a:ext cx="1080000" cy="90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E566FB4-5AF2-4F5F-8E91-1FBCFA202CDA}"/>
                      </a:ext>
                    </a:extLst>
                  </p:cNvPr>
                  <p:cNvSpPr txBox="1"/>
                  <p:nvPr/>
                </p:nvSpPr>
                <p:spPr>
                  <a:xfrm>
                    <a:off x="3533983" y="3669631"/>
                    <a:ext cx="85603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8" name="TextBox 17">
                    <a:extLst>
                      <a:ext uri="{FF2B5EF4-FFF2-40B4-BE49-F238E27FC236}">
                        <a16:creationId xmlns:a16="http://schemas.microsoft.com/office/drawing/2014/main" xmlns:a14="http://schemas.microsoft.com/office/drawing/2010/main" xmlns="" id="{0E566FB4-5AF2-4F5F-8E91-1FBCFA202CDA}"/>
                      </a:ext>
                    </a:extLst>
                  </p:cNvPr>
                  <p:cNvSpPr txBox="1">
                    <a:spLocks noRot="1" noChangeAspect="1" noMove="1" noResize="1" noEditPoints="1" noAdjustHandles="1" noChangeArrowheads="1" noChangeShapeType="1" noTextEdit="1"/>
                  </p:cNvSpPr>
                  <p:nvPr/>
                </p:nvSpPr>
                <p:spPr>
                  <a:xfrm>
                    <a:off x="3533983" y="3669631"/>
                    <a:ext cx="856034" cy="523220"/>
                  </a:xfrm>
                  <a:prstGeom prst="rect">
                    <a:avLst/>
                  </a:prstGeom>
                  <a:blipFill rotWithShape="0">
                    <a:blip r:embed="rId3"/>
                    <a:stretch>
                      <a:fillRect/>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0BAAB4D6-5428-42C7-8CE0-1F28283FF310}"/>
                  </a:ext>
                </a:extLst>
              </p:cNvPr>
              <p:cNvSpPr txBox="1"/>
              <p:nvPr/>
            </p:nvSpPr>
            <p:spPr>
              <a:xfrm>
                <a:off x="5244844"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sp>
            <p:nvSpPr>
              <p:cNvPr id="20" name="TextBox 19">
                <a:extLst>
                  <a:ext uri="{FF2B5EF4-FFF2-40B4-BE49-F238E27FC236}">
                    <a16:creationId xmlns:a16="http://schemas.microsoft.com/office/drawing/2014/main" id="{97A69859-0DDD-4268-903B-5FC90C7AD79B}"/>
                  </a:ext>
                </a:extLst>
              </p:cNvPr>
              <p:cNvSpPr txBox="1"/>
              <p:nvPr/>
            </p:nvSpPr>
            <p:spPr>
              <a:xfrm>
                <a:off x="6867651"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grpSp>
        <p:sp>
          <p:nvSpPr>
            <p:cNvPr id="21" name="TextBox 20">
              <a:extLst>
                <a:ext uri="{FF2B5EF4-FFF2-40B4-BE49-F238E27FC236}">
                  <a16:creationId xmlns:a16="http://schemas.microsoft.com/office/drawing/2014/main" id="{A48A4D83-D583-4D53-BF5F-5E51217FBB9B}"/>
                </a:ext>
              </a:extLst>
            </p:cNvPr>
            <p:cNvSpPr txBox="1"/>
            <p:nvPr/>
          </p:nvSpPr>
          <p:spPr>
            <a:xfrm>
              <a:off x="2345427" y="291070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2" name="TextBox 21">
              <a:extLst>
                <a:ext uri="{FF2B5EF4-FFF2-40B4-BE49-F238E27FC236}">
                  <a16:creationId xmlns:a16="http://schemas.microsoft.com/office/drawing/2014/main" id="{C989B93D-7F37-4E03-94ED-30DB34900500}"/>
                </a:ext>
              </a:extLst>
            </p:cNvPr>
            <p:cNvSpPr txBox="1"/>
            <p:nvPr/>
          </p:nvSpPr>
          <p:spPr>
            <a:xfrm>
              <a:off x="3195168" y="405615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3" name="TextBox 22">
              <a:extLst>
                <a:ext uri="{FF2B5EF4-FFF2-40B4-BE49-F238E27FC236}">
                  <a16:creationId xmlns:a16="http://schemas.microsoft.com/office/drawing/2014/main" id="{C3EA8AFF-8670-4627-B7ED-2BFE3F89C7E9}"/>
                </a:ext>
              </a:extLst>
            </p:cNvPr>
            <p:cNvSpPr txBox="1"/>
            <p:nvPr/>
          </p:nvSpPr>
          <p:spPr>
            <a:xfrm>
              <a:off x="4606279" y="2964940"/>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4" name="TextBox 23">
              <a:extLst>
                <a:ext uri="{FF2B5EF4-FFF2-40B4-BE49-F238E27FC236}">
                  <a16:creationId xmlns:a16="http://schemas.microsoft.com/office/drawing/2014/main" id="{8AF7302F-9964-4936-9520-1A41E7E2BBAA}"/>
                </a:ext>
              </a:extLst>
            </p:cNvPr>
            <p:cNvSpPr txBox="1"/>
            <p:nvPr/>
          </p:nvSpPr>
          <p:spPr>
            <a:xfrm>
              <a:off x="5203331" y="4064992"/>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25" name="TextBox 24">
              <a:extLst>
                <a:ext uri="{FF2B5EF4-FFF2-40B4-BE49-F238E27FC236}">
                  <a16:creationId xmlns:a16="http://schemas.microsoft.com/office/drawing/2014/main" id="{2C970B27-D297-4E53-B9E0-1709CEA64988}"/>
                </a:ext>
              </a:extLst>
            </p:cNvPr>
            <p:cNvSpPr txBox="1"/>
            <p:nvPr/>
          </p:nvSpPr>
          <p:spPr>
            <a:xfrm>
              <a:off x="8517865" y="3651309"/>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grpSp>
          <p:nvGrpSpPr>
            <p:cNvPr id="26" name="Group 36">
              <a:extLst>
                <a:ext uri="{FF2B5EF4-FFF2-40B4-BE49-F238E27FC236}">
                  <a16:creationId xmlns:a16="http://schemas.microsoft.com/office/drawing/2014/main" id="{0B6827BE-6133-4B75-81B2-C084ED46FE39}"/>
                </a:ext>
              </a:extLst>
            </p:cNvPr>
            <p:cNvGrpSpPr/>
            <p:nvPr/>
          </p:nvGrpSpPr>
          <p:grpSpPr>
            <a:xfrm>
              <a:off x="5248767" y="4281332"/>
              <a:ext cx="781874" cy="726"/>
              <a:chOff x="2846907" y="5894962"/>
              <a:chExt cx="781874" cy="726"/>
            </a:xfrm>
          </p:grpSpPr>
          <p:cxnSp>
            <p:nvCxnSpPr>
              <p:cNvPr id="27" name="Straight Arrow Connector 30">
                <a:extLst>
                  <a:ext uri="{FF2B5EF4-FFF2-40B4-BE49-F238E27FC236}">
                    <a16:creationId xmlns:a16="http://schemas.microsoft.com/office/drawing/2014/main" id="{048184D7-25A1-4CE5-89FF-E2B5ADF5D49C}"/>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31">
                <a:extLst>
                  <a:ext uri="{FF2B5EF4-FFF2-40B4-BE49-F238E27FC236}">
                    <a16:creationId xmlns:a16="http://schemas.microsoft.com/office/drawing/2014/main" id="{51E8EFF6-828A-4875-892C-73F451FF23C4}"/>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9" name="Group 37">
              <a:extLst>
                <a:ext uri="{FF2B5EF4-FFF2-40B4-BE49-F238E27FC236}">
                  <a16:creationId xmlns:a16="http://schemas.microsoft.com/office/drawing/2014/main" id="{DF48D355-37D9-4CA4-84E2-0635DE2382ED}"/>
                </a:ext>
              </a:extLst>
            </p:cNvPr>
            <p:cNvGrpSpPr/>
            <p:nvPr/>
          </p:nvGrpSpPr>
          <p:grpSpPr>
            <a:xfrm>
              <a:off x="2966501" y="4282101"/>
              <a:ext cx="1186558" cy="725"/>
              <a:chOff x="2607485" y="5894962"/>
              <a:chExt cx="1186558" cy="725"/>
            </a:xfrm>
          </p:grpSpPr>
          <p:cxnSp>
            <p:nvCxnSpPr>
              <p:cNvPr id="30" name="Straight Arrow Connector 38">
                <a:extLst>
                  <a:ext uri="{FF2B5EF4-FFF2-40B4-BE49-F238E27FC236}">
                    <a16:creationId xmlns:a16="http://schemas.microsoft.com/office/drawing/2014/main" id="{549B04F4-A5F1-48BB-BBC1-D4EEB3E4C651}"/>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9">
                <a:extLst>
                  <a:ext uri="{FF2B5EF4-FFF2-40B4-BE49-F238E27FC236}">
                    <a16:creationId xmlns:a16="http://schemas.microsoft.com/office/drawing/2014/main" id="{12060227-4E82-4505-B501-3A5319AE8752}"/>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2" name="Group 43">
              <a:extLst>
                <a:ext uri="{FF2B5EF4-FFF2-40B4-BE49-F238E27FC236}">
                  <a16:creationId xmlns:a16="http://schemas.microsoft.com/office/drawing/2014/main" id="{D751C9F2-02F1-4D60-9FAA-642AA4F4AA30}"/>
                </a:ext>
              </a:extLst>
            </p:cNvPr>
            <p:cNvGrpSpPr/>
            <p:nvPr/>
          </p:nvGrpSpPr>
          <p:grpSpPr>
            <a:xfrm>
              <a:off x="8329125" y="3873465"/>
              <a:ext cx="1186558" cy="725"/>
              <a:chOff x="2607485" y="5894962"/>
              <a:chExt cx="1186558" cy="725"/>
            </a:xfrm>
          </p:grpSpPr>
          <p:cxnSp>
            <p:nvCxnSpPr>
              <p:cNvPr id="33" name="Straight Arrow Connector 44">
                <a:extLst>
                  <a:ext uri="{FF2B5EF4-FFF2-40B4-BE49-F238E27FC236}">
                    <a16:creationId xmlns:a16="http://schemas.microsoft.com/office/drawing/2014/main" id="{E727203B-E712-413F-92C9-C7AFBB3A8B2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45">
                <a:extLst>
                  <a:ext uri="{FF2B5EF4-FFF2-40B4-BE49-F238E27FC236}">
                    <a16:creationId xmlns:a16="http://schemas.microsoft.com/office/drawing/2014/main" id="{4B0CA511-745B-4151-A7F7-F79306C37B66}"/>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5" name="Group 46">
              <a:extLst>
                <a:ext uri="{FF2B5EF4-FFF2-40B4-BE49-F238E27FC236}">
                  <a16:creationId xmlns:a16="http://schemas.microsoft.com/office/drawing/2014/main" id="{7CE74DCF-E5EF-47D9-BC0F-334D7FE67880}"/>
                </a:ext>
              </a:extLst>
            </p:cNvPr>
            <p:cNvGrpSpPr/>
            <p:nvPr/>
          </p:nvGrpSpPr>
          <p:grpSpPr>
            <a:xfrm rot="5400000">
              <a:off x="2147367" y="3110398"/>
              <a:ext cx="1186558" cy="725"/>
              <a:chOff x="2607485" y="5894962"/>
              <a:chExt cx="1186558" cy="725"/>
            </a:xfrm>
          </p:grpSpPr>
          <p:cxnSp>
            <p:nvCxnSpPr>
              <p:cNvPr id="36" name="Straight Arrow Connector 47">
                <a:extLst>
                  <a:ext uri="{FF2B5EF4-FFF2-40B4-BE49-F238E27FC236}">
                    <a16:creationId xmlns:a16="http://schemas.microsoft.com/office/drawing/2014/main" id="{03D463CF-EE7E-48A1-9B18-7B2CAC3CEBCE}"/>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Arrow Connector 48">
                <a:extLst>
                  <a:ext uri="{FF2B5EF4-FFF2-40B4-BE49-F238E27FC236}">
                    <a16:creationId xmlns:a16="http://schemas.microsoft.com/office/drawing/2014/main" id="{8786D487-1C45-4E5D-B3DD-999F521D43BC}"/>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8" name="Group 49">
              <a:extLst>
                <a:ext uri="{FF2B5EF4-FFF2-40B4-BE49-F238E27FC236}">
                  <a16:creationId xmlns:a16="http://schemas.microsoft.com/office/drawing/2014/main" id="{1D7AB718-3871-4ED8-98C2-0C7EB40ED44C}"/>
                </a:ext>
              </a:extLst>
            </p:cNvPr>
            <p:cNvGrpSpPr/>
            <p:nvPr/>
          </p:nvGrpSpPr>
          <p:grpSpPr>
            <a:xfrm rot="5400000">
              <a:off x="4436886" y="3151788"/>
              <a:ext cx="1186558" cy="725"/>
              <a:chOff x="2607485" y="5894962"/>
              <a:chExt cx="1186558" cy="725"/>
            </a:xfrm>
          </p:grpSpPr>
          <p:cxnSp>
            <p:nvCxnSpPr>
              <p:cNvPr id="39" name="Straight Arrow Connector 50">
                <a:extLst>
                  <a:ext uri="{FF2B5EF4-FFF2-40B4-BE49-F238E27FC236}">
                    <a16:creationId xmlns:a16="http://schemas.microsoft.com/office/drawing/2014/main" id="{044FC4D1-9281-40C4-9B59-449D71088B5A}"/>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51">
                <a:extLst>
                  <a:ext uri="{FF2B5EF4-FFF2-40B4-BE49-F238E27FC236}">
                    <a16:creationId xmlns:a16="http://schemas.microsoft.com/office/drawing/2014/main" id="{C7A964C6-01D5-4957-AD13-F61A0E31712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Rectangle 58">
                  <a:extLst>
                    <a:ext uri="{FF2B5EF4-FFF2-40B4-BE49-F238E27FC236}">
                      <a16:creationId xmlns:a16="http://schemas.microsoft.com/office/drawing/2014/main" id="{70AC5116-4A30-47C2-B3D2-9ECF37CF5E62}"/>
                    </a:ext>
                  </a:extLst>
                </p:cNvPr>
                <p:cNvSpPr/>
                <p:nvPr/>
              </p:nvSpPr>
              <p:spPr>
                <a:xfrm>
                  <a:off x="3287020" y="2895752"/>
                  <a:ext cx="581378" cy="533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800" i="1">
                            <a:latin typeface="Cambria Math" panose="02040503050406030204" pitchFamily="18" charset="0"/>
                            <a:cs typeface="Times New Roman" panose="02020603050405020304" pitchFamily="18" charset="0"/>
                          </a:rPr>
                          <m:t>𝑀</m:t>
                        </m:r>
                      </m:oMath>
                    </m:oMathPara>
                  </a14:m>
                  <a:endParaRPr lang="en-US" sz="2800" dirty="0"/>
                </a:p>
              </p:txBody>
            </p:sp>
          </mc:Choice>
          <mc:Fallback xmlns="">
            <p:sp>
              <p:nvSpPr>
                <p:cNvPr id="41" name="Rectangle 58">
                  <a:extLst>
                    <a:ext uri="{FF2B5EF4-FFF2-40B4-BE49-F238E27FC236}">
                      <a16:creationId xmlns:a16="http://schemas.microsoft.com/office/drawing/2014/main" xmlns:a14="http://schemas.microsoft.com/office/drawing/2010/main" xmlns="" id="{70AC5116-4A30-47C2-B3D2-9ECF37CF5E62}"/>
                    </a:ext>
                  </a:extLst>
                </p:cNvPr>
                <p:cNvSpPr>
                  <a:spLocks noRot="1" noChangeAspect="1" noMove="1" noResize="1" noEditPoints="1" noAdjustHandles="1" noChangeArrowheads="1" noChangeShapeType="1" noTextEdit="1"/>
                </p:cNvSpPr>
                <p:nvPr/>
              </p:nvSpPr>
              <p:spPr>
                <a:xfrm>
                  <a:off x="3287020" y="2895752"/>
                  <a:ext cx="581378" cy="53392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Rectangle 59">
                  <a:extLst>
                    <a:ext uri="{FF2B5EF4-FFF2-40B4-BE49-F238E27FC236}">
                      <a16:creationId xmlns:a16="http://schemas.microsoft.com/office/drawing/2014/main" id="{A91302DC-7675-42B2-A182-96DCDE72207B}"/>
                    </a:ext>
                  </a:extLst>
                </p:cNvPr>
                <p:cNvSpPr/>
                <p:nvPr/>
              </p:nvSpPr>
              <p:spPr>
                <a:xfrm>
                  <a:off x="5393195" y="2923273"/>
                  <a:ext cx="6206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800" b="1" i="1">
                            <a:solidFill>
                              <a:srgbClr val="0070C0"/>
                            </a:solidFill>
                            <a:latin typeface="Cambria Math" panose="02040503050406030204" pitchFamily="18" charset="0"/>
                            <a:cs typeface="Times New Roman" panose="02020603050405020304" pitchFamily="18" charset="0"/>
                          </a:rPr>
                          <m:t>𝑼</m:t>
                        </m:r>
                        <m:r>
                          <a:rPr lang="en-US" altLang="ko-KR" sz="2800" i="1">
                            <a:solidFill>
                              <a:srgbClr val="0070C0"/>
                            </a:solidFill>
                            <a:latin typeface="Cambria Math" panose="02040503050406030204" pitchFamily="18" charset="0"/>
                            <a:cs typeface="Times New Roman" panose="02020603050405020304" pitchFamily="18" charset="0"/>
                          </a:rPr>
                          <m:t>′</m:t>
                        </m:r>
                      </m:oMath>
                    </m:oMathPara>
                  </a14:m>
                  <a:endParaRPr lang="en-US" sz="2800" dirty="0">
                    <a:solidFill>
                      <a:srgbClr val="0070C0"/>
                    </a:solidFill>
                  </a:endParaRPr>
                </a:p>
              </p:txBody>
            </p:sp>
          </mc:Choice>
          <mc:Fallback xmlns="">
            <p:sp>
              <p:nvSpPr>
                <p:cNvPr id="42" name="Rectangle 59">
                  <a:extLst>
                    <a:ext uri="{FF2B5EF4-FFF2-40B4-BE49-F238E27FC236}">
                      <a16:creationId xmlns:a16="http://schemas.microsoft.com/office/drawing/2014/main" xmlns:a14="http://schemas.microsoft.com/office/drawing/2010/main" xmlns="" id="{A91302DC-7675-42B2-A182-96DCDE72207B}"/>
                    </a:ext>
                  </a:extLst>
                </p:cNvPr>
                <p:cNvSpPr>
                  <a:spLocks noRot="1" noChangeAspect="1" noMove="1" noResize="1" noEditPoints="1" noAdjustHandles="1" noChangeArrowheads="1" noChangeShapeType="1" noTextEdit="1"/>
                </p:cNvSpPr>
                <p:nvPr/>
              </p:nvSpPr>
              <p:spPr>
                <a:xfrm>
                  <a:off x="5393195" y="2923273"/>
                  <a:ext cx="620683" cy="52322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Rectangle 60">
                  <a:extLst>
                    <a:ext uri="{FF2B5EF4-FFF2-40B4-BE49-F238E27FC236}">
                      <a16:creationId xmlns:a16="http://schemas.microsoft.com/office/drawing/2014/main" id="{F5372161-96F2-44BE-9DF0-475FB3B5793B}"/>
                    </a:ext>
                  </a:extLst>
                </p:cNvPr>
                <p:cNvSpPr/>
                <p:nvPr/>
              </p:nvSpPr>
              <p:spPr>
                <a:xfrm>
                  <a:off x="6857778" y="2944246"/>
                  <a:ext cx="795155"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𝜮</m:t>
                        </m:r>
                        <m:r>
                          <a:rPr lang="en-US" altLang="ko-KR" sz="2800" i="1">
                            <a:solidFill>
                              <a:srgbClr val="00B050"/>
                            </a:solidFill>
                            <a:latin typeface="Cambria Math" panose="02040503050406030204" pitchFamily="18" charset="0"/>
                            <a:cs typeface="Times New Roman" panose="02020603050405020304" pitchFamily="18" charset="0"/>
                          </a:rPr>
                          <m:t>′</m:t>
                        </m:r>
                      </m:oMath>
                    </m:oMathPara>
                  </a14:m>
                  <a:endParaRPr lang="en-US" sz="2800" dirty="0">
                    <a:solidFill>
                      <a:srgbClr val="00B050"/>
                    </a:solidFill>
                  </a:endParaRPr>
                </a:p>
              </p:txBody>
            </p:sp>
          </mc:Choice>
          <mc:Fallback xmlns="">
            <p:sp>
              <p:nvSpPr>
                <p:cNvPr id="43" name="Rectangle 60">
                  <a:extLst>
                    <a:ext uri="{FF2B5EF4-FFF2-40B4-BE49-F238E27FC236}">
                      <a16:creationId xmlns:a16="http://schemas.microsoft.com/office/drawing/2014/main" xmlns:a14="http://schemas.microsoft.com/office/drawing/2010/main" xmlns="" id="{F5372161-96F2-44BE-9DF0-475FB3B5793B}"/>
                    </a:ext>
                  </a:extLst>
                </p:cNvPr>
                <p:cNvSpPr>
                  <a:spLocks noRot="1" noChangeAspect="1" noMove="1" noResize="1" noEditPoints="1" noAdjustHandles="1" noChangeArrowheads="1" noChangeShapeType="1" noTextEdit="1"/>
                </p:cNvSpPr>
                <p:nvPr/>
              </p:nvSpPr>
              <p:spPr>
                <a:xfrm>
                  <a:off x="6857778" y="2944246"/>
                  <a:ext cx="795155" cy="52322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Rectangle 61">
                  <a:extLst>
                    <a:ext uri="{FF2B5EF4-FFF2-40B4-BE49-F238E27FC236}">
                      <a16:creationId xmlns:a16="http://schemas.microsoft.com/office/drawing/2014/main" id="{7C42F5B9-FCC2-4453-BFF8-D82FDFA6716E}"/>
                    </a:ext>
                  </a:extLst>
                </p:cNvPr>
                <p:cNvSpPr/>
                <p:nvPr/>
              </p:nvSpPr>
              <p:spPr>
                <a:xfrm>
                  <a:off x="8579442" y="2954147"/>
                  <a:ext cx="721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i="1" dirty="0">
                                <a:solidFill>
                                  <a:srgbClr val="FF0000"/>
                                </a:solidFill>
                                <a:latin typeface="Cambria Math" panose="02040503050406030204" pitchFamily="18" charset="0"/>
                                <a:cs typeface="Times New Roman" panose="02020603050405020304" pitchFamily="18" charset="0"/>
                              </a:rPr>
                            </m:ctrlPr>
                          </m:sSupPr>
                          <m:e>
                            <m:r>
                              <a:rPr lang="en-US" altLang="ko-KR" sz="2800" i="1" dirty="0">
                                <a:solidFill>
                                  <a:srgbClr val="FF0000"/>
                                </a:solidFill>
                                <a:latin typeface="Cambria Math" panose="02040503050406030204" pitchFamily="18" charset="0"/>
                                <a:cs typeface="Times New Roman" panose="02020603050405020304" pitchFamily="18" charset="0"/>
                              </a:rPr>
                              <m:t>𝑉</m:t>
                            </m:r>
                            <m:r>
                              <a:rPr lang="en-US" altLang="ko-KR" sz="2800" i="1" dirty="0">
                                <a:solidFill>
                                  <a:srgbClr val="FF0000"/>
                                </a:solidFill>
                                <a:latin typeface="Cambria Math" panose="02040503050406030204" pitchFamily="18" charset="0"/>
                                <a:cs typeface="Times New Roman" panose="02020603050405020304" pitchFamily="18" charset="0"/>
                              </a:rPr>
                              <m:t>′</m:t>
                            </m:r>
                          </m:e>
                          <m:sup>
                            <m:r>
                              <a:rPr lang="en-US" altLang="ko-KR" sz="2800" i="1" dirty="0">
                                <a:solidFill>
                                  <a:srgbClr val="FF0000"/>
                                </a:solidFill>
                                <a:latin typeface="Cambria Math" panose="02040503050406030204" pitchFamily="18" charset="0"/>
                                <a:cs typeface="Times New Roman" panose="02020603050405020304" pitchFamily="18" charset="0"/>
                              </a:rPr>
                              <m:t>𝑡</m:t>
                            </m:r>
                          </m:sup>
                        </m:sSup>
                      </m:oMath>
                    </m:oMathPara>
                  </a14:m>
                  <a:endParaRPr lang="en-US" sz="2800" dirty="0">
                    <a:solidFill>
                      <a:srgbClr val="FF0000"/>
                    </a:solidFill>
                  </a:endParaRPr>
                </a:p>
              </p:txBody>
            </p:sp>
          </mc:Choice>
          <mc:Fallback xmlns="">
            <p:sp>
              <p:nvSpPr>
                <p:cNvPr id="44" name="Rectangle 61">
                  <a:extLst>
                    <a:ext uri="{FF2B5EF4-FFF2-40B4-BE49-F238E27FC236}">
                      <a16:creationId xmlns:a16="http://schemas.microsoft.com/office/drawing/2014/main" xmlns:a14="http://schemas.microsoft.com/office/drawing/2010/main" xmlns="" id="{7C42F5B9-FCC2-4453-BFF8-D82FDFA6716E}"/>
                    </a:ext>
                  </a:extLst>
                </p:cNvPr>
                <p:cNvSpPr>
                  <a:spLocks noRot="1" noChangeAspect="1" noMove="1" noResize="1" noEditPoints="1" noAdjustHandles="1" noChangeArrowheads="1" noChangeShapeType="1" noTextEdit="1"/>
                </p:cNvSpPr>
                <p:nvPr/>
              </p:nvSpPr>
              <p:spPr>
                <a:xfrm>
                  <a:off x="8579442" y="2954147"/>
                  <a:ext cx="721159" cy="523220"/>
                </a:xfrm>
                <a:prstGeom prst="rect">
                  <a:avLst/>
                </a:prstGeom>
                <a:blipFill rotWithShape="0">
                  <a:blip r:embed="rId7"/>
                  <a:stretch>
                    <a:fillRect/>
                  </a:stretch>
                </a:blipFill>
              </p:spPr>
              <p:txBody>
                <a:bodyPr/>
                <a:lstStyle/>
                <a:p>
                  <a:r>
                    <a:rPr lang="ko-KR" altLang="en-US">
                      <a:noFill/>
                    </a:rPr>
                    <a:t> </a:t>
                  </a:r>
                </a:p>
              </p:txBody>
            </p:sp>
          </mc:Fallback>
        </mc:AlternateContent>
        <p:grpSp>
          <p:nvGrpSpPr>
            <p:cNvPr id="45" name="Group 62">
              <a:extLst>
                <a:ext uri="{FF2B5EF4-FFF2-40B4-BE49-F238E27FC236}">
                  <a16:creationId xmlns:a16="http://schemas.microsoft.com/office/drawing/2014/main" id="{0C823288-0B64-403A-9D7C-5D9E42FAE0E1}"/>
                </a:ext>
              </a:extLst>
            </p:cNvPr>
            <p:cNvGrpSpPr/>
            <p:nvPr/>
          </p:nvGrpSpPr>
          <p:grpSpPr>
            <a:xfrm rot="5400000">
              <a:off x="7816937" y="3159240"/>
              <a:ext cx="781874" cy="726"/>
              <a:chOff x="2846907" y="5894962"/>
              <a:chExt cx="781874" cy="726"/>
            </a:xfrm>
          </p:grpSpPr>
          <p:cxnSp>
            <p:nvCxnSpPr>
              <p:cNvPr id="46" name="Straight Arrow Connector 63">
                <a:extLst>
                  <a:ext uri="{FF2B5EF4-FFF2-40B4-BE49-F238E27FC236}">
                    <a16:creationId xmlns:a16="http://schemas.microsoft.com/office/drawing/2014/main" id="{0CF506F6-ADAA-4F5F-BA6B-7596AC173F4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64">
                <a:extLst>
                  <a:ext uri="{FF2B5EF4-FFF2-40B4-BE49-F238E27FC236}">
                    <a16:creationId xmlns:a16="http://schemas.microsoft.com/office/drawing/2014/main" id="{DA425E43-CDBE-46D7-882C-D1AE12133B7E}"/>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48" name="Group 65">
              <a:extLst>
                <a:ext uri="{FF2B5EF4-FFF2-40B4-BE49-F238E27FC236}">
                  <a16:creationId xmlns:a16="http://schemas.microsoft.com/office/drawing/2014/main" id="{A5B90915-206A-473D-9FE8-914F6B696CD1}"/>
                </a:ext>
              </a:extLst>
            </p:cNvPr>
            <p:cNvGrpSpPr/>
            <p:nvPr/>
          </p:nvGrpSpPr>
          <p:grpSpPr>
            <a:xfrm rot="5400000">
              <a:off x="6240106" y="3164441"/>
              <a:ext cx="781874" cy="726"/>
              <a:chOff x="2846907" y="5894962"/>
              <a:chExt cx="781874" cy="726"/>
            </a:xfrm>
          </p:grpSpPr>
          <p:cxnSp>
            <p:nvCxnSpPr>
              <p:cNvPr id="49" name="Straight Arrow Connector 66">
                <a:extLst>
                  <a:ext uri="{FF2B5EF4-FFF2-40B4-BE49-F238E27FC236}">
                    <a16:creationId xmlns:a16="http://schemas.microsoft.com/office/drawing/2014/main" id="{A7C28BF1-D13C-44F0-9709-C63A2413F39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67">
                <a:extLst>
                  <a:ext uri="{FF2B5EF4-FFF2-40B4-BE49-F238E27FC236}">
                    <a16:creationId xmlns:a16="http://schemas.microsoft.com/office/drawing/2014/main" id="{C3F13DB1-CA09-4DFB-A54F-76432E99E3FD}"/>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51" name="Group 68">
              <a:extLst>
                <a:ext uri="{FF2B5EF4-FFF2-40B4-BE49-F238E27FC236}">
                  <a16:creationId xmlns:a16="http://schemas.microsoft.com/office/drawing/2014/main" id="{ED872490-FCFA-4184-B3C8-95473227F547}"/>
                </a:ext>
              </a:extLst>
            </p:cNvPr>
            <p:cNvGrpSpPr/>
            <p:nvPr/>
          </p:nvGrpSpPr>
          <p:grpSpPr>
            <a:xfrm>
              <a:off x="6861191" y="3799574"/>
              <a:ext cx="781874" cy="726"/>
              <a:chOff x="2846907" y="5894962"/>
              <a:chExt cx="781874" cy="726"/>
            </a:xfrm>
          </p:grpSpPr>
          <p:cxnSp>
            <p:nvCxnSpPr>
              <p:cNvPr id="52" name="Straight Arrow Connector 69">
                <a:extLst>
                  <a:ext uri="{FF2B5EF4-FFF2-40B4-BE49-F238E27FC236}">
                    <a16:creationId xmlns:a16="http://schemas.microsoft.com/office/drawing/2014/main" id="{0B310366-B142-4284-AD47-D39B0A7A6D8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70">
                <a:extLst>
                  <a:ext uri="{FF2B5EF4-FFF2-40B4-BE49-F238E27FC236}">
                    <a16:creationId xmlns:a16="http://schemas.microsoft.com/office/drawing/2014/main" id="{0B0F5EDF-2629-4ECF-AA59-5D125F62F549}"/>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D2285141-9A4D-46E7-94CB-F5FEE58D6CC9}"/>
                </a:ext>
              </a:extLst>
            </p:cNvPr>
            <p:cNvSpPr txBox="1"/>
            <p:nvPr/>
          </p:nvSpPr>
          <p:spPr>
            <a:xfrm>
              <a:off x="6824111" y="3586505"/>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55" name="TextBox 54">
              <a:extLst>
                <a:ext uri="{FF2B5EF4-FFF2-40B4-BE49-F238E27FC236}">
                  <a16:creationId xmlns:a16="http://schemas.microsoft.com/office/drawing/2014/main" id="{04C0EC6D-20CE-47F7-A51C-E9CFF1DC92A0}"/>
                </a:ext>
              </a:extLst>
            </p:cNvPr>
            <p:cNvSpPr txBox="1"/>
            <p:nvPr/>
          </p:nvSpPr>
          <p:spPr>
            <a:xfrm>
              <a:off x="7764721" y="2940009"/>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56" name="TextBox 55">
              <a:extLst>
                <a:ext uri="{FF2B5EF4-FFF2-40B4-BE49-F238E27FC236}">
                  <a16:creationId xmlns:a16="http://schemas.microsoft.com/office/drawing/2014/main" id="{16CE08F5-1A43-4801-8CC1-F60018CB85C3}"/>
                </a:ext>
              </a:extLst>
            </p:cNvPr>
            <p:cNvSpPr txBox="1"/>
            <p:nvPr/>
          </p:nvSpPr>
          <p:spPr>
            <a:xfrm>
              <a:off x="6187949" y="2936134"/>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grpSp>
      <p:sp>
        <p:nvSpPr>
          <p:cNvPr id="63" name="Rectangle 12">
            <a:extLst>
              <a:ext uri="{FF2B5EF4-FFF2-40B4-BE49-F238E27FC236}">
                <a16:creationId xmlns:a16="http://schemas.microsoft.com/office/drawing/2014/main" id="{6196E887-B6A2-4810-BB28-5499E33A8E07}"/>
              </a:ext>
            </a:extLst>
          </p:cNvPr>
          <p:cNvSpPr/>
          <p:nvPr/>
        </p:nvSpPr>
        <p:spPr>
          <a:xfrm>
            <a:off x="711201" y="494544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các vectơ chủ 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68" name="그룹 67">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69" name="직사각형 6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70" name="직사각형 6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SVD bị cắt ngắn và vectơ chủ đề:</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71" name="Rectangle 12">
            <a:extLst>
              <a:ext uri="{FF2B5EF4-FFF2-40B4-BE49-F238E27FC236}">
                <a16:creationId xmlns:a16="http://schemas.microsoft.com/office/drawing/2014/main" id="{89FEBE9D-D8C5-4B7E-B239-F601103D5FFD}"/>
              </a:ext>
            </a:extLst>
          </p:cNvPr>
          <p:cNvSpPr/>
          <p:nvPr/>
        </p:nvSpPr>
        <p:spPr>
          <a:xfrm>
            <a:off x="711201" y="176717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a:solidFill>
                  <a:srgbClr val="0070C0"/>
                </a:solidFill>
                <a:latin typeface="Times New Roman" panose="02020603050405020304" pitchFamily="18" charset="0"/>
                <a:cs typeface="Times New Roman" panose="02020603050405020304" pitchFamily="18" charset="0"/>
              </a:rPr>
              <a:t>r</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lượng chủ đề, việc giảm kích thước như sau được thực hiện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58" name="그룹 5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59" name="직사각형 5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60" name="직사각형 5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861145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#0512</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Tuân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'ex_0512.ipynb'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40487392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Phân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tích</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nghĩa</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tiềm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ẩn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(LDA)</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LDA:</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2184768"/>
            <a:ext cx="8632824" cy="175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phát triển bởi D. Blei, A. Ng và M. I. Jordan.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trong những thuật toán mô hình hóa chủ đề tiêu biểu nhất.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Đạt được phân cụm bằng cách tính toán phân phối chủ đề.</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Dựa trên mô hình Bayes.</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Bạn có thể tìm thêm thông tin tại: http://www.jmlr.org/papers/volume3/blei03a/blei03a.pdf https://ai.stanford.edu/~ang/papers/nips01-lda.pdf</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8610146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12">
            <a:extLst>
              <a:ext uri="{FF2B5EF4-FFF2-40B4-BE49-F238E27FC236}">
                <a16:creationId xmlns:a16="http://schemas.microsoft.com/office/drawing/2014/main" id="{92575782-4FBF-46DB-AC08-9866BECEC65B}"/>
              </a:ext>
            </a:extLst>
          </p:cNvPr>
          <p:cNvSpPr/>
          <p:nvPr/>
        </p:nvSpPr>
        <p:spPr>
          <a:xfrm>
            <a:off x="711201" y="49556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một lập luận quy nạp, kết quả được quan sát và nguyên nhân bị ẩn.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1" name="사각형: 둥근 모서리 10">
            <a:extLst>
              <a:ext uri="{FF2B5EF4-FFF2-40B4-BE49-F238E27FC236}">
                <a16:creationId xmlns:a16="http://schemas.microsoft.com/office/drawing/2014/main" id="{C8B466B3-8073-49DE-9B2B-7638B87FB480}"/>
              </a:ext>
            </a:extLst>
          </p:cNvPr>
          <p:cNvSpPr/>
          <p:nvPr/>
        </p:nvSpPr>
        <p:spPr>
          <a:xfrm>
            <a:off x="3534310" y="2003291"/>
            <a:ext cx="857831" cy="428916"/>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14" name="TextBox 13">
            <a:extLst>
              <a:ext uri="{FF2B5EF4-FFF2-40B4-BE49-F238E27FC236}">
                <a16:creationId xmlns:a16="http://schemas.microsoft.com/office/drawing/2014/main" id="{1CFB6254-C01A-4F51-BE52-60DAD4007F25}"/>
              </a:ext>
            </a:extLst>
          </p:cNvPr>
          <p:cNvSpPr txBox="1"/>
          <p:nvPr/>
        </p:nvSpPr>
        <p:spPr>
          <a:xfrm>
            <a:off x="3580755" y="2093688"/>
            <a:ext cx="775372" cy="261610"/>
          </a:xfrm>
          <a:prstGeom prst="rect">
            <a:avLst/>
          </a:prstGeom>
          <a:noFill/>
        </p:spPr>
        <p:txBody>
          <a:bodyPr wrap="square" lIns="0" rIns="0" rtlCol="0">
            <a:noAutofit/>
          </a:bodyPr>
          <a:lstStyle/>
          <a:p>
            <a:pPr algn="ctr" fontAlgn="base">
              <a:spcBef>
                <a:spcPct val="0"/>
              </a:spcBef>
            </a:pPr>
            <a:r>
              <a:rPr kumimoji="1" lang="vi-VN" altLang="ko-KR" sz="1200" dirty="0">
                <a:latin typeface="SamsungOne-700" panose="020B0803030303020204" pitchFamily="34" charset="0"/>
                <a:ea typeface="SamsungOne-700" panose="020B0803030303020204" pitchFamily="34" charset="0"/>
              </a:rPr>
              <a:t>Kết quả</a:t>
            </a:r>
            <a:r>
              <a:rPr kumimoji="1" lang="en-US" altLang="ko-KR" sz="1200" dirty="0">
                <a:latin typeface="SamsungOne-700" panose="020B0803030303020204" pitchFamily="34" charset="0"/>
                <a:ea typeface="SamsungOne-700" panose="020B0803030303020204" pitchFamily="34" charset="0"/>
              </a:rPr>
              <a:t> #1</a:t>
            </a:r>
            <a:endParaRPr kumimoji="1" lang="ko-KR" altLang="en-US" sz="1200" dirty="0">
              <a:latin typeface="SamsungOne-700" panose="020B0803030303020204" pitchFamily="34" charset="0"/>
            </a:endParaRPr>
          </a:p>
        </p:txBody>
      </p:sp>
      <p:sp>
        <p:nvSpPr>
          <p:cNvPr id="18" name="사각형: 둥근 모서리 17">
            <a:extLst>
              <a:ext uri="{FF2B5EF4-FFF2-40B4-BE49-F238E27FC236}">
                <a16:creationId xmlns:a16="http://schemas.microsoft.com/office/drawing/2014/main" id="{FE0D8CC4-E88D-4915-B769-C4A88C906B55}"/>
              </a:ext>
            </a:extLst>
          </p:cNvPr>
          <p:cNvSpPr/>
          <p:nvPr/>
        </p:nvSpPr>
        <p:spPr>
          <a:xfrm>
            <a:off x="3534152" y="2625777"/>
            <a:ext cx="857831" cy="428915"/>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19" name="TextBox 18">
            <a:extLst>
              <a:ext uri="{FF2B5EF4-FFF2-40B4-BE49-F238E27FC236}">
                <a16:creationId xmlns:a16="http://schemas.microsoft.com/office/drawing/2014/main" id="{4BA1C8FA-3042-44C2-9E36-BB548D381117}"/>
              </a:ext>
            </a:extLst>
          </p:cNvPr>
          <p:cNvSpPr txBox="1"/>
          <p:nvPr/>
        </p:nvSpPr>
        <p:spPr>
          <a:xfrm>
            <a:off x="3552000" y="2716171"/>
            <a:ext cx="822134" cy="246221"/>
          </a:xfrm>
          <a:prstGeom prst="rect">
            <a:avLst/>
          </a:prstGeom>
          <a:noFill/>
        </p:spPr>
        <p:txBody>
          <a:bodyPr wrap="square" lIns="0" rIns="0" rtlCol="0">
            <a:noAutofit/>
          </a:bodyPr>
          <a:lstStyle/>
          <a:p>
            <a:pPr algn="ctr" fontAlgn="base">
              <a:spcBef>
                <a:spcPct val="0"/>
              </a:spcBef>
            </a:pPr>
            <a:r>
              <a:rPr kumimoji="1" lang="vi-VN" altLang="ko-KR" sz="1200" dirty="0">
                <a:latin typeface="SamsungOne-700" panose="020B0803030303020204" pitchFamily="34" charset="0"/>
                <a:ea typeface="SamsungOne-700" panose="020B0803030303020204" pitchFamily="34" charset="0"/>
              </a:rPr>
              <a:t>Kết quả</a:t>
            </a:r>
            <a:r>
              <a:rPr kumimoji="1" lang="en-US" altLang="ko-KR" sz="1200" dirty="0">
                <a:latin typeface="SamsungOne-700" panose="020B0803030303020204" pitchFamily="34" charset="0"/>
                <a:ea typeface="SamsungOne-700" panose="020B0803030303020204" pitchFamily="34" charset="0"/>
              </a:rPr>
              <a:t> #2</a:t>
            </a:r>
            <a:endParaRPr kumimoji="1" lang="ko-KR" altLang="en-US" sz="1200" dirty="0">
              <a:latin typeface="SamsungOne-700" panose="020B0803030303020204" pitchFamily="34" charset="0"/>
              <a:ea typeface="SamsungOne-700" panose="020B0803030303020204" pitchFamily="34" charset="0"/>
            </a:endParaRPr>
          </a:p>
        </p:txBody>
      </p:sp>
      <p:sp>
        <p:nvSpPr>
          <p:cNvPr id="21" name="사각형: 둥근 모서리 20">
            <a:extLst>
              <a:ext uri="{FF2B5EF4-FFF2-40B4-BE49-F238E27FC236}">
                <a16:creationId xmlns:a16="http://schemas.microsoft.com/office/drawing/2014/main" id="{96A74D7C-C9AD-458E-A204-B9C4E35CFDD1}"/>
              </a:ext>
            </a:extLst>
          </p:cNvPr>
          <p:cNvSpPr/>
          <p:nvPr/>
        </p:nvSpPr>
        <p:spPr>
          <a:xfrm>
            <a:off x="3534151" y="3249242"/>
            <a:ext cx="857831" cy="428915"/>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22" name="TextBox 21">
            <a:extLst>
              <a:ext uri="{FF2B5EF4-FFF2-40B4-BE49-F238E27FC236}">
                <a16:creationId xmlns:a16="http://schemas.microsoft.com/office/drawing/2014/main" id="{1B54DF64-51DB-47FC-A95E-40E77270DDFF}"/>
              </a:ext>
            </a:extLst>
          </p:cNvPr>
          <p:cNvSpPr txBox="1"/>
          <p:nvPr/>
        </p:nvSpPr>
        <p:spPr>
          <a:xfrm>
            <a:off x="3552000" y="3339637"/>
            <a:ext cx="822134" cy="246221"/>
          </a:xfrm>
          <a:prstGeom prst="rect">
            <a:avLst/>
          </a:prstGeom>
          <a:noFill/>
        </p:spPr>
        <p:txBody>
          <a:bodyPr wrap="square" lIns="0" rIns="0" rtlCol="0">
            <a:noAutofit/>
          </a:bodyPr>
          <a:lstStyle/>
          <a:p>
            <a:pPr algn="ctr" fontAlgn="base">
              <a:spcBef>
                <a:spcPct val="0"/>
              </a:spcBef>
            </a:pPr>
            <a:r>
              <a:rPr kumimoji="1" lang="vi-VN" altLang="ko-KR" sz="1200" dirty="0">
                <a:latin typeface="SamsungOne-700" panose="020B0803030303020204" pitchFamily="34" charset="0"/>
                <a:ea typeface="SamsungOne-700" panose="020B0803030303020204" pitchFamily="34" charset="0"/>
              </a:rPr>
              <a:t>Kết quả</a:t>
            </a:r>
            <a:r>
              <a:rPr kumimoji="1" lang="en-US" altLang="ko-KR" sz="1200" dirty="0">
                <a:latin typeface="SamsungOne-700" panose="020B0803030303020204" pitchFamily="34" charset="0"/>
                <a:ea typeface="SamsungOne-700" panose="020B0803030303020204" pitchFamily="34" charset="0"/>
              </a:rPr>
              <a:t> #3</a:t>
            </a:r>
            <a:endParaRPr kumimoji="1" lang="ko-KR" altLang="en-US" sz="1200" dirty="0">
              <a:latin typeface="SamsungOne-700" panose="020B0803030303020204" pitchFamily="34" charset="0"/>
              <a:ea typeface="SamsungOne-700" panose="020B0803030303020204" pitchFamily="34" charset="0"/>
            </a:endParaRPr>
          </a:p>
        </p:txBody>
      </p:sp>
      <p:sp>
        <p:nvSpPr>
          <p:cNvPr id="24" name="사각형: 둥근 모서리 23">
            <a:extLst>
              <a:ext uri="{FF2B5EF4-FFF2-40B4-BE49-F238E27FC236}">
                <a16:creationId xmlns:a16="http://schemas.microsoft.com/office/drawing/2014/main" id="{A515FDF0-5943-4089-A9BF-3D191E8B59C6}"/>
              </a:ext>
            </a:extLst>
          </p:cNvPr>
          <p:cNvSpPr/>
          <p:nvPr/>
        </p:nvSpPr>
        <p:spPr>
          <a:xfrm>
            <a:off x="3539633" y="3871724"/>
            <a:ext cx="857831" cy="428916"/>
          </a:xfrm>
          <a:prstGeom prst="roundRect">
            <a:avLst>
              <a:gd name="adj" fmla="val 0"/>
            </a:avLst>
          </a:prstGeom>
          <a:solidFill>
            <a:schemeClr val="accent1">
              <a:alpha val="5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A3A70-EB05-419F-80A5-B9E18C26C478}"/>
                  </a:ext>
                </a:extLst>
              </p:cNvPr>
              <p:cNvSpPr txBox="1"/>
              <p:nvPr/>
            </p:nvSpPr>
            <p:spPr>
              <a:xfrm>
                <a:off x="3622408" y="3962123"/>
                <a:ext cx="692280" cy="261610"/>
              </a:xfrm>
              <a:prstGeom prst="rect">
                <a:avLst/>
              </a:prstGeom>
              <a:noFill/>
            </p:spPr>
            <p:txBody>
              <a:bodyPr wrap="square" lIns="0" rIns="0" rtlCol="0">
                <a:noAutofit/>
              </a:bodyPr>
              <a:lstStyle/>
              <a:p>
                <a:pPr algn="ctr"/>
                <a14:m>
                  <m:oMathPara xmlns:m="http://schemas.openxmlformats.org/officeDocument/2006/math">
                    <m:oMathParaPr>
                      <m:jc m:val="centerGroup"/>
                    </m:oMathParaPr>
                    <m:oMath xmlns:m="http://schemas.openxmlformats.org/officeDocument/2006/math">
                      <m:r>
                        <a:rPr lang="ko-KR" altLang="en-US" sz="1200" i="1">
                          <a:solidFill>
                            <a:schemeClr val="bg1">
                              <a:lumMod val="50000"/>
                            </a:schemeClr>
                          </a:solidFill>
                          <a:latin typeface="Cambria Math" panose="02040503050406030204" pitchFamily="18" charset="0"/>
                          <a:cs typeface="Times New Roman" panose="02020603050405020304" pitchFamily="18" charset="0"/>
                        </a:rPr>
                        <m:t>⋯⋯</m:t>
                      </m:r>
                    </m:oMath>
                  </m:oMathPara>
                </a14:m>
                <a:endParaRPr lang="ko-KR" altLang="en-US" sz="1200" dirty="0">
                  <a:solidFill>
                    <a:schemeClr val="bg1">
                      <a:lumMod val="50000"/>
                    </a:schemeClr>
                  </a:solidFill>
                  <a:latin typeface="SamsungOne-400" panose="020B0503030303020204" pitchFamily="34"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 xmlns:a14="http://schemas.microsoft.com/office/drawing/2010/main" id="{693A3A70-EB05-419F-80A5-B9E18C26C478}"/>
                  </a:ext>
                </a:extLst>
              </p:cNvPr>
              <p:cNvSpPr txBox="1">
                <a:spLocks noRot="1" noChangeAspect="1" noMove="1" noResize="1" noEditPoints="1" noAdjustHandles="1" noChangeArrowheads="1" noChangeShapeType="1" noTextEdit="1"/>
              </p:cNvSpPr>
              <p:nvPr/>
            </p:nvSpPr>
            <p:spPr>
              <a:xfrm>
                <a:off x="3622408" y="3962123"/>
                <a:ext cx="692280" cy="261610"/>
              </a:xfrm>
              <a:prstGeom prst="rect">
                <a:avLst/>
              </a:prstGeom>
              <a:blipFill rotWithShape="0">
                <a:blip r:embed="rId3"/>
                <a:stretch>
                  <a:fillRect/>
                </a:stretch>
              </a:blipFill>
            </p:spPr>
            <p:txBody>
              <a:bodyPr/>
              <a:lstStyle/>
              <a:p>
                <a:r>
                  <a:rPr lang="ko-KR" altLang="en-US">
                    <a:noFill/>
                  </a:rPr>
                  <a:t> </a:t>
                </a:r>
              </a:p>
            </p:txBody>
          </p:sp>
        </mc:Fallback>
      </mc:AlternateContent>
      <p:sp>
        <p:nvSpPr>
          <p:cNvPr id="80" name="TextBox 79">
            <a:extLst>
              <a:ext uri="{FF2B5EF4-FFF2-40B4-BE49-F238E27FC236}">
                <a16:creationId xmlns:a16="http://schemas.microsoft.com/office/drawing/2014/main" id="{B512CC49-4F7C-49B4-A01D-59D549BFB881}"/>
              </a:ext>
            </a:extLst>
          </p:cNvPr>
          <p:cNvSpPr txBox="1"/>
          <p:nvPr/>
        </p:nvSpPr>
        <p:spPr>
          <a:xfrm>
            <a:off x="1607981" y="4466241"/>
            <a:ext cx="2150658" cy="307777"/>
          </a:xfrm>
          <a:prstGeom prst="rect">
            <a:avLst/>
          </a:prstGeom>
        </p:spPr>
        <p:txBody>
          <a:bodyPr wrap="square" rtlCol="0">
            <a:spAutoFit/>
          </a:bodyPr>
          <a:lstStyle/>
          <a:p>
            <a:pPr algn="ctr"/>
            <a:r>
              <a:rPr lang="en-US" altLang="ko-KR" sz="1400" dirty="0" err="1">
                <a:solidFill>
                  <a:srgbClr val="193EB0"/>
                </a:solidFill>
                <a:latin typeface="SamsungOne-700" panose="020B0803030303020204" pitchFamily="34" charset="0"/>
                <a:ea typeface="SamsungOne-700" panose="020B0803030303020204" pitchFamily="34" charset="0"/>
              </a:rPr>
              <a:t>suy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luận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suy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diễn</a:t>
            </a:r>
            <a:endParaRPr lang="ko-KR" altLang="en-US" sz="1400" dirty="0">
              <a:solidFill>
                <a:srgbClr val="193EB0"/>
              </a:solidFill>
              <a:latin typeface="SamsungOne-700" panose="020B0803030303020204" pitchFamily="34" charset="0"/>
            </a:endParaRPr>
          </a:p>
        </p:txBody>
      </p:sp>
      <p:sp>
        <p:nvSpPr>
          <p:cNvPr id="77" name="타원 76">
            <a:extLst>
              <a:ext uri="{FF2B5EF4-FFF2-40B4-BE49-F238E27FC236}">
                <a16:creationId xmlns:a16="http://schemas.microsoft.com/office/drawing/2014/main" id="{526B0133-7DBD-43D3-B6EE-3626D7119F63}"/>
              </a:ext>
            </a:extLst>
          </p:cNvPr>
          <p:cNvSpPr/>
          <p:nvPr/>
        </p:nvSpPr>
        <p:spPr>
          <a:xfrm>
            <a:off x="1134988" y="2678413"/>
            <a:ext cx="1001847" cy="857831"/>
          </a:xfrm>
          <a:prstGeom prst="ellipse">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schemeClr val="tx1"/>
                </a:solidFill>
                <a:latin typeface="SamsungOne-700" panose="020B0803030303020204" pitchFamily="34" charset="0"/>
                <a:ea typeface="SamsungOne-700" panose="020B0803030303020204" pitchFamily="34" charset="0"/>
              </a:rPr>
              <a:t>Trường hợp</a:t>
            </a:r>
            <a:endParaRPr lang="ko-KR" altLang="en-US" sz="1300" dirty="0">
              <a:solidFill>
                <a:schemeClr val="tx1"/>
              </a:solidFill>
              <a:latin typeface="SamsungOne-700" panose="020B0803030303020204" pitchFamily="34" charset="0"/>
            </a:endParaRPr>
          </a:p>
        </p:txBody>
      </p:sp>
      <p:cxnSp>
        <p:nvCxnSpPr>
          <p:cNvPr id="78" name="직선 화살표 연결선 77">
            <a:extLst>
              <a:ext uri="{FF2B5EF4-FFF2-40B4-BE49-F238E27FC236}">
                <a16:creationId xmlns:a16="http://schemas.microsoft.com/office/drawing/2014/main" id="{29D6988A-602D-4260-B127-2A0E9410F456}"/>
              </a:ext>
            </a:extLst>
          </p:cNvPr>
          <p:cNvCxnSpPr>
            <a:cxnSpLocks/>
            <a:stCxn id="77" idx="6"/>
            <a:endCxn id="11" idx="1"/>
          </p:cNvCxnSpPr>
          <p:nvPr/>
        </p:nvCxnSpPr>
        <p:spPr>
          <a:xfrm flipV="1">
            <a:off x="2136835" y="2217749"/>
            <a:ext cx="1397475" cy="889580"/>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E7414938-87D6-466E-A432-B71852B0A3BD}"/>
              </a:ext>
            </a:extLst>
          </p:cNvPr>
          <p:cNvCxnSpPr>
            <a:cxnSpLocks/>
            <a:stCxn id="77" idx="6"/>
            <a:endCxn id="19" idx="1"/>
          </p:cNvCxnSpPr>
          <p:nvPr/>
        </p:nvCxnSpPr>
        <p:spPr>
          <a:xfrm flipV="1">
            <a:off x="2136835" y="2839282"/>
            <a:ext cx="1415165" cy="268047"/>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17F79726-4028-4EB5-98D9-A14AFEA2A913}"/>
              </a:ext>
            </a:extLst>
          </p:cNvPr>
          <p:cNvCxnSpPr>
            <a:cxnSpLocks/>
            <a:stCxn id="77" idx="6"/>
            <a:endCxn id="22" idx="1"/>
          </p:cNvCxnSpPr>
          <p:nvPr/>
        </p:nvCxnSpPr>
        <p:spPr>
          <a:xfrm>
            <a:off x="2136835" y="3107329"/>
            <a:ext cx="1415165" cy="355419"/>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454295CA-8811-44E0-BBAE-3BF7518D58D7}"/>
              </a:ext>
            </a:extLst>
          </p:cNvPr>
          <p:cNvCxnSpPr>
            <a:cxnSpLocks/>
            <a:stCxn id="77" idx="6"/>
            <a:endCxn id="24" idx="1"/>
          </p:cNvCxnSpPr>
          <p:nvPr/>
        </p:nvCxnSpPr>
        <p:spPr>
          <a:xfrm>
            <a:off x="2136835" y="3107329"/>
            <a:ext cx="1402798" cy="978853"/>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4879404" y="2043636"/>
            <a:ext cx="3559758" cy="2770727"/>
            <a:chOff x="5778945" y="2003291"/>
            <a:chExt cx="3559758" cy="2770727"/>
          </a:xfrm>
        </p:grpSpPr>
        <p:sp>
          <p:nvSpPr>
            <p:cNvPr id="90" name="TextBox 89">
              <a:extLst>
                <a:ext uri="{FF2B5EF4-FFF2-40B4-BE49-F238E27FC236}">
                  <a16:creationId xmlns:a16="http://schemas.microsoft.com/office/drawing/2014/main" id="{FA86ECB7-4094-4CD2-BB71-E980337B3CE5}"/>
                </a:ext>
              </a:extLst>
            </p:cNvPr>
            <p:cNvSpPr txBox="1"/>
            <p:nvPr/>
          </p:nvSpPr>
          <p:spPr>
            <a:xfrm>
              <a:off x="6514509" y="4466241"/>
              <a:ext cx="2150658" cy="307777"/>
            </a:xfrm>
            <a:prstGeom prst="rect">
              <a:avLst/>
            </a:prstGeom>
          </p:spPr>
          <p:txBody>
            <a:bodyPr wrap="square" rtlCol="0">
              <a:spAutoFit/>
            </a:bodyPr>
            <a:lstStyle/>
            <a:p>
              <a:pPr algn="ctr"/>
              <a:r>
                <a:rPr lang="en-US" altLang="ko-KR" sz="1400" dirty="0" err="1">
                  <a:solidFill>
                    <a:srgbClr val="193EB0"/>
                  </a:solidFill>
                  <a:latin typeface="SamsungOne-700" panose="020B0803030303020204" pitchFamily="34" charset="0"/>
                  <a:ea typeface="SamsungOne-700" panose="020B0803030303020204" pitchFamily="34" charset="0"/>
                </a:rPr>
                <a:t>Lập</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luận</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quy</a:t>
              </a:r>
              <a:r>
                <a:rPr lang="en-US" altLang="ko-KR" sz="1400" dirty="0">
                  <a:solidFill>
                    <a:srgbClr val="193EB0"/>
                  </a:solidFill>
                  <a:latin typeface="SamsungOne-700" panose="020B0803030303020204" pitchFamily="34" charset="0"/>
                  <a:ea typeface="SamsungOne-700" panose="020B0803030303020204" pitchFamily="34" charset="0"/>
                </a:rPr>
                <a:t> </a:t>
              </a:r>
              <a:r>
                <a:rPr lang="en-US" altLang="ko-KR" sz="1400" dirty="0" err="1">
                  <a:solidFill>
                    <a:srgbClr val="193EB0"/>
                  </a:solidFill>
                  <a:latin typeface="SamsungOne-700" panose="020B0803030303020204" pitchFamily="34" charset="0"/>
                  <a:ea typeface="SamsungOne-700" panose="020B0803030303020204" pitchFamily="34" charset="0"/>
                </a:rPr>
                <a:t>nạp</a:t>
              </a:r>
              <a:endParaRPr lang="en-US" altLang="ko-KR" sz="1400" dirty="0">
                <a:solidFill>
                  <a:srgbClr val="193EB0"/>
                </a:solidFill>
                <a:latin typeface="SamsungOne-700" panose="020B0803030303020204" pitchFamily="34" charset="0"/>
                <a:ea typeface="SamsungOne-700" panose="020B0803030303020204" pitchFamily="34" charset="0"/>
              </a:endParaRPr>
            </a:p>
          </p:txBody>
        </p:sp>
        <p:grpSp>
          <p:nvGrpSpPr>
            <p:cNvPr id="91" name="그룹 90">
              <a:extLst>
                <a:ext uri="{FF2B5EF4-FFF2-40B4-BE49-F238E27FC236}">
                  <a16:creationId xmlns:a16="http://schemas.microsoft.com/office/drawing/2014/main" id="{723BA427-5919-40E1-9F13-0C81AC7EB7C3}"/>
                </a:ext>
              </a:extLst>
            </p:cNvPr>
            <p:cNvGrpSpPr/>
            <p:nvPr/>
          </p:nvGrpSpPr>
          <p:grpSpPr>
            <a:xfrm>
              <a:off x="8480714" y="2003291"/>
              <a:ext cx="857989" cy="2142422"/>
              <a:chOff x="3287489" y="2163942"/>
              <a:chExt cx="1080199" cy="2697286"/>
            </a:xfrm>
          </p:grpSpPr>
          <p:grpSp>
            <p:nvGrpSpPr>
              <p:cNvPr id="92" name="그룹 91">
                <a:extLst>
                  <a:ext uri="{FF2B5EF4-FFF2-40B4-BE49-F238E27FC236}">
                    <a16:creationId xmlns:a16="http://schemas.microsoft.com/office/drawing/2014/main" id="{D59CFA31-0800-4B2F-94B3-3C532969E1A8}"/>
                  </a:ext>
                </a:extLst>
              </p:cNvPr>
              <p:cNvGrpSpPr/>
              <p:nvPr/>
            </p:nvGrpSpPr>
            <p:grpSpPr>
              <a:xfrm>
                <a:off x="3287688" y="2163942"/>
                <a:ext cx="1080000" cy="540000"/>
                <a:chOff x="3901716" y="2304618"/>
                <a:chExt cx="1080000" cy="540000"/>
              </a:xfrm>
            </p:grpSpPr>
            <p:sp>
              <p:nvSpPr>
                <p:cNvPr id="102" name="사각형: 둥근 모서리 101">
                  <a:extLst>
                    <a:ext uri="{FF2B5EF4-FFF2-40B4-BE49-F238E27FC236}">
                      <a16:creationId xmlns:a16="http://schemas.microsoft.com/office/drawing/2014/main" id="{2522EEFE-73B1-49D1-9CD6-B28ABCFA9139}"/>
                    </a:ext>
                  </a:extLst>
                </p:cNvPr>
                <p:cNvSpPr/>
                <p:nvPr/>
              </p:nvSpPr>
              <p:spPr>
                <a:xfrm>
                  <a:off x="3901716" y="2304618"/>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103" name="TextBox 102">
                  <a:extLst>
                    <a:ext uri="{FF2B5EF4-FFF2-40B4-BE49-F238E27FC236}">
                      <a16:creationId xmlns:a16="http://schemas.microsoft.com/office/drawing/2014/main" id="{662CFE58-2AE5-4469-9D3E-21941C48B14F}"/>
                    </a:ext>
                  </a:extLst>
                </p:cNvPr>
                <p:cNvSpPr txBox="1"/>
                <p:nvPr/>
              </p:nvSpPr>
              <p:spPr>
                <a:xfrm>
                  <a:off x="3960190" y="2418425"/>
                  <a:ext cx="976185" cy="309877"/>
                </a:xfrm>
                <a:prstGeom prst="rect">
                  <a:avLst/>
                </a:prstGeom>
                <a:noFill/>
              </p:spPr>
              <p:txBody>
                <a:bodyPr wrap="square" lIns="0" rIns="0" rtlCol="0">
                  <a:noAutofit/>
                </a:bodyPr>
                <a:lstStyle>
                  <a:defPPr>
                    <a:defRPr lang="en-US"/>
                  </a:defPPr>
                  <a:lvl1pPr algn="ctr" fontAlgn="base">
                    <a:spcBef>
                      <a:spcPct val="0"/>
                    </a:spcBef>
                    <a:defRPr kumimoji="1" sz="1200">
                      <a:latin typeface="SamsungOne-700" panose="020B0803030303020204" pitchFamily="34" charset="0"/>
                      <a:ea typeface="SamsungOne-700" panose="020B0803030303020204" pitchFamily="34" charset="0"/>
                    </a:defRPr>
                  </a:lvl1pPr>
                </a:lstStyle>
                <a:p>
                  <a:r>
                    <a:rPr kumimoji="1" lang="vi-VN" altLang="ko-KR" sz="1200" dirty="0">
                      <a:latin typeface="SamsungOne-700" panose="020B0803030303020204" pitchFamily="34" charset="0"/>
                      <a:ea typeface="SamsungOne-700" panose="020B0803030303020204" pitchFamily="34" charset="0"/>
                    </a:rPr>
                    <a:t>Kết quả</a:t>
                  </a:r>
                  <a:r>
                    <a:rPr lang="en-US" altLang="ko-KR" dirty="0"/>
                    <a:t> #1</a:t>
                  </a:r>
                  <a:endParaRPr lang="ko-KR" altLang="en-US" dirty="0"/>
                </a:p>
              </p:txBody>
            </p:sp>
          </p:grpSp>
          <p:grpSp>
            <p:nvGrpSpPr>
              <p:cNvPr id="93" name="그룹 92">
                <a:extLst>
                  <a:ext uri="{FF2B5EF4-FFF2-40B4-BE49-F238E27FC236}">
                    <a16:creationId xmlns:a16="http://schemas.microsoft.com/office/drawing/2014/main" id="{05BE8A1A-7A5D-4C13-9C07-C6E712AE4999}"/>
                  </a:ext>
                </a:extLst>
              </p:cNvPr>
              <p:cNvGrpSpPr/>
              <p:nvPr/>
            </p:nvGrpSpPr>
            <p:grpSpPr>
              <a:xfrm>
                <a:off x="3287489" y="3270195"/>
                <a:ext cx="1080000" cy="540000"/>
                <a:chOff x="3901517" y="2627169"/>
                <a:chExt cx="1080000" cy="540000"/>
              </a:xfrm>
            </p:grpSpPr>
            <p:sp>
              <p:nvSpPr>
                <p:cNvPr id="100" name="사각형: 둥근 모서리 99">
                  <a:extLst>
                    <a:ext uri="{FF2B5EF4-FFF2-40B4-BE49-F238E27FC236}">
                      <a16:creationId xmlns:a16="http://schemas.microsoft.com/office/drawing/2014/main" id="{5628917A-25C3-4E3F-859F-D02B02A8BD2D}"/>
                    </a:ext>
                  </a:extLst>
                </p:cNvPr>
                <p:cNvSpPr/>
                <p:nvPr/>
              </p:nvSpPr>
              <p:spPr>
                <a:xfrm>
                  <a:off x="3901517" y="2627169"/>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101" name="TextBox 100">
                  <a:extLst>
                    <a:ext uri="{FF2B5EF4-FFF2-40B4-BE49-F238E27FC236}">
                      <a16:creationId xmlns:a16="http://schemas.microsoft.com/office/drawing/2014/main" id="{FA674C2C-BF89-4409-9D18-655E68CF2256}"/>
                    </a:ext>
                  </a:extLst>
                </p:cNvPr>
                <p:cNvSpPr txBox="1"/>
                <p:nvPr/>
              </p:nvSpPr>
              <p:spPr>
                <a:xfrm>
                  <a:off x="3923987" y="2740975"/>
                  <a:ext cx="1035058" cy="223288"/>
                </a:xfrm>
                <a:prstGeom prst="rect">
                  <a:avLst/>
                </a:prstGeom>
                <a:noFill/>
              </p:spPr>
              <p:txBody>
                <a:bodyPr wrap="square" lIns="0" rIns="0" rtlCol="0">
                  <a:noAutofit/>
                </a:bodyPr>
                <a:lstStyle>
                  <a:defPPr>
                    <a:defRPr lang="en-US"/>
                  </a:defPPr>
                  <a:lvl1pPr algn="ctr" fontAlgn="base">
                    <a:spcBef>
                      <a:spcPct val="0"/>
                    </a:spcBef>
                    <a:defRPr kumimoji="1" sz="1200">
                      <a:latin typeface="SamsungOne-700" panose="020B0803030303020204" pitchFamily="34" charset="0"/>
                      <a:ea typeface="SamsungOne-700" panose="020B0803030303020204" pitchFamily="34" charset="0"/>
                    </a:defRPr>
                  </a:lvl1pPr>
                </a:lstStyle>
                <a:p>
                  <a:r>
                    <a:rPr kumimoji="1" lang="vi-VN" altLang="ko-KR" sz="1200" dirty="0">
                      <a:latin typeface="SamsungOne-700" panose="020B0803030303020204" pitchFamily="34" charset="0"/>
                      <a:ea typeface="SamsungOne-700" panose="020B0803030303020204" pitchFamily="34" charset="0"/>
                    </a:rPr>
                    <a:t>Kết quả</a:t>
                  </a:r>
                  <a:r>
                    <a:rPr lang="en-US" altLang="ko-KR" dirty="0"/>
                    <a:t> #2</a:t>
                  </a:r>
                  <a:endParaRPr lang="ko-KR" altLang="en-US" dirty="0"/>
                </a:p>
              </p:txBody>
            </p:sp>
          </p:grpSp>
          <p:grpSp>
            <p:nvGrpSpPr>
              <p:cNvPr id="94" name="그룹 93">
                <a:extLst>
                  <a:ext uri="{FF2B5EF4-FFF2-40B4-BE49-F238E27FC236}">
                    <a16:creationId xmlns:a16="http://schemas.microsoft.com/office/drawing/2014/main" id="{1350F394-2CE5-41FA-B2A1-BFE61C79802B}"/>
                  </a:ext>
                </a:extLst>
              </p:cNvPr>
              <p:cNvGrpSpPr/>
              <p:nvPr/>
            </p:nvGrpSpPr>
            <p:grpSpPr>
              <a:xfrm>
                <a:off x="3287489" y="4321228"/>
                <a:ext cx="1080000" cy="540000"/>
                <a:chOff x="3901517" y="2893265"/>
                <a:chExt cx="1080000" cy="540000"/>
              </a:xfrm>
            </p:grpSpPr>
            <p:sp>
              <p:nvSpPr>
                <p:cNvPr id="98" name="사각형: 둥근 모서리 97">
                  <a:extLst>
                    <a:ext uri="{FF2B5EF4-FFF2-40B4-BE49-F238E27FC236}">
                      <a16:creationId xmlns:a16="http://schemas.microsoft.com/office/drawing/2014/main" id="{A1DC5448-82D3-4199-9D4A-C9C535253923}"/>
                    </a:ext>
                  </a:extLst>
                </p:cNvPr>
                <p:cNvSpPr/>
                <p:nvPr/>
              </p:nvSpPr>
              <p:spPr>
                <a:xfrm>
                  <a:off x="3901517" y="2893265"/>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700" panose="020B0803030303020204" pitchFamily="34" charset="0"/>
                  </a:endParaRPr>
                </a:p>
              </p:txBody>
            </p:sp>
            <p:sp>
              <p:nvSpPr>
                <p:cNvPr id="99" name="TextBox 98">
                  <a:extLst>
                    <a:ext uri="{FF2B5EF4-FFF2-40B4-BE49-F238E27FC236}">
                      <a16:creationId xmlns:a16="http://schemas.microsoft.com/office/drawing/2014/main" id="{FCBCA33F-E252-4EEC-A2CD-D8652E516FDB}"/>
                    </a:ext>
                  </a:extLst>
                </p:cNvPr>
                <p:cNvSpPr txBox="1"/>
                <p:nvPr/>
              </p:nvSpPr>
              <p:spPr>
                <a:xfrm>
                  <a:off x="3923987" y="3007071"/>
                  <a:ext cx="1035058" cy="258374"/>
                </a:xfrm>
                <a:prstGeom prst="rect">
                  <a:avLst/>
                </a:prstGeom>
                <a:noFill/>
              </p:spPr>
              <p:txBody>
                <a:bodyPr wrap="square" lIns="0" rIns="0" rtlCol="0">
                  <a:noAutofit/>
                </a:bodyPr>
                <a:lstStyle>
                  <a:defPPr>
                    <a:defRPr lang="en-US"/>
                  </a:defPPr>
                  <a:lvl1pPr algn="ctr" fontAlgn="base">
                    <a:spcBef>
                      <a:spcPct val="0"/>
                    </a:spcBef>
                    <a:defRPr kumimoji="1" sz="1200">
                      <a:latin typeface="SamsungOne-700" panose="020B0803030303020204" pitchFamily="34" charset="0"/>
                      <a:ea typeface="SamsungOne-700" panose="020B0803030303020204" pitchFamily="34" charset="0"/>
                    </a:defRPr>
                  </a:lvl1pPr>
                </a:lstStyle>
                <a:p>
                  <a:r>
                    <a:rPr kumimoji="1" lang="vi-VN" altLang="ko-KR" sz="1200" dirty="0">
                      <a:latin typeface="SamsungOne-700" panose="020B0803030303020204" pitchFamily="34" charset="0"/>
                      <a:ea typeface="SamsungOne-700" panose="020B0803030303020204" pitchFamily="34" charset="0"/>
                    </a:rPr>
                    <a:t>Kết quả</a:t>
                  </a:r>
                  <a:r>
                    <a:rPr lang="en-US" altLang="ko-KR" dirty="0"/>
                    <a:t> #3</a:t>
                  </a:r>
                  <a:endParaRPr lang="ko-KR" altLang="en-US" dirty="0"/>
                </a:p>
              </p:txBody>
            </p:sp>
          </p:grpSp>
        </p:grpSp>
        <p:sp>
          <p:nvSpPr>
            <p:cNvPr id="112" name="타원 111">
              <a:extLst>
                <a:ext uri="{FF2B5EF4-FFF2-40B4-BE49-F238E27FC236}">
                  <a16:creationId xmlns:a16="http://schemas.microsoft.com/office/drawing/2014/main" id="{16823A29-E6FA-487C-AB7E-A3071A0DDA7A}"/>
                </a:ext>
              </a:extLst>
            </p:cNvPr>
            <p:cNvSpPr/>
            <p:nvPr/>
          </p:nvSpPr>
          <p:spPr>
            <a:xfrm>
              <a:off x="5778945" y="2244368"/>
              <a:ext cx="954891" cy="857831"/>
            </a:xfrm>
            <a:prstGeom prst="ellipse">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schemeClr val="tx1"/>
                  </a:solidFill>
                  <a:latin typeface="SamsungOne-700" panose="020B0803030303020204" pitchFamily="34" charset="0"/>
                  <a:ea typeface="SamsungOne-700" panose="020B0803030303020204" pitchFamily="34" charset="0"/>
                </a:rPr>
                <a:t>Trường hợp</a:t>
              </a:r>
              <a:endParaRPr lang="en-US" altLang="ko-KR" sz="1300" dirty="0">
                <a:solidFill>
                  <a:schemeClr val="tx1"/>
                </a:solidFill>
                <a:latin typeface="SamsungOne-700" panose="020B0803030303020204" pitchFamily="34" charset="0"/>
                <a:ea typeface="SamsungOne-700" panose="020B0803030303020204" pitchFamily="34" charset="0"/>
              </a:endParaRPr>
            </a:p>
            <a:p>
              <a:pPr algn="ctr"/>
              <a:r>
                <a:rPr lang="en-US" altLang="ko-KR" sz="1300" dirty="0">
                  <a:solidFill>
                    <a:schemeClr val="tx1"/>
                  </a:solidFill>
                  <a:latin typeface="SamsungOne-700" panose="020B0803030303020204" pitchFamily="34" charset="0"/>
                  <a:ea typeface="SamsungOne-700" panose="020B0803030303020204" pitchFamily="34" charset="0"/>
                </a:rPr>
                <a:t>#1</a:t>
              </a:r>
              <a:endParaRPr lang="ko-KR" altLang="en-US" sz="1300" dirty="0">
                <a:solidFill>
                  <a:schemeClr val="tx1"/>
                </a:solidFill>
                <a:latin typeface="SamsungOne-700" panose="020B0803030303020204" pitchFamily="34" charset="0"/>
              </a:endParaRPr>
            </a:p>
          </p:txBody>
        </p:sp>
        <p:sp>
          <p:nvSpPr>
            <p:cNvPr id="113" name="타원 112">
              <a:extLst>
                <a:ext uri="{FF2B5EF4-FFF2-40B4-BE49-F238E27FC236}">
                  <a16:creationId xmlns:a16="http://schemas.microsoft.com/office/drawing/2014/main" id="{DF627FAA-95B6-4D96-A2C3-3DC8AA6266E9}"/>
                </a:ext>
              </a:extLst>
            </p:cNvPr>
            <p:cNvSpPr/>
            <p:nvPr/>
          </p:nvSpPr>
          <p:spPr>
            <a:xfrm>
              <a:off x="5778945" y="3235097"/>
              <a:ext cx="954891" cy="857831"/>
            </a:xfrm>
            <a:prstGeom prst="ellipse">
              <a:avLst/>
            </a:prstGeom>
            <a:solidFill>
              <a:srgbClr val="FF0000">
                <a:alpha val="2000"/>
              </a:srgbClr>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300" dirty="0">
                  <a:solidFill>
                    <a:schemeClr val="tx1"/>
                  </a:solidFill>
                  <a:latin typeface="SamsungOne-700" panose="020B0803030303020204" pitchFamily="34" charset="0"/>
                  <a:ea typeface="SamsungOne-700" panose="020B0803030303020204" pitchFamily="34" charset="0"/>
                </a:rPr>
                <a:t>Trường hợp</a:t>
              </a:r>
              <a:endParaRPr lang="ko-KR" altLang="en-US" sz="1300" dirty="0">
                <a:solidFill>
                  <a:schemeClr val="tx1"/>
                </a:solidFill>
                <a:latin typeface="SamsungOne-700" panose="020B0803030303020204" pitchFamily="34" charset="0"/>
              </a:endParaRPr>
            </a:p>
            <a:p>
              <a:pPr algn="ctr"/>
              <a:r>
                <a:rPr lang="en-US" altLang="ko-KR" sz="1300" dirty="0">
                  <a:solidFill>
                    <a:schemeClr val="bg1">
                      <a:lumMod val="50000"/>
                    </a:schemeClr>
                  </a:solidFill>
                  <a:latin typeface="SamsungOne-700" panose="020B0803030303020204" pitchFamily="34" charset="0"/>
                  <a:ea typeface="SamsungOne-700" panose="020B0803030303020204" pitchFamily="34" charset="0"/>
                </a:rPr>
                <a:t> ??</a:t>
              </a:r>
              <a:endParaRPr lang="ko-KR" altLang="en-US" sz="1300" dirty="0">
                <a:solidFill>
                  <a:schemeClr val="bg1">
                    <a:lumMod val="50000"/>
                  </a:schemeClr>
                </a:solidFill>
                <a:latin typeface="SamsungOne-700" panose="020B0803030303020204" pitchFamily="34" charset="0"/>
              </a:endParaRPr>
            </a:p>
          </p:txBody>
        </p:sp>
        <p:cxnSp>
          <p:nvCxnSpPr>
            <p:cNvPr id="118" name="직선 화살표 연결선 117">
              <a:extLst>
                <a:ext uri="{FF2B5EF4-FFF2-40B4-BE49-F238E27FC236}">
                  <a16:creationId xmlns:a16="http://schemas.microsoft.com/office/drawing/2014/main" id="{49427BAA-1BE8-45BB-81C6-543088D9C287}"/>
                </a:ext>
              </a:extLst>
            </p:cNvPr>
            <p:cNvCxnSpPr>
              <a:cxnSpLocks/>
              <a:stCxn id="102" idx="1"/>
              <a:endCxn id="112" idx="6"/>
            </p:cNvCxnSpPr>
            <p:nvPr/>
          </p:nvCxnSpPr>
          <p:spPr>
            <a:xfrm flipH="1">
              <a:off x="6733836" y="2217749"/>
              <a:ext cx="1747036" cy="455535"/>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027BE1BF-4675-410F-94FC-51DB39C78E6E}"/>
                </a:ext>
              </a:extLst>
            </p:cNvPr>
            <p:cNvCxnSpPr>
              <a:cxnSpLocks/>
              <a:stCxn id="100" idx="1"/>
              <a:endCxn id="112" idx="6"/>
            </p:cNvCxnSpPr>
            <p:nvPr/>
          </p:nvCxnSpPr>
          <p:spPr>
            <a:xfrm flipH="1" flipV="1">
              <a:off x="6733836" y="2673284"/>
              <a:ext cx="1746878" cy="423149"/>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E6AD0A75-DEA6-446B-A9C1-7D8F3855A800}"/>
                </a:ext>
              </a:extLst>
            </p:cNvPr>
            <p:cNvCxnSpPr>
              <a:cxnSpLocks/>
              <a:stCxn id="98" idx="1"/>
              <a:endCxn id="112" idx="6"/>
            </p:cNvCxnSpPr>
            <p:nvPr/>
          </p:nvCxnSpPr>
          <p:spPr>
            <a:xfrm flipH="1" flipV="1">
              <a:off x="6733836" y="2673284"/>
              <a:ext cx="1746878" cy="1257971"/>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C6801B54-5629-44E1-A04C-5C993F3EAB71}"/>
                </a:ext>
              </a:extLst>
            </p:cNvPr>
            <p:cNvCxnSpPr>
              <a:cxnSpLocks/>
              <a:stCxn id="102" idx="1"/>
              <a:endCxn id="113" idx="6"/>
            </p:cNvCxnSpPr>
            <p:nvPr/>
          </p:nvCxnSpPr>
          <p:spPr>
            <a:xfrm flipH="1">
              <a:off x="6733836" y="2217749"/>
              <a:ext cx="1747036" cy="1446264"/>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053356E-63F7-4659-B07C-6653CDF1FE3F}"/>
                </a:ext>
              </a:extLst>
            </p:cNvPr>
            <p:cNvCxnSpPr>
              <a:cxnSpLocks/>
              <a:stCxn id="100" idx="1"/>
              <a:endCxn id="113" idx="6"/>
            </p:cNvCxnSpPr>
            <p:nvPr/>
          </p:nvCxnSpPr>
          <p:spPr>
            <a:xfrm flipH="1">
              <a:off x="6733836" y="3096433"/>
              <a:ext cx="1746878" cy="567580"/>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2F73989A-07EC-4A4E-A944-0C6F3CCDDFE6}"/>
                </a:ext>
              </a:extLst>
            </p:cNvPr>
            <p:cNvCxnSpPr>
              <a:cxnSpLocks/>
              <a:stCxn id="98" idx="1"/>
              <a:endCxn id="113" idx="6"/>
            </p:cNvCxnSpPr>
            <p:nvPr/>
          </p:nvCxnSpPr>
          <p:spPr>
            <a:xfrm flipH="1" flipV="1">
              <a:off x="6733836" y="3664013"/>
              <a:ext cx="1746878" cy="267242"/>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52" name="직사각형 5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53" name="직사각형 5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54" name="그룹 5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55" name="직사각형 5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56" name="직사각형 5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1596817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C81CBAD2-3E46-4E09-AF3A-8302F4DDAA1F}"/>
              </a:ext>
            </a:extLst>
          </p:cNvPr>
          <p:cNvGrpSpPr/>
          <p:nvPr/>
        </p:nvGrpSpPr>
        <p:grpSpPr>
          <a:xfrm>
            <a:off x="3070439" y="2939395"/>
            <a:ext cx="3761948" cy="728259"/>
            <a:chOff x="4212465" y="2798976"/>
            <a:chExt cx="3761948" cy="728259"/>
          </a:xfrm>
        </p:grpSpPr>
        <p:grpSp>
          <p:nvGrpSpPr>
            <p:cNvPr id="17" name="그룹 16">
              <a:extLst>
                <a:ext uri="{FF2B5EF4-FFF2-40B4-BE49-F238E27FC236}">
                  <a16:creationId xmlns:a16="http://schemas.microsoft.com/office/drawing/2014/main" id="{A063515E-0F24-44D6-8F5A-376B60AA449F}"/>
                </a:ext>
              </a:extLst>
            </p:cNvPr>
            <p:cNvGrpSpPr/>
            <p:nvPr/>
          </p:nvGrpSpPr>
          <p:grpSpPr>
            <a:xfrm>
              <a:off x="4212465" y="2798976"/>
              <a:ext cx="1054645" cy="720000"/>
              <a:chOff x="4212465" y="2798976"/>
              <a:chExt cx="1054645" cy="720000"/>
            </a:xfrm>
          </p:grpSpPr>
          <p:pic>
            <p:nvPicPr>
              <p:cNvPr id="12" name="그림 11">
                <a:extLst>
                  <a:ext uri="{FF2B5EF4-FFF2-40B4-BE49-F238E27FC236}">
                    <a16:creationId xmlns:a16="http://schemas.microsoft.com/office/drawing/2014/main" id="{EBF14F5A-BFA0-4D9F-8B65-589999CBC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65" y="2798976"/>
                <a:ext cx="720000" cy="720000"/>
              </a:xfrm>
              <a:prstGeom prst="rect">
                <a:avLst/>
              </a:prstGeom>
            </p:spPr>
          </p:pic>
          <p:sp>
            <p:nvSpPr>
              <p:cNvPr id="14" name="TextBox 13">
                <a:extLst>
                  <a:ext uri="{FF2B5EF4-FFF2-40B4-BE49-F238E27FC236}">
                    <a16:creationId xmlns:a16="http://schemas.microsoft.com/office/drawing/2014/main" id="{D068BDCD-0579-47FA-9BB8-ADA192A24FB3}"/>
                  </a:ext>
                </a:extLst>
              </p:cNvPr>
              <p:cNvSpPr txBox="1"/>
              <p:nvPr/>
            </p:nvSpPr>
            <p:spPr>
              <a:xfrm>
                <a:off x="4998169" y="2970741"/>
                <a:ext cx="268941" cy="376518"/>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p:grpSp>
          <p:nvGrpSpPr>
            <p:cNvPr id="18" name="그룹 17">
              <a:extLst>
                <a:ext uri="{FF2B5EF4-FFF2-40B4-BE49-F238E27FC236}">
                  <a16:creationId xmlns:a16="http://schemas.microsoft.com/office/drawing/2014/main" id="{26E47DF5-C00F-4823-9A97-3229FB7D3214}"/>
                </a:ext>
              </a:extLst>
            </p:cNvPr>
            <p:cNvGrpSpPr/>
            <p:nvPr/>
          </p:nvGrpSpPr>
          <p:grpSpPr>
            <a:xfrm>
              <a:off x="5338988" y="2798976"/>
              <a:ext cx="1058484" cy="720000"/>
              <a:chOff x="4479337" y="2799000"/>
              <a:chExt cx="1058484" cy="720000"/>
            </a:xfrm>
          </p:grpSpPr>
          <p:pic>
            <p:nvPicPr>
              <p:cNvPr id="19" name="그림 18">
                <a:extLst>
                  <a:ext uri="{FF2B5EF4-FFF2-40B4-BE49-F238E27FC236}">
                    <a16:creationId xmlns:a16="http://schemas.microsoft.com/office/drawing/2014/main" id="{921793B6-940A-40D0-B064-F3E67C984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337" y="2799000"/>
                <a:ext cx="720000" cy="720000"/>
              </a:xfrm>
              <a:prstGeom prst="rect">
                <a:avLst/>
              </a:prstGeom>
            </p:spPr>
          </p:pic>
          <p:sp>
            <p:nvSpPr>
              <p:cNvPr id="20" name="TextBox 19">
                <a:extLst>
                  <a:ext uri="{FF2B5EF4-FFF2-40B4-BE49-F238E27FC236}">
                    <a16:creationId xmlns:a16="http://schemas.microsoft.com/office/drawing/2014/main" id="{096D5B33-87E5-42FD-8C7A-FAAA16CF40A1}"/>
                  </a:ext>
                </a:extLst>
              </p:cNvPr>
              <p:cNvSpPr txBox="1"/>
              <p:nvPr/>
            </p:nvSpPr>
            <p:spPr>
              <a:xfrm>
                <a:off x="5268880" y="2970741"/>
                <a:ext cx="268941" cy="376518"/>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p:grpSp>
          <p:nvGrpSpPr>
            <p:cNvPr id="21" name="그룹 20">
              <a:extLst>
                <a:ext uri="{FF2B5EF4-FFF2-40B4-BE49-F238E27FC236}">
                  <a16:creationId xmlns:a16="http://schemas.microsoft.com/office/drawing/2014/main" id="{2AAEDE65-B15C-462E-8924-F55AD59D1F8F}"/>
                </a:ext>
              </a:extLst>
            </p:cNvPr>
            <p:cNvGrpSpPr/>
            <p:nvPr/>
          </p:nvGrpSpPr>
          <p:grpSpPr>
            <a:xfrm>
              <a:off x="6465511" y="2807235"/>
              <a:ext cx="1297984" cy="720000"/>
              <a:chOff x="4695499" y="2807259"/>
              <a:chExt cx="1297984" cy="720000"/>
            </a:xfrm>
          </p:grpSpPr>
          <p:pic>
            <p:nvPicPr>
              <p:cNvPr id="22" name="그림 21">
                <a:extLst>
                  <a:ext uri="{FF2B5EF4-FFF2-40B4-BE49-F238E27FC236}">
                    <a16:creationId xmlns:a16="http://schemas.microsoft.com/office/drawing/2014/main" id="{92454EC9-385B-4210-AFBC-327AEAAAB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499" y="2807259"/>
                <a:ext cx="720000" cy="720000"/>
              </a:xfrm>
              <a:prstGeom prst="rect">
                <a:avLst/>
              </a:prstGeom>
            </p:spPr>
          </p:pic>
          <p:sp>
            <p:nvSpPr>
              <p:cNvPr id="23" name="TextBox 22">
                <a:extLst>
                  <a:ext uri="{FF2B5EF4-FFF2-40B4-BE49-F238E27FC236}">
                    <a16:creationId xmlns:a16="http://schemas.microsoft.com/office/drawing/2014/main" id="{E484CF3F-3497-454C-BA60-CD4B7CA672EA}"/>
                  </a:ext>
                </a:extLst>
              </p:cNvPr>
              <p:cNvSpPr txBox="1"/>
              <p:nvPr/>
            </p:nvSpPr>
            <p:spPr>
              <a:xfrm>
                <a:off x="5273483" y="2970741"/>
                <a:ext cx="720000" cy="369332"/>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5EF0E0-E23D-4D54-99C6-7CCFFE0843A4}"/>
                    </a:ext>
                  </a:extLst>
                </p:cNvPr>
                <p:cNvSpPr txBox="1"/>
                <p:nvPr/>
              </p:nvSpPr>
              <p:spPr>
                <a:xfrm>
                  <a:off x="7705472" y="2977903"/>
                  <a:ext cx="26894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24" name="TextBox 23">
                  <a:extLst>
                    <a:ext uri="{FF2B5EF4-FFF2-40B4-BE49-F238E27FC236}">
                      <a16:creationId xmlns:a16="http://schemas.microsoft.com/office/drawing/2014/main" xmlns:a14="http://schemas.microsoft.com/office/drawing/2010/main" xmlns="" id="{505EF0E0-E23D-4D54-99C6-7CCFFE0843A4}"/>
                    </a:ext>
                  </a:extLst>
                </p:cNvPr>
                <p:cNvSpPr txBox="1">
                  <a:spLocks noRot="1" noChangeAspect="1" noMove="1" noResize="1" noEditPoints="1" noAdjustHandles="1" noChangeArrowheads="1" noChangeShapeType="1" noTextEdit="1"/>
                </p:cNvSpPr>
                <p:nvPr/>
              </p:nvSpPr>
              <p:spPr>
                <a:xfrm>
                  <a:off x="7705472" y="2977903"/>
                  <a:ext cx="268941" cy="369332"/>
                </a:xfrm>
                <a:prstGeom prst="rect">
                  <a:avLst/>
                </a:prstGeom>
                <a:blipFill rotWithShape="0">
                  <a:blip r:embed="rId4"/>
                  <a:stretch>
                    <a:fillRect l="-13636"/>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E5E2E18-C58A-4A6B-9AE1-DDA1E3C3EBFA}"/>
                  </a:ext>
                </a:extLst>
              </p:cNvPr>
              <p:cNvSpPr txBox="1"/>
              <p:nvPr/>
            </p:nvSpPr>
            <p:spPr>
              <a:xfrm>
                <a:off x="2500146" y="3689387"/>
                <a:ext cx="4902537" cy="338554"/>
              </a:xfrm>
              <a:prstGeom prst="rect">
                <a:avLst/>
              </a:prstGeom>
              <a:noFill/>
            </p:spPr>
            <p:txBody>
              <a:bodyPr wrap="square" rtlCol="0">
                <a:spAutoFit/>
              </a:bodyPr>
              <a:lstStyle/>
              <a:p>
                <a:pPr algn="ctr"/>
                <a:r>
                  <a:rPr lang="en-US" altLang="ko-KR" sz="1600" dirty="0"/>
                  <a:t> </a:t>
                </a:r>
                <a:r>
                  <a:rPr lang="en-US" altLang="ko-KR" sz="1600" dirty="0">
                    <a:solidFill>
                      <a:srgbClr val="0070C0"/>
                    </a:solidFill>
                    <a:sym typeface="Symbol" panose="05050102010706020507" pitchFamily="18" charset="2"/>
                  </a:rPr>
                  <a:t></a:t>
                </a:r>
                <a:r>
                  <a:rPr lang="en-US" altLang="ko-KR" sz="1600" dirty="0">
                    <a:sym typeface="Symbol" panose="05050102010706020507" pitchFamily="18" charset="2"/>
                  </a:rPr>
                  <a:t> </a:t>
                </a:r>
                <a14:m>
                  <m:oMath xmlns:m="http://schemas.openxmlformats.org/officeDocument/2006/math">
                    <m:r>
                      <a:rPr lang="en-US" altLang="ko-KR" sz="1600" i="1">
                        <a:latin typeface="Cambria Math" panose="02040503050406030204" pitchFamily="18" charset="0"/>
                      </a:rPr>
                      <m:t>𝑃</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2</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3</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4</m:t>
                        </m:r>
                      </m:sub>
                    </m:sSub>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5</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6</m:t>
                        </m:r>
                      </m:sub>
                    </m:sSub>
                    <m:r>
                      <a:rPr lang="en-US" altLang="ko-KR" sz="1600" i="1">
                        <a:solidFill>
                          <a:srgbClr val="FF0000"/>
                        </a:solidFill>
                        <a:latin typeface="Cambria Math" panose="02040503050406030204" pitchFamily="18" charset="0"/>
                      </a:rPr>
                      <m:t>;</m:t>
                    </m:r>
                    <m:r>
                      <a:rPr lang="en-US" altLang="ko-KR" sz="1600" i="1">
                        <a:latin typeface="Cambria Math" panose="02040503050406030204" pitchFamily="18" charset="0"/>
                      </a:rPr>
                      <m:t>𝑛</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2</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3</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4</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5</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6</m:t>
                        </m:r>
                      </m:sub>
                    </m:sSub>
                    <m:r>
                      <a:rPr lang="en-US" altLang="ko-KR" sz="1600" i="1">
                        <a:latin typeface="Cambria Math" panose="02040503050406030204" pitchFamily="18" charset="0"/>
                      </a:rPr>
                      <m:t>)</m:t>
                    </m:r>
                  </m:oMath>
                </a14:m>
                <a:endParaRPr lang="ko-KR" altLang="en-US" sz="1600" dirty="0"/>
              </a:p>
            </p:txBody>
          </p:sp>
        </mc:Choice>
        <mc:Fallback xmlns="">
          <p:sp>
            <p:nvSpPr>
              <p:cNvPr id="26" name="TextBox 25">
                <a:extLst>
                  <a:ext uri="{FF2B5EF4-FFF2-40B4-BE49-F238E27FC236}">
                    <a16:creationId xmlns:a16="http://schemas.microsoft.com/office/drawing/2014/main" xmlns="" xmlns:a14="http://schemas.microsoft.com/office/drawing/2010/main" id="{9E5E2E18-C58A-4A6B-9AE1-DDA1E3C3EBFA}"/>
                  </a:ext>
                </a:extLst>
              </p:cNvPr>
              <p:cNvSpPr txBox="1">
                <a:spLocks noRot="1" noChangeAspect="1" noMove="1" noResize="1" noEditPoints="1" noAdjustHandles="1" noChangeArrowheads="1" noChangeShapeType="1" noTextEdit="1"/>
              </p:cNvSpPr>
              <p:nvPr/>
            </p:nvSpPr>
            <p:spPr>
              <a:xfrm>
                <a:off x="2500146" y="3689387"/>
                <a:ext cx="4902537" cy="338554"/>
              </a:xfrm>
              <a:prstGeom prst="rect">
                <a:avLst/>
              </a:prstGeom>
              <a:blipFill rotWithShape="0">
                <a:blip r:embed="rId5"/>
                <a:stretch>
                  <a:fillRect t="-7143" b="-19643"/>
                </a:stretch>
              </a:blipFill>
            </p:spPr>
            <p:txBody>
              <a:bodyPr/>
              <a:lstStyle/>
              <a:p>
                <a:r>
                  <a:rPr lang="en-US">
                    <a:noFill/>
                  </a:rPr>
                  <a:t> </a:t>
                </a:r>
              </a:p>
            </p:txBody>
          </p:sp>
        </mc:Fallback>
      </mc:AlternateContent>
      <p:sp>
        <p:nvSpPr>
          <p:cNvPr id="39" name="Rectangle 12">
            <a:extLst>
              <a:ext uri="{FF2B5EF4-FFF2-40B4-BE49-F238E27FC236}">
                <a16:creationId xmlns:a16="http://schemas.microsoft.com/office/drawing/2014/main" id="{E120FC50-9BF4-43EF-A769-4FC1BC5D51EA}"/>
              </a:ext>
            </a:extLst>
          </p:cNvPr>
          <p:cNvSpPr/>
          <p:nvPr/>
        </p:nvSpPr>
        <p:spPr>
          <a:xfrm>
            <a:off x="711201" y="41781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định lý Bayes, Dirichlet là "liên hợp trước" của phân phối Đa thức.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 name="그룹 2">
            <a:extLst>
              <a:ext uri="{FF2B5EF4-FFF2-40B4-BE49-F238E27FC236}">
                <a16:creationId xmlns:a16="http://schemas.microsoft.com/office/drawing/2014/main" id="{6DE8FF72-AC7A-485C-8EAF-C05D641787F7}"/>
              </a:ext>
            </a:extLst>
          </p:cNvPr>
          <p:cNvGrpSpPr/>
          <p:nvPr/>
        </p:nvGrpSpPr>
        <p:grpSpPr>
          <a:xfrm>
            <a:off x="870946" y="4697730"/>
            <a:ext cx="7492221" cy="614895"/>
            <a:chOff x="789666" y="5115327"/>
            <a:chExt cx="7492221" cy="614895"/>
          </a:xfrm>
        </p:grpSpPr>
        <p:sp>
          <p:nvSpPr>
            <p:cNvPr id="27" name="사각형: 둥근 모서리 26">
              <a:extLst>
                <a:ext uri="{FF2B5EF4-FFF2-40B4-BE49-F238E27FC236}">
                  <a16:creationId xmlns:a16="http://schemas.microsoft.com/office/drawing/2014/main" id="{27D18568-294D-44DC-AC4F-FD575EBD0C3E}"/>
                </a:ext>
              </a:extLst>
            </p:cNvPr>
            <p:cNvSpPr/>
            <p:nvPr/>
          </p:nvSpPr>
          <p:spPr>
            <a:xfrm>
              <a:off x="3764822" y="5294235"/>
              <a:ext cx="714468" cy="285912"/>
            </a:xfrm>
            <a:prstGeom prst="roundRect">
              <a:avLst>
                <a:gd name="adj" fmla="val 0"/>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8" name="사각형: 둥근 모서리 27">
              <a:extLst>
                <a:ext uri="{FF2B5EF4-FFF2-40B4-BE49-F238E27FC236}">
                  <a16:creationId xmlns:a16="http://schemas.microsoft.com/office/drawing/2014/main" id="{FF2C4710-14C9-444C-815E-4A1166496542}"/>
                </a:ext>
              </a:extLst>
            </p:cNvPr>
            <p:cNvSpPr/>
            <p:nvPr/>
          </p:nvSpPr>
          <p:spPr>
            <a:xfrm>
              <a:off x="5304907" y="5115327"/>
              <a:ext cx="500264" cy="324418"/>
            </a:xfrm>
            <a:prstGeom prst="roundRect">
              <a:avLst>
                <a:gd name="adj" fmla="val 0"/>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9" name="TextBox 28">
              <a:extLst>
                <a:ext uri="{FF2B5EF4-FFF2-40B4-BE49-F238E27FC236}">
                  <a16:creationId xmlns:a16="http://schemas.microsoft.com/office/drawing/2014/main" id="{0F6AF75E-24B9-4853-9B57-D80FFB06E899}"/>
                </a:ext>
              </a:extLst>
            </p:cNvPr>
            <p:cNvSpPr txBox="1"/>
            <p:nvPr/>
          </p:nvSpPr>
          <p:spPr>
            <a:xfrm>
              <a:off x="789666" y="5297868"/>
              <a:ext cx="2072806" cy="307777"/>
            </a:xfrm>
            <a:prstGeom prst="rect">
              <a:avLst/>
            </a:prstGeom>
            <a:noFill/>
          </p:spPr>
          <p:txBody>
            <a:bodyPr wrap="square" rtlCol="0">
              <a:spAutoFit/>
            </a:bodyPr>
            <a:lstStyle/>
            <a:p>
              <a:pPr algn="ctr"/>
              <a:r>
                <a:rPr lang="en-US" altLang="ko-KR" sz="1400" dirty="0" err="1">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đa</a:t>
              </a:r>
              <a:r>
                <a:rPr lang="en-US" altLang="ko-KR" sz="14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 </a:t>
              </a:r>
              <a:r>
                <a:rPr lang="en-US" altLang="ko-KR" sz="1400" dirty="0" err="1">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thức</a:t>
              </a:r>
              <a:r>
                <a:rPr lang="en-US" altLang="ko-KR" sz="14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 </a:t>
              </a:r>
              <a:r>
                <a:rPr lang="en-US" altLang="ko-KR" sz="1400" dirty="0" err="1">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sau</a:t>
              </a:r>
              <a:endParaRPr lang="ko-KR" altLang="en-US" sz="14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sp>
          <p:nvSpPr>
            <p:cNvPr id="30" name="TextBox 29">
              <a:extLst>
                <a:ext uri="{FF2B5EF4-FFF2-40B4-BE49-F238E27FC236}">
                  <a16:creationId xmlns:a16="http://schemas.microsoft.com/office/drawing/2014/main" id="{A5FDAD60-B585-48C8-AD0A-65AAAA38F814}"/>
                </a:ext>
              </a:extLst>
            </p:cNvPr>
            <p:cNvSpPr txBox="1"/>
            <p:nvPr/>
          </p:nvSpPr>
          <p:spPr>
            <a:xfrm>
              <a:off x="6733746" y="5151099"/>
              <a:ext cx="1548141" cy="307777"/>
            </a:xfrm>
            <a:prstGeom prst="rect">
              <a:avLst/>
            </a:prstGeom>
            <a:noFill/>
          </p:spPr>
          <p:txBody>
            <a:bodyPr wrap="square" rtlCol="0">
              <a:spAutoFit/>
            </a:bodyPr>
            <a:lstStyle/>
            <a:p>
              <a:pPr algn="ctr"/>
              <a:r>
                <a:rPr lang="vi-VN" altLang="ko-KR" sz="1400" dirty="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rPr>
                <a:t>Dirichlet trước</a:t>
              </a:r>
              <a:endParaRPr lang="ko-KR" altLang="en-US" sz="1400" dirty="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31" name="직선 화살표 연결선 30">
              <a:extLst>
                <a:ext uri="{FF2B5EF4-FFF2-40B4-BE49-F238E27FC236}">
                  <a16:creationId xmlns:a16="http://schemas.microsoft.com/office/drawing/2014/main" id="{D4B762A4-90C3-4F10-939E-162CC400CB9C}"/>
                </a:ext>
              </a:extLst>
            </p:cNvPr>
            <p:cNvCxnSpPr>
              <a:cxnSpLocks/>
            </p:cNvCxnSpPr>
            <p:nvPr/>
          </p:nvCxnSpPr>
          <p:spPr>
            <a:xfrm flipH="1">
              <a:off x="2767802" y="5463875"/>
              <a:ext cx="883115" cy="0"/>
            </a:xfrm>
            <a:prstGeom prst="straightConnector1">
              <a:avLst/>
            </a:prstGeom>
            <a:ln w="9525">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8329160-B953-464E-A552-628E010E72C3}"/>
                </a:ext>
              </a:extLst>
            </p:cNvPr>
            <p:cNvCxnSpPr>
              <a:cxnSpLocks/>
            </p:cNvCxnSpPr>
            <p:nvPr/>
          </p:nvCxnSpPr>
          <p:spPr>
            <a:xfrm>
              <a:off x="5913433" y="5290135"/>
              <a:ext cx="1026148" cy="7938"/>
            </a:xfrm>
            <a:prstGeom prst="straightConnector1">
              <a:avLst/>
            </a:prstGeom>
            <a:ln w="9525">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D1DFEA6C-26AC-41CD-8E63-8D1DDC33770E}"/>
                    </a:ext>
                  </a:extLst>
                </p:cNvPr>
                <p:cNvSpPr/>
                <p:nvPr/>
              </p:nvSpPr>
              <p:spPr>
                <a:xfrm>
                  <a:off x="3692638" y="5116336"/>
                  <a:ext cx="2256708" cy="613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cs typeface="Times New Roman" panose="02020603050405020304" pitchFamily="18" charset="0"/>
                          </a:rPr>
                          <m:t>𝑃</m:t>
                        </m:r>
                        <m:d>
                          <m:dPr>
                            <m:ctrlPr>
                              <a:rPr lang="en-US" altLang="ko-KR" sz="1600" i="1">
                                <a:latin typeface="Cambria Math" panose="02040503050406030204" pitchFamily="18" charset="0"/>
                                <a:cs typeface="Times New Roman" panose="02020603050405020304" pitchFamily="18" charset="0"/>
                              </a:rPr>
                            </m:ctrlPr>
                          </m:dPr>
                          <m:e>
                            <m:r>
                              <a:rPr lang="en-US" altLang="ko-KR" sz="1600" i="1">
                                <a:latin typeface="Cambria Math" panose="02040503050406030204" pitchFamily="18" charset="0"/>
                                <a:cs typeface="Times New Roman" panose="02020603050405020304" pitchFamily="18" charset="0"/>
                              </a:rPr>
                              <m:t>𝑋</m:t>
                            </m:r>
                          </m:e>
                          <m:e>
                            <m:r>
                              <a:rPr lang="en-US" altLang="ko-KR" sz="1600" i="1">
                                <a:latin typeface="Cambria Math" panose="02040503050406030204" pitchFamily="18" charset="0"/>
                                <a:cs typeface="Times New Roman" panose="02020603050405020304" pitchFamily="18" charset="0"/>
                              </a:rPr>
                              <m:t>𝑌</m:t>
                            </m:r>
                          </m:e>
                        </m:d>
                        <m:r>
                          <a:rPr lang="en-US" altLang="ko-KR" sz="1600" i="1">
                            <a:latin typeface="Cambria Math" panose="02040503050406030204" pitchFamily="18" charset="0"/>
                            <a:cs typeface="Times New Roman" panose="02020603050405020304" pitchFamily="18" charset="0"/>
                          </a:rPr>
                          <m:t>=</m:t>
                        </m:r>
                        <m:f>
                          <m:fPr>
                            <m:ctrlPr>
                              <a:rPr lang="en-US" altLang="ko-KR" sz="1600" i="1">
                                <a:latin typeface="Cambria Math" panose="02040503050406030204" pitchFamily="18" charset="0"/>
                                <a:cs typeface="Times New Roman" panose="02020603050405020304" pitchFamily="18" charset="0"/>
                              </a:rPr>
                            </m:ctrlPr>
                          </m:fPr>
                          <m:num>
                            <m:r>
                              <a:rPr lang="en-US" altLang="ko-KR" sz="1600" i="1">
                                <a:latin typeface="Cambria Math" panose="02040503050406030204" pitchFamily="18" charset="0"/>
                                <a:cs typeface="Times New Roman" panose="02020603050405020304" pitchFamily="18" charset="0"/>
                              </a:rPr>
                              <m:t>𝑃</m:t>
                            </m:r>
                            <m:d>
                              <m:dPr>
                                <m:ctrlPr>
                                  <a:rPr lang="en-US" altLang="ko-KR" sz="1600" i="1">
                                    <a:latin typeface="Cambria Math" panose="02040503050406030204" pitchFamily="18" charset="0"/>
                                    <a:cs typeface="Times New Roman" panose="02020603050405020304" pitchFamily="18" charset="0"/>
                                  </a:rPr>
                                </m:ctrlPr>
                              </m:dPr>
                              <m:e>
                                <m:r>
                                  <a:rPr lang="en-US" altLang="ko-KR" sz="1600" i="1">
                                    <a:latin typeface="Cambria Math" panose="02040503050406030204" pitchFamily="18" charset="0"/>
                                    <a:cs typeface="Times New Roman" panose="02020603050405020304" pitchFamily="18" charset="0"/>
                                  </a:rPr>
                                  <m:t>𝑌</m:t>
                                </m:r>
                              </m:e>
                              <m:e>
                                <m:r>
                                  <a:rPr lang="en-US" altLang="ko-KR" sz="1600" i="1">
                                    <a:latin typeface="Cambria Math" panose="02040503050406030204" pitchFamily="18" charset="0"/>
                                    <a:cs typeface="Times New Roman" panose="02020603050405020304" pitchFamily="18" charset="0"/>
                                  </a:rPr>
                                  <m:t>𝑋</m:t>
                                </m:r>
                              </m:e>
                            </m:d>
                            <m:r>
                              <a:rPr lang="en-US" altLang="ko-KR" sz="1600" i="1">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𝑋</m:t>
                            </m:r>
                            <m:r>
                              <a:rPr lang="en-US" altLang="ko-KR" sz="1600" i="1">
                                <a:latin typeface="Cambria Math" panose="02040503050406030204" pitchFamily="18" charset="0"/>
                                <a:cs typeface="Times New Roman" panose="02020603050405020304" pitchFamily="18" charset="0"/>
                              </a:rPr>
                              <m:t>)</m:t>
                            </m:r>
                            <m:r>
                              <m:rPr>
                                <m:nor/>
                              </m:rPr>
                              <a:rPr lang="en-US" altLang="ko-KR" sz="1600" dirty="0">
                                <a:latin typeface="Times New Roman" panose="02020603050405020304" pitchFamily="18" charset="0"/>
                                <a:cs typeface="Times New Roman" panose="02020603050405020304" pitchFamily="18" charset="0"/>
                              </a:rPr>
                              <m:t> </m:t>
                            </m:r>
                          </m:num>
                          <m:den>
                            <m:r>
                              <a:rPr lang="en-US" altLang="ko-KR" sz="1600" i="1">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𝑌</m:t>
                            </m:r>
                            <m:r>
                              <a:rPr lang="en-US" altLang="ko-KR" sz="1600" i="1">
                                <a:latin typeface="Cambria Math" panose="02040503050406030204" pitchFamily="18" charset="0"/>
                                <a:cs typeface="Times New Roman" panose="02020603050405020304" pitchFamily="18" charset="0"/>
                              </a:rPr>
                              <m:t>)</m:t>
                            </m:r>
                          </m:den>
                        </m:f>
                      </m:oMath>
                    </m:oMathPara>
                  </a14:m>
                  <a:endParaRPr lang="ko-KR" altLang="en-US" sz="1600" dirty="0"/>
                </a:p>
              </p:txBody>
            </p:sp>
          </mc:Choice>
          <mc:Fallback xmlns="">
            <p:sp>
              <p:nvSpPr>
                <p:cNvPr id="2" name="직사각형 1">
                  <a:extLst>
                    <a:ext uri="{FF2B5EF4-FFF2-40B4-BE49-F238E27FC236}">
                      <a16:creationId xmlns:a16="http://schemas.microsoft.com/office/drawing/2014/main" xmlns:a14="http://schemas.microsoft.com/office/drawing/2010/main" xmlns="" id="{D1DFEA6C-26AC-41CD-8E63-8D1DDC33770E}"/>
                    </a:ext>
                  </a:extLst>
                </p:cNvPr>
                <p:cNvSpPr>
                  <a:spLocks noRot="1" noChangeAspect="1" noMove="1" noResize="1" noEditPoints="1" noAdjustHandles="1" noChangeArrowheads="1" noChangeShapeType="1" noTextEdit="1"/>
                </p:cNvSpPr>
                <p:nvPr/>
              </p:nvSpPr>
              <p:spPr>
                <a:xfrm>
                  <a:off x="3692638" y="5116336"/>
                  <a:ext cx="2517549" cy="679032"/>
                </a:xfrm>
                <a:prstGeom prst="rect">
                  <a:avLst/>
                </a:prstGeom>
                <a:blipFill rotWithShape="0">
                  <a:blip r:embed="rId6"/>
                  <a:stretch>
                    <a:fillRect/>
                  </a:stretch>
                </a:blipFill>
              </p:spPr>
              <p:txBody>
                <a:bodyPr/>
                <a:lstStyle/>
                <a:p>
                  <a:r>
                    <a:rPr lang="ko-KR" altLang="en-US">
                      <a:noFill/>
                    </a:rPr>
                    <a:t> </a:t>
                  </a:r>
                </a:p>
              </p:txBody>
            </p:sp>
          </mc:Fallback>
        </mc:AlternateContent>
      </p:grpSp>
      <p:grpSp>
        <p:nvGrpSpPr>
          <p:cNvPr id="44" name="그룹 43">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45" name="직사각형 4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46" name="직사각형 4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p>
          </p:txBody>
        </p:sp>
      </p:grpSp>
      <p:sp>
        <p:nvSpPr>
          <p:cNvPr id="47" name="Rectangle 12">
            <a:extLst>
              <a:ext uri="{FF2B5EF4-FFF2-40B4-BE49-F238E27FC236}">
                <a16:creationId xmlns:a16="http://schemas.microsoft.com/office/drawing/2014/main" id="{89FEBE9D-D8C5-4B7E-B239-F601103D5FFD}"/>
              </a:ext>
            </a:extLst>
          </p:cNvPr>
          <p:cNvSpPr/>
          <p:nvPr/>
        </p:nvSpPr>
        <p:spPr>
          <a:xfrm>
            <a:off x="711201" y="1767171"/>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Số lượng tích lũy của các thử nghiệm ngẫu nhiên với nhiều hơn hai kết quả rời rạc có thể xảy ra có thể được mô tả bằng phân phối Đa thức.</a:t>
            </a:r>
          </a:p>
          <a:p>
            <a:pPr>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Tung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xắc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𝑛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mặt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tuân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48" name="사각형: 둥근 모서리 36">
            <a:extLst>
              <a:ext uri="{FF2B5EF4-FFF2-40B4-BE49-F238E27FC236}">
                <a16:creationId xmlns:a16="http://schemas.microsoft.com/office/drawing/2014/main" id="{DE0D565A-844D-4ED4-980A-66C70D6D9DE2}"/>
              </a:ext>
            </a:extLst>
          </p:cNvPr>
          <p:cNvSpPr/>
          <p:nvPr/>
        </p:nvSpPr>
        <p:spPr>
          <a:xfrm>
            <a:off x="890031" y="233559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nvGrpSpPr>
          <p:cNvPr id="33" name="그룹 3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5" name="직사각형 3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6" name="직사각형 3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0613823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1767171"/>
            <a:ext cx="8632824"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LDA, chúng tôi giả định rằng: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lnSpc>
                <a:spcPct val="150000"/>
              </a:lnSpc>
              <a:spcAft>
                <a:spcPts val="4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phối tài liệu tuân theo Đa thức với liên hợp trước Dirichlet.</a:t>
            </a:r>
          </a:p>
          <a:p>
            <a:pPr marL="355600" lvl="1" indent="-179388">
              <a:lnSpc>
                <a:spcPct val="150000"/>
              </a:lnSpc>
              <a:spcAft>
                <a:spcPts val="400"/>
              </a:spcAft>
              <a:buClr>
                <a:srgbClr val="193EB0"/>
              </a:buClr>
              <a:buFont typeface="Arial" panose="020B0604020202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Phân phối từ tuân theo Đa thức với liên hợp trước Dirichlet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vẫn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còn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túi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quan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nạp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Bayes), LDA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96314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8" name="그룹 7"/>
          <p:cNvGrpSpPr/>
          <p:nvPr/>
        </p:nvGrpSpPr>
        <p:grpSpPr>
          <a:xfrm>
            <a:off x="495169" y="2002599"/>
            <a:ext cx="8844216" cy="4090697"/>
            <a:chOff x="495169" y="2094270"/>
            <a:chExt cx="8844216" cy="4090697"/>
          </a:xfrm>
        </p:grpSpPr>
        <p:grpSp>
          <p:nvGrpSpPr>
            <p:cNvPr id="6" name="그룹 5"/>
            <p:cNvGrpSpPr/>
            <p:nvPr/>
          </p:nvGrpSpPr>
          <p:grpSpPr>
            <a:xfrm>
              <a:off x="2344302" y="2990434"/>
              <a:ext cx="873968" cy="864096"/>
              <a:chOff x="2143100" y="2636912"/>
              <a:chExt cx="873968" cy="864096"/>
            </a:xfrm>
          </p:grpSpPr>
          <p:sp>
            <p:nvSpPr>
              <p:cNvPr id="4" name="타원 3"/>
              <p:cNvSpPr/>
              <p:nvPr/>
            </p:nvSpPr>
            <p:spPr>
              <a:xfrm>
                <a:off x="2143100" y="2636912"/>
                <a:ext cx="864096" cy="864096"/>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5" name="TextBox 4"/>
              <p:cNvSpPr txBox="1"/>
              <p:nvPr/>
            </p:nvSpPr>
            <p:spPr>
              <a:xfrm>
                <a:off x="2152972" y="2868905"/>
                <a:ext cx="864096" cy="400110"/>
              </a:xfrm>
              <a:prstGeom prst="rect">
                <a:avLst/>
              </a:prstGeom>
              <a:noFill/>
              <a:ln>
                <a:noFill/>
              </a:ln>
            </p:spPr>
            <p:txBody>
              <a:bodyPr wrap="square" rtlCol="0">
                <a:spAutoFit/>
              </a:bodyPr>
              <a:lstStyle/>
              <a:p>
                <a:pPr algn="ctr"/>
                <a:r>
                  <a:rPr lang="en-US" sz="1000" dirty="0" err="1">
                    <a:latin typeface="SamsungOne-400" panose="020B0503030303020204" pitchFamily="34" charset="0"/>
                    <a:ea typeface="SamsungOne-400" panose="020B0503030303020204" pitchFamily="34" charset="0"/>
                  </a:rPr>
                  <a:t>Truy</a:t>
                </a:r>
                <a:r>
                  <a:rPr lang="en-US" sz="1000" dirty="0">
                    <a:latin typeface="SamsungOne-400" panose="020B0503030303020204" pitchFamily="34" charset="0"/>
                    <a:ea typeface="SamsungOne-400" panose="020B0503030303020204" pitchFamily="34" charset="0"/>
                  </a:rPr>
                  <a:t> </a:t>
                </a:r>
                <a:r>
                  <a:rPr lang="en-US" sz="1000" dirty="0" err="1">
                    <a:latin typeface="SamsungOne-400" panose="020B0503030303020204" pitchFamily="34" charset="0"/>
                    <a:ea typeface="SamsungOne-400" panose="020B0503030303020204" pitchFamily="34" charset="0"/>
                  </a:rPr>
                  <a:t>xuất</a:t>
                </a:r>
                <a:r>
                  <a:rPr lang="en-US" sz="1000" dirty="0">
                    <a:latin typeface="SamsungOne-400" panose="020B0503030303020204" pitchFamily="34" charset="0"/>
                    <a:ea typeface="SamsungOne-400" panose="020B0503030303020204" pitchFamily="34" charset="0"/>
                  </a:rPr>
                  <a:t> </a:t>
                </a:r>
                <a:r>
                  <a:rPr lang="en-US" sz="1000" dirty="0" err="1">
                    <a:latin typeface="SamsungOne-400" panose="020B0503030303020204" pitchFamily="34" charset="0"/>
                    <a:ea typeface="SamsungOne-400" panose="020B0503030303020204" pitchFamily="34" charset="0"/>
                  </a:rPr>
                  <a:t>thông</a:t>
                </a:r>
                <a:r>
                  <a:rPr lang="en-US" sz="1000" dirty="0">
                    <a:latin typeface="SamsungOne-400" panose="020B0503030303020204" pitchFamily="34" charset="0"/>
                    <a:ea typeface="SamsungOne-400" panose="020B0503030303020204" pitchFamily="34" charset="0"/>
                  </a:rPr>
                  <a:t> tin</a:t>
                </a:r>
              </a:p>
            </p:txBody>
          </p:sp>
        </p:grpSp>
        <p:grpSp>
          <p:nvGrpSpPr>
            <p:cNvPr id="17" name="그룹 16"/>
            <p:cNvGrpSpPr/>
            <p:nvPr/>
          </p:nvGrpSpPr>
          <p:grpSpPr>
            <a:xfrm>
              <a:off x="1723716" y="3602242"/>
              <a:ext cx="873968" cy="864096"/>
              <a:chOff x="2143100" y="2636912"/>
              <a:chExt cx="873968" cy="864096"/>
            </a:xfrm>
            <a:solidFill>
              <a:srgbClr val="004080"/>
            </a:solidFill>
          </p:grpSpPr>
          <p:sp>
            <p:nvSpPr>
              <p:cNvPr id="23" name="타원 22"/>
              <p:cNvSpPr/>
              <p:nvPr/>
            </p:nvSpPr>
            <p:spPr>
              <a:xfrm>
                <a:off x="2143100" y="2636912"/>
                <a:ext cx="864096" cy="864096"/>
              </a:xfrm>
              <a:prstGeom prst="ellipse">
                <a:avLst/>
              </a:prstGeom>
              <a:grp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4" name="TextBox 23"/>
              <p:cNvSpPr txBox="1"/>
              <p:nvPr/>
            </p:nvSpPr>
            <p:spPr>
              <a:xfrm>
                <a:off x="2152972" y="2868905"/>
                <a:ext cx="864096" cy="400110"/>
              </a:xfrm>
              <a:prstGeom prst="rect">
                <a:avLst/>
              </a:prstGeom>
              <a:noFill/>
              <a:ln>
                <a:noFill/>
              </a:ln>
            </p:spPr>
            <p:txBody>
              <a:bodyPr wrap="square" rtlCol="0">
                <a:spAutoFit/>
              </a:bodyPr>
              <a:lstStyle/>
              <a:p>
                <a:pPr algn="ctr"/>
                <a:r>
                  <a:rPr lang="en-US" sz="1000" dirty="0" err="1">
                    <a:solidFill>
                      <a:schemeClr val="bg1"/>
                    </a:solidFill>
                    <a:latin typeface="SamsungOne-400" panose="020B0503030303020204" pitchFamily="34" charset="0"/>
                    <a:ea typeface="SamsungOne-400" panose="020B0503030303020204" pitchFamily="34" charset="0"/>
                  </a:rPr>
                  <a:t>khai</a:t>
                </a:r>
                <a:r>
                  <a:rPr lang="en-US" sz="1000" dirty="0">
                    <a:solidFill>
                      <a:schemeClr val="bg1"/>
                    </a:solidFill>
                    <a:latin typeface="SamsungOne-400" panose="020B0503030303020204" pitchFamily="34" charset="0"/>
                    <a:ea typeface="SamsungOne-400" panose="020B0503030303020204" pitchFamily="34" charset="0"/>
                  </a:rPr>
                  <a:t> </a:t>
                </a:r>
                <a:r>
                  <a:rPr lang="en-US" sz="1000" dirty="0" err="1">
                    <a:solidFill>
                      <a:schemeClr val="bg1"/>
                    </a:solidFill>
                    <a:latin typeface="SamsungOne-400" panose="020B0503030303020204" pitchFamily="34" charset="0"/>
                    <a:ea typeface="SamsungOne-400" panose="020B0503030303020204" pitchFamily="34" charset="0"/>
                  </a:rPr>
                  <a:t>thác</a:t>
                </a:r>
                <a:r>
                  <a:rPr lang="en-US" sz="1000" dirty="0">
                    <a:solidFill>
                      <a:schemeClr val="bg1"/>
                    </a:solidFill>
                    <a:latin typeface="SamsungOne-400" panose="020B0503030303020204" pitchFamily="34" charset="0"/>
                    <a:ea typeface="SamsungOne-400" panose="020B0503030303020204" pitchFamily="34" charset="0"/>
                  </a:rPr>
                  <a:t> </a:t>
                </a:r>
                <a:r>
                  <a:rPr lang="en-US" sz="1000" dirty="0" err="1">
                    <a:solidFill>
                      <a:schemeClr val="bg1"/>
                    </a:solidFill>
                    <a:latin typeface="SamsungOne-400" panose="020B0503030303020204" pitchFamily="34" charset="0"/>
                    <a:ea typeface="SamsungOne-400" panose="020B0503030303020204" pitchFamily="34" charset="0"/>
                  </a:rPr>
                  <a:t>thông</a:t>
                </a:r>
                <a:r>
                  <a:rPr lang="en-US" sz="1000" dirty="0">
                    <a:solidFill>
                      <a:schemeClr val="bg1"/>
                    </a:solidFill>
                    <a:latin typeface="SamsungOne-400" panose="020B0503030303020204" pitchFamily="34" charset="0"/>
                    <a:ea typeface="SamsungOne-400" panose="020B0503030303020204" pitchFamily="34" charset="0"/>
                  </a:rPr>
                  <a:t> tin</a:t>
                </a:r>
              </a:p>
            </p:txBody>
          </p:sp>
        </p:grpSp>
        <p:grpSp>
          <p:nvGrpSpPr>
            <p:cNvPr id="25" name="그룹 24"/>
            <p:cNvGrpSpPr/>
            <p:nvPr/>
          </p:nvGrpSpPr>
          <p:grpSpPr>
            <a:xfrm>
              <a:off x="1778832" y="4471666"/>
              <a:ext cx="873968" cy="864096"/>
              <a:chOff x="2143100" y="2636912"/>
              <a:chExt cx="873968" cy="864096"/>
            </a:xfrm>
            <a:solidFill>
              <a:srgbClr val="B0E2FB"/>
            </a:solidFill>
          </p:grpSpPr>
          <p:sp>
            <p:nvSpPr>
              <p:cNvPr id="26" name="타원 25"/>
              <p:cNvSpPr/>
              <p:nvPr/>
            </p:nvSpPr>
            <p:spPr>
              <a:xfrm>
                <a:off x="2143100" y="2636912"/>
                <a:ext cx="864096" cy="864096"/>
              </a:xfrm>
              <a:prstGeom prst="ellipse">
                <a:avLst/>
              </a:prstGeom>
              <a:grp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27" name="TextBox 26"/>
              <p:cNvSpPr txBox="1"/>
              <p:nvPr/>
            </p:nvSpPr>
            <p:spPr>
              <a:xfrm>
                <a:off x="2152972" y="2868905"/>
                <a:ext cx="864096" cy="400110"/>
              </a:xfrm>
              <a:prstGeom prst="rect">
                <a:avLst/>
              </a:prstGeom>
              <a:noFill/>
              <a:ln>
                <a:noFill/>
              </a:ln>
            </p:spPr>
            <p:txBody>
              <a:bodyPr wrap="square" rtlCol="0">
                <a:spAutoFit/>
              </a:bodyPr>
              <a:lstStyle/>
              <a:p>
                <a:pPr algn="ctr"/>
                <a:r>
                  <a:rPr lang="vi-VN" sz="1000" dirty="0">
                    <a:latin typeface="SamsungOne-400" panose="020B0503030303020204" pitchFamily="34" charset="0"/>
                    <a:ea typeface="SamsungOne-400" panose="020B0503030303020204" pitchFamily="34" charset="0"/>
                  </a:rPr>
                  <a:t>Khai thác </a:t>
                </a:r>
              </a:p>
              <a:p>
                <a:pPr algn="ctr"/>
                <a:r>
                  <a:rPr lang="vi-VN" sz="1000" dirty="0">
                    <a:latin typeface="SamsungOne-400" panose="020B0503030303020204" pitchFamily="34" charset="0"/>
                    <a:ea typeface="SamsungOne-400" panose="020B0503030303020204" pitchFamily="34" charset="0"/>
                  </a:rPr>
                  <a:t>Ý tưởng</a:t>
                </a:r>
                <a:endParaRPr lang="en-US" sz="1000" dirty="0">
                  <a:latin typeface="SamsungOne-400" panose="020B0503030303020204" pitchFamily="34" charset="0"/>
                  <a:ea typeface="SamsungOne-400" panose="020B0503030303020204" pitchFamily="34" charset="0"/>
                </a:endParaRPr>
              </a:p>
            </p:txBody>
          </p:sp>
        </p:grpSp>
        <p:grpSp>
          <p:nvGrpSpPr>
            <p:cNvPr id="28" name="그룹 27"/>
            <p:cNvGrpSpPr/>
            <p:nvPr/>
          </p:nvGrpSpPr>
          <p:grpSpPr>
            <a:xfrm>
              <a:off x="2513615" y="4934194"/>
              <a:ext cx="873968" cy="864096"/>
              <a:chOff x="2143100" y="2636912"/>
              <a:chExt cx="873968" cy="864096"/>
            </a:xfrm>
          </p:grpSpPr>
          <p:sp>
            <p:nvSpPr>
              <p:cNvPr id="29" name="타원 28"/>
              <p:cNvSpPr/>
              <p:nvPr/>
            </p:nvSpPr>
            <p:spPr>
              <a:xfrm>
                <a:off x="2143100" y="2636912"/>
                <a:ext cx="864096" cy="864096"/>
              </a:xfrm>
              <a:prstGeom prst="ellipse">
                <a:avLst/>
              </a:prstGeom>
              <a:solidFill>
                <a:srgbClr val="FFFFFF"/>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0" name="TextBox 29"/>
              <p:cNvSpPr txBox="1"/>
              <p:nvPr/>
            </p:nvSpPr>
            <p:spPr>
              <a:xfrm>
                <a:off x="2152972" y="2783182"/>
                <a:ext cx="864096" cy="553998"/>
              </a:xfrm>
              <a:prstGeom prst="rect">
                <a:avLst/>
              </a:prstGeom>
              <a:noFill/>
              <a:ln>
                <a:noFill/>
              </a:ln>
            </p:spPr>
            <p:txBody>
              <a:bodyPr wrap="square" rtlCol="0">
                <a:spAutoFit/>
              </a:bodyPr>
              <a:lstStyle/>
              <a:p>
                <a:pPr algn="ctr"/>
                <a:r>
                  <a:rPr lang="vi-VN" sz="1000" dirty="0">
                    <a:latin typeface="SamsungOne-400" panose="020B0503030303020204" pitchFamily="34" charset="0"/>
                    <a:ea typeface="SamsungOne-400" panose="020B0503030303020204" pitchFamily="34" charset="0"/>
                  </a:rPr>
                  <a:t>Xử lý</a:t>
                </a:r>
              </a:p>
              <a:p>
                <a:pPr algn="ctr"/>
                <a:r>
                  <a:rPr lang="vi-VN" sz="1000" dirty="0">
                    <a:latin typeface="SamsungOne-400" panose="020B0503030303020204" pitchFamily="34" charset="0"/>
                    <a:ea typeface="SamsungOne-400" panose="020B0503030303020204" pitchFamily="34" charset="0"/>
                  </a:rPr>
                  <a:t>ngôn ngữ</a:t>
                </a:r>
              </a:p>
              <a:p>
                <a:pPr algn="ctr"/>
                <a:r>
                  <a:rPr lang="vi-VN" sz="1000" dirty="0">
                    <a:latin typeface="SamsungOne-400" panose="020B0503030303020204" pitchFamily="34" charset="0"/>
                    <a:ea typeface="SamsungOne-400" panose="020B0503030303020204" pitchFamily="34" charset="0"/>
                  </a:rPr>
                  <a:t>tự nhiên</a:t>
                </a:r>
                <a:endParaRPr lang="en-US" sz="1000" dirty="0">
                  <a:latin typeface="SamsungOne-400" panose="020B0503030303020204" pitchFamily="34" charset="0"/>
                  <a:ea typeface="SamsungOne-400" panose="020B0503030303020204" pitchFamily="34" charset="0"/>
                </a:endParaRPr>
              </a:p>
            </p:txBody>
          </p:sp>
        </p:grpSp>
        <p:grpSp>
          <p:nvGrpSpPr>
            <p:cNvPr id="31" name="그룹 30"/>
            <p:cNvGrpSpPr/>
            <p:nvPr/>
          </p:nvGrpSpPr>
          <p:grpSpPr>
            <a:xfrm>
              <a:off x="2422446" y="3607077"/>
              <a:ext cx="1513075" cy="1510370"/>
              <a:chOff x="2143100" y="2636912"/>
              <a:chExt cx="865644" cy="864096"/>
            </a:xfrm>
          </p:grpSpPr>
          <p:sp>
            <p:nvSpPr>
              <p:cNvPr id="32" name="타원 31"/>
              <p:cNvSpPr/>
              <p:nvPr/>
            </p:nvSpPr>
            <p:spPr>
              <a:xfrm>
                <a:off x="2143100" y="2636912"/>
                <a:ext cx="864096" cy="864096"/>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3" name="TextBox 32"/>
              <p:cNvSpPr txBox="1"/>
              <p:nvPr/>
            </p:nvSpPr>
            <p:spPr>
              <a:xfrm>
                <a:off x="2144648" y="2985601"/>
                <a:ext cx="864096" cy="369772"/>
              </a:xfrm>
              <a:prstGeom prst="rect">
                <a:avLst/>
              </a:prstGeom>
              <a:noFill/>
              <a:ln>
                <a:noFill/>
              </a:ln>
            </p:spPr>
            <p:txBody>
              <a:bodyPr wrap="square" rtlCol="0">
                <a:spAutoFit/>
              </a:bodyPr>
              <a:lstStyle/>
              <a:p>
                <a:pPr algn="ctr"/>
                <a:r>
                  <a:rPr lang="en-US" b="1" dirty="0" err="1">
                    <a:latin typeface="SamsungOne-700" panose="020B0803030303020204" pitchFamily="34" charset="0"/>
                    <a:ea typeface="SamsungOne-700" panose="020B0803030303020204" pitchFamily="34" charset="0"/>
                  </a:rPr>
                  <a:t>Khai</a:t>
                </a:r>
                <a:r>
                  <a:rPr lang="en-US" b="1" dirty="0">
                    <a:latin typeface="SamsungOne-700" panose="020B0803030303020204" pitchFamily="34" charset="0"/>
                    <a:ea typeface="SamsungOne-700" panose="020B0803030303020204" pitchFamily="34" charset="0"/>
                  </a:rPr>
                  <a:t> </a:t>
                </a:r>
                <a:r>
                  <a:rPr lang="en-US" b="1" dirty="0" err="1">
                    <a:latin typeface="SamsungOne-700" panose="020B0803030303020204" pitchFamily="34" charset="0"/>
                    <a:ea typeface="SamsungOne-700" panose="020B0803030303020204" pitchFamily="34" charset="0"/>
                  </a:rPr>
                  <a:t>thác</a:t>
                </a:r>
                <a:r>
                  <a:rPr lang="en-US" b="1" dirty="0">
                    <a:latin typeface="SamsungOne-700" panose="020B0803030303020204" pitchFamily="34" charset="0"/>
                    <a:ea typeface="SamsungOne-700" panose="020B0803030303020204" pitchFamily="34" charset="0"/>
                  </a:rPr>
                  <a:t> </a:t>
                </a:r>
                <a:r>
                  <a:rPr lang="en-US" b="1" dirty="0" err="1">
                    <a:latin typeface="SamsungOne-700" panose="020B0803030303020204" pitchFamily="34" charset="0"/>
                    <a:ea typeface="SamsungOne-700" panose="020B0803030303020204" pitchFamily="34" charset="0"/>
                  </a:rPr>
                  <a:t>văn</a:t>
                </a:r>
                <a:r>
                  <a:rPr lang="en-US" b="1" dirty="0">
                    <a:latin typeface="SamsungOne-700" panose="020B0803030303020204" pitchFamily="34" charset="0"/>
                    <a:ea typeface="SamsungOne-700" panose="020B0803030303020204" pitchFamily="34" charset="0"/>
                  </a:rPr>
                  <a:t> </a:t>
                </a:r>
                <a:r>
                  <a:rPr lang="en-US" b="1" dirty="0" err="1">
                    <a:latin typeface="SamsungOne-700" panose="020B0803030303020204" pitchFamily="34" charset="0"/>
                    <a:ea typeface="SamsungOne-700" panose="020B0803030303020204" pitchFamily="34" charset="0"/>
                  </a:rPr>
                  <a:t>bản</a:t>
                </a:r>
                <a:r>
                  <a:rPr lang="en-US" b="1" dirty="0">
                    <a:latin typeface="SamsungOne-700" panose="020B0803030303020204" pitchFamily="34" charset="0"/>
                    <a:ea typeface="SamsungOne-700" panose="020B0803030303020204" pitchFamily="34" charset="0"/>
                  </a:rPr>
                  <a:t> </a:t>
                </a:r>
              </a:p>
            </p:txBody>
          </p:sp>
        </p:grpSp>
        <p:grpSp>
          <p:nvGrpSpPr>
            <p:cNvPr id="34" name="그룹 33"/>
            <p:cNvGrpSpPr/>
            <p:nvPr/>
          </p:nvGrpSpPr>
          <p:grpSpPr>
            <a:xfrm>
              <a:off x="3543783" y="3134629"/>
              <a:ext cx="873968" cy="864096"/>
              <a:chOff x="2143100" y="2636912"/>
              <a:chExt cx="873968" cy="864096"/>
            </a:xfrm>
          </p:grpSpPr>
          <p:sp>
            <p:nvSpPr>
              <p:cNvPr id="35" name="타원 34"/>
              <p:cNvSpPr/>
              <p:nvPr/>
            </p:nvSpPr>
            <p:spPr>
              <a:xfrm>
                <a:off x="2143100" y="2636912"/>
                <a:ext cx="864096" cy="864096"/>
              </a:xfrm>
              <a:prstGeom prst="ellipse">
                <a:avLst/>
              </a:prstGeom>
              <a:solidFill>
                <a:srgbClr val="7B7BFB"/>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6" name="TextBox 35"/>
              <p:cNvSpPr txBox="1"/>
              <p:nvPr/>
            </p:nvSpPr>
            <p:spPr>
              <a:xfrm>
                <a:off x="2152972" y="2943037"/>
                <a:ext cx="864096" cy="400110"/>
              </a:xfrm>
              <a:prstGeom prst="rect">
                <a:avLst/>
              </a:prstGeom>
              <a:noFill/>
              <a:ln>
                <a:noFill/>
              </a:ln>
            </p:spPr>
            <p:txBody>
              <a:bodyPr wrap="square" rtlCol="0">
                <a:spAutoFit/>
              </a:bodyPr>
              <a:lstStyle/>
              <a:p>
                <a:pPr algn="ctr"/>
                <a:r>
                  <a:rPr lang="en-US" sz="1000" dirty="0" err="1">
                    <a:latin typeface="SamsungOne-400" panose="020B0503030303020204" pitchFamily="34" charset="0"/>
                    <a:ea typeface="SamsungOne-400" panose="020B0503030303020204" pitchFamily="34" charset="0"/>
                  </a:rPr>
                  <a:t>Khai</a:t>
                </a:r>
                <a:r>
                  <a:rPr lang="en-US" sz="1000" dirty="0">
                    <a:latin typeface="SamsungOne-400" panose="020B0503030303020204" pitchFamily="34" charset="0"/>
                    <a:ea typeface="SamsungOne-400" panose="020B0503030303020204" pitchFamily="34" charset="0"/>
                  </a:rPr>
                  <a:t> </a:t>
                </a:r>
                <a:r>
                  <a:rPr lang="en-US" sz="1000" dirty="0" err="1">
                    <a:latin typeface="SamsungOne-400" panose="020B0503030303020204" pitchFamily="34" charset="0"/>
                    <a:ea typeface="SamsungOne-400" panose="020B0503030303020204" pitchFamily="34" charset="0"/>
                  </a:rPr>
                  <a:t>thác</a:t>
                </a:r>
                <a:r>
                  <a:rPr lang="en-US" sz="1000" dirty="0">
                    <a:latin typeface="SamsungOne-400" panose="020B0503030303020204" pitchFamily="34" charset="0"/>
                    <a:ea typeface="SamsungOne-400" panose="020B0503030303020204" pitchFamily="34" charset="0"/>
                  </a:rPr>
                  <a:t> </a:t>
                </a:r>
                <a:r>
                  <a:rPr lang="en-US" sz="1000" dirty="0" err="1">
                    <a:latin typeface="SamsungOne-400" panose="020B0503030303020204" pitchFamily="34" charset="0"/>
                    <a:ea typeface="SamsungOne-400" panose="020B0503030303020204" pitchFamily="34" charset="0"/>
                  </a:rPr>
                  <a:t>nội</a:t>
                </a:r>
                <a:r>
                  <a:rPr lang="en-US" sz="1000" dirty="0">
                    <a:latin typeface="SamsungOne-400" panose="020B0503030303020204" pitchFamily="34" charset="0"/>
                    <a:ea typeface="SamsungOne-400" panose="020B0503030303020204" pitchFamily="34" charset="0"/>
                  </a:rPr>
                  <a:t> dung web</a:t>
                </a:r>
              </a:p>
            </p:txBody>
          </p:sp>
        </p:grpSp>
        <p:grpSp>
          <p:nvGrpSpPr>
            <p:cNvPr id="37" name="그룹 36"/>
            <p:cNvGrpSpPr/>
            <p:nvPr/>
          </p:nvGrpSpPr>
          <p:grpSpPr>
            <a:xfrm>
              <a:off x="3844204" y="3925237"/>
              <a:ext cx="1005404" cy="864096"/>
              <a:chOff x="2143100" y="2636912"/>
              <a:chExt cx="873968" cy="864096"/>
            </a:xfrm>
          </p:grpSpPr>
          <p:sp>
            <p:nvSpPr>
              <p:cNvPr id="38" name="타원 37"/>
              <p:cNvSpPr/>
              <p:nvPr/>
            </p:nvSpPr>
            <p:spPr>
              <a:xfrm>
                <a:off x="2143100" y="2636912"/>
                <a:ext cx="864096" cy="864096"/>
              </a:xfrm>
              <a:prstGeom prst="ellipse">
                <a:avLst/>
              </a:prstGeom>
              <a:solidFill>
                <a:srgbClr val="B0E2FB"/>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39" name="TextBox 38"/>
              <p:cNvSpPr txBox="1"/>
              <p:nvPr/>
            </p:nvSpPr>
            <p:spPr>
              <a:xfrm>
                <a:off x="2152972" y="2943037"/>
                <a:ext cx="864096" cy="246221"/>
              </a:xfrm>
              <a:prstGeom prst="rect">
                <a:avLst/>
              </a:prstGeom>
              <a:noFill/>
              <a:ln>
                <a:noFill/>
              </a:ln>
            </p:spPr>
            <p:txBody>
              <a:bodyPr wrap="square" rtlCol="0">
                <a:spAutoFit/>
              </a:bodyPr>
              <a:lstStyle/>
              <a:p>
                <a:pPr algn="ctr"/>
                <a:r>
                  <a:rPr lang="vi-VN" sz="1000" dirty="0">
                    <a:latin typeface="SamsungOne-400" panose="020B0503030303020204" pitchFamily="34" charset="0"/>
                    <a:ea typeface="SamsungOne-400" panose="020B0503030303020204" pitchFamily="34" charset="0"/>
                  </a:rPr>
                  <a:t>Phân loại</a:t>
                </a:r>
                <a:endParaRPr lang="en-US" sz="1000" dirty="0">
                  <a:latin typeface="SamsungOne-400" panose="020B0503030303020204" pitchFamily="34" charset="0"/>
                  <a:ea typeface="SamsungOne-400" panose="020B0503030303020204" pitchFamily="34" charset="0"/>
                </a:endParaRPr>
              </a:p>
            </p:txBody>
          </p:sp>
        </p:grpSp>
        <p:grpSp>
          <p:nvGrpSpPr>
            <p:cNvPr id="40" name="그룹 39"/>
            <p:cNvGrpSpPr/>
            <p:nvPr/>
          </p:nvGrpSpPr>
          <p:grpSpPr>
            <a:xfrm>
              <a:off x="3509520" y="4720524"/>
              <a:ext cx="873968" cy="864096"/>
              <a:chOff x="2143100" y="2636912"/>
              <a:chExt cx="873968" cy="864096"/>
            </a:xfrm>
          </p:grpSpPr>
          <p:sp>
            <p:nvSpPr>
              <p:cNvPr id="41" name="타원 40"/>
              <p:cNvSpPr/>
              <p:nvPr/>
            </p:nvSpPr>
            <p:spPr>
              <a:xfrm>
                <a:off x="2143100" y="2636912"/>
                <a:ext cx="864096" cy="864096"/>
              </a:xfrm>
              <a:prstGeom prst="ellipse">
                <a:avLst/>
              </a:prstGeom>
              <a:solidFill>
                <a:srgbClr val="00408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amsungOne-400" panose="020B0503030303020204" pitchFamily="34" charset="0"/>
                  <a:ea typeface="SamsungOne-400" panose="020B0503030303020204" pitchFamily="34" charset="0"/>
                </a:endParaRPr>
              </a:p>
            </p:txBody>
          </p:sp>
          <p:sp>
            <p:nvSpPr>
              <p:cNvPr id="42" name="TextBox 41"/>
              <p:cNvSpPr txBox="1"/>
              <p:nvPr/>
            </p:nvSpPr>
            <p:spPr>
              <a:xfrm>
                <a:off x="2152972" y="2943037"/>
                <a:ext cx="864096" cy="246221"/>
              </a:xfrm>
              <a:prstGeom prst="rect">
                <a:avLst/>
              </a:prstGeom>
              <a:noFill/>
              <a:ln>
                <a:noFill/>
              </a:ln>
            </p:spPr>
            <p:txBody>
              <a:bodyPr wrap="square" rtlCol="0">
                <a:spAutoFit/>
              </a:bodyPr>
              <a:lstStyle/>
              <a:p>
                <a:pPr algn="ctr"/>
                <a:r>
                  <a:rPr lang="vi-VN" sz="1000" dirty="0">
                    <a:solidFill>
                      <a:schemeClr val="bg1"/>
                    </a:solidFill>
                    <a:latin typeface="SamsungOne-400" panose="020B0503030303020204" pitchFamily="34" charset="0"/>
                    <a:ea typeface="SamsungOne-400" panose="020B0503030303020204" pitchFamily="34" charset="0"/>
                  </a:rPr>
                  <a:t>Phân cụm</a:t>
                </a:r>
                <a:endParaRPr lang="en-US" sz="1000" dirty="0">
                  <a:solidFill>
                    <a:schemeClr val="bg1"/>
                  </a:solidFill>
                  <a:latin typeface="SamsungOne-400" panose="020B0503030303020204" pitchFamily="34" charset="0"/>
                  <a:ea typeface="SamsungOne-400" panose="020B0503030303020204" pitchFamily="34" charset="0"/>
                </a:endParaRPr>
              </a:p>
            </p:txBody>
          </p:sp>
        </p:grpSp>
        <p:sp>
          <p:nvSpPr>
            <p:cNvPr id="9" name="타원 8"/>
            <p:cNvSpPr/>
            <p:nvPr/>
          </p:nvSpPr>
          <p:spPr>
            <a:xfrm>
              <a:off x="495169" y="2198756"/>
              <a:ext cx="5437268" cy="398621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940924" y="2396414"/>
              <a:ext cx="2401940" cy="461665"/>
            </a:xfrm>
            <a:prstGeom prst="rect">
              <a:avLst/>
            </a:prstGeom>
            <a:noFill/>
          </p:spPr>
          <p:txBody>
            <a:bodyPr wrap="none" rtlCol="0">
              <a:spAutoFit/>
            </a:bodyPr>
            <a:lstStyle/>
            <a:p>
              <a:r>
                <a:rPr lang="vi-VN" sz="2400" dirty="0">
                  <a:solidFill>
                    <a:srgbClr val="1429A0"/>
                  </a:solidFill>
                  <a:latin typeface="SamsungOne-700" panose="020B0803030303020204" pitchFamily="34" charset="0"/>
                  <a:ea typeface="SamsungOne-700" panose="020B0803030303020204" pitchFamily="34" charset="0"/>
                </a:rPr>
                <a:t>Phân tích văn bản</a:t>
              </a:r>
              <a:endParaRPr lang="en-US" sz="2400" dirty="0">
                <a:solidFill>
                  <a:srgbClr val="1429A0"/>
                </a:solidFill>
                <a:latin typeface="SamsungOne-700" panose="020B0803030303020204" pitchFamily="34" charset="0"/>
                <a:ea typeface="SamsungOne-700" panose="020B0803030303020204" pitchFamily="34" charset="0"/>
              </a:endParaRPr>
            </a:p>
          </p:txBody>
        </p:sp>
        <p:sp>
          <p:nvSpPr>
            <p:cNvPr id="14" name="모서리가 둥근 직사각형 13"/>
            <p:cNvSpPr/>
            <p:nvPr/>
          </p:nvSpPr>
          <p:spPr>
            <a:xfrm>
              <a:off x="1375012" y="2968306"/>
              <a:ext cx="1311428"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amsungOne-400" panose="020B0503030303020204" pitchFamily="34" charset="0"/>
                  <a:ea typeface="SamsungOne-400" panose="020B0503030303020204" pitchFamily="34" charset="0"/>
                </a:rPr>
                <a:t>So </a:t>
              </a:r>
              <a:r>
                <a:rPr lang="en-US" sz="900" dirty="0" err="1">
                  <a:solidFill>
                    <a:schemeClr val="tx1"/>
                  </a:solidFill>
                  <a:latin typeface="SamsungOne-400" panose="020B0503030303020204" pitchFamily="34" charset="0"/>
                  <a:ea typeface="SamsungOne-400" panose="020B0503030303020204" pitchFamily="34" charset="0"/>
                </a:rPr>
                <a:t>khớp</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tài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liệu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3" name="모서리가 둥근 직사각형 42"/>
            <p:cNvSpPr/>
            <p:nvPr/>
          </p:nvSpPr>
          <p:spPr>
            <a:xfrm>
              <a:off x="1109201" y="3182930"/>
              <a:ext cx="1311428"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00" dirty="0">
                  <a:solidFill>
                    <a:schemeClr val="tx1"/>
                  </a:solidFill>
                  <a:latin typeface="SamsungOne-400" panose="020B0503030303020204" pitchFamily="34" charset="0"/>
                  <a:ea typeface="SamsungOne-400" panose="020B0503030303020204" pitchFamily="34" charset="0"/>
                </a:rPr>
                <a:t>Tối ưu hóa Tìm kiếm</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4" name="모서리가 둥근 직사각형 43"/>
            <p:cNvSpPr/>
            <p:nvPr/>
          </p:nvSpPr>
          <p:spPr>
            <a:xfrm>
              <a:off x="1448027" y="3390003"/>
              <a:ext cx="985794"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00" dirty="0">
                  <a:solidFill>
                    <a:schemeClr val="tx1"/>
                  </a:solidFill>
                  <a:latin typeface="SamsungOne-400" panose="020B0503030303020204" pitchFamily="34" charset="0"/>
                  <a:ea typeface="SamsungOne-400" panose="020B0503030303020204" pitchFamily="34" charset="0"/>
                </a:rPr>
                <a:t>Chỉ số đảo ngược</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5" name="모서리가 둥근 직사각형 44"/>
            <p:cNvSpPr/>
            <p:nvPr/>
          </p:nvSpPr>
          <p:spPr>
            <a:xfrm>
              <a:off x="1016482" y="3695884"/>
              <a:ext cx="109953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Khai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thác</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thực</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thể</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6" name="모서리가 둥근 직사각형 45"/>
            <p:cNvSpPr/>
            <p:nvPr/>
          </p:nvSpPr>
          <p:spPr>
            <a:xfrm>
              <a:off x="692512" y="3933980"/>
              <a:ext cx="109953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đồng</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tham</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khảo</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7" name="모서리가 둥근 직사각형 46"/>
            <p:cNvSpPr/>
            <p:nvPr/>
          </p:nvSpPr>
          <p:spPr>
            <a:xfrm>
              <a:off x="707501" y="4191876"/>
              <a:ext cx="1510999"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Khai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thác</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mối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quan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hệ</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8" name="모서리가 둥근 직사각형 47"/>
            <p:cNvSpPr/>
            <p:nvPr/>
          </p:nvSpPr>
          <p:spPr>
            <a:xfrm>
              <a:off x="1170144" y="4549405"/>
              <a:ext cx="87386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cụm</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từ</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49" name="모서리가 둥근 직사각형 48"/>
            <p:cNvSpPr/>
            <p:nvPr/>
          </p:nvSpPr>
          <p:spPr>
            <a:xfrm>
              <a:off x="803249" y="4814021"/>
              <a:ext cx="1107944"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00" dirty="0">
                  <a:solidFill>
                    <a:schemeClr val="tx1"/>
                  </a:solidFill>
                  <a:latin typeface="SamsungOne-400" panose="020B0503030303020204" pitchFamily="34" charset="0"/>
                  <a:ea typeface="SamsungOne-400" panose="020B0503030303020204" pitchFamily="34" charset="0"/>
                </a:rPr>
                <a:t>Nhóm từ</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0" name="모서리가 둥근 직사각형 49"/>
            <p:cNvSpPr/>
            <p:nvPr/>
          </p:nvSpPr>
          <p:spPr>
            <a:xfrm>
              <a:off x="1073089" y="5064599"/>
              <a:ext cx="1186939"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Phân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tích</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tình</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cảm</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1" name="모서리가 둥근 직사각형 50"/>
            <p:cNvSpPr/>
            <p:nvPr/>
          </p:nvSpPr>
          <p:spPr>
            <a:xfrm>
              <a:off x="1764584" y="5354768"/>
              <a:ext cx="850615"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amsungOne-400" panose="020B0503030303020204" pitchFamily="34" charset="0"/>
                  <a:ea typeface="SamsungOne-400" panose="020B0503030303020204" pitchFamily="34" charset="0"/>
                </a:rPr>
                <a:t>Token </a:t>
              </a:r>
              <a:r>
                <a:rPr lang="en-US" sz="900" dirty="0" err="1">
                  <a:solidFill>
                    <a:schemeClr val="tx1"/>
                  </a:solidFill>
                  <a:latin typeface="SamsungOne-400" panose="020B0503030303020204" pitchFamily="34" charset="0"/>
                  <a:ea typeface="SamsungOne-400" panose="020B0503030303020204" pitchFamily="34" charset="0"/>
                </a:rPr>
                <a:t>hóa</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2" name="모서리가 둥근 직사각형 51"/>
            <p:cNvSpPr/>
            <p:nvPr/>
          </p:nvSpPr>
          <p:spPr>
            <a:xfrm>
              <a:off x="1852569" y="5565979"/>
              <a:ext cx="1020052"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bổ</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đề</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3" name="모서리가 둥근 직사각형 52"/>
            <p:cNvSpPr/>
            <p:nvPr/>
          </p:nvSpPr>
          <p:spPr>
            <a:xfrm>
              <a:off x="2550342" y="5760464"/>
              <a:ext cx="1412239"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Gắn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thẻ</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một</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phần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của</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bài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phát</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biểu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4" name="모서리가 둥근 직사각형 53"/>
            <p:cNvSpPr/>
            <p:nvPr/>
          </p:nvSpPr>
          <p:spPr>
            <a:xfrm>
              <a:off x="3976345" y="4862990"/>
              <a:ext cx="126038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00" dirty="0">
                  <a:solidFill>
                    <a:schemeClr val="tx1"/>
                  </a:solidFill>
                  <a:latin typeface="SamsungOne-400" panose="020B0503030303020204" pitchFamily="34" charset="0"/>
                  <a:ea typeface="SamsungOne-400" panose="020B0503030303020204" pitchFamily="34" charset="0"/>
                </a:rPr>
                <a:t>Tính tương đồng của tài liệu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5" name="모서리가 둥근 직사각형 54"/>
            <p:cNvSpPr/>
            <p:nvPr/>
          </p:nvSpPr>
          <p:spPr>
            <a:xfrm>
              <a:off x="3855561" y="5267028"/>
              <a:ext cx="1335788"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Phân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cụm</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tài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liệu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6" name="모서리가 둥근 직사각형 55"/>
            <p:cNvSpPr/>
            <p:nvPr/>
          </p:nvSpPr>
          <p:spPr>
            <a:xfrm>
              <a:off x="4168024" y="4496682"/>
              <a:ext cx="157065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Phân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loại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tài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liệu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7" name="모서리가 둥근 직사각형 56"/>
            <p:cNvSpPr/>
            <p:nvPr/>
          </p:nvSpPr>
          <p:spPr>
            <a:xfrm>
              <a:off x="4760087" y="4259366"/>
              <a:ext cx="977777"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Phát</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hiện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cảnh</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báo</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8" name="모서리가 둥근 직사각형 57"/>
            <p:cNvSpPr/>
            <p:nvPr/>
          </p:nvSpPr>
          <p:spPr>
            <a:xfrm>
              <a:off x="4270848" y="4018564"/>
              <a:ext cx="1192757"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Xếp</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hạng</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tài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liệu</a:t>
              </a:r>
              <a:endParaRPr lang="en-US" sz="900" dirty="0">
                <a:solidFill>
                  <a:schemeClr val="tx1"/>
                </a:solidFill>
                <a:latin typeface="SamsungOne-400" panose="020B0503030303020204" pitchFamily="34" charset="0"/>
                <a:ea typeface="SamsungOne-400" panose="020B0503030303020204" pitchFamily="34" charset="0"/>
              </a:endParaRPr>
            </a:p>
          </p:txBody>
        </p:sp>
        <p:sp>
          <p:nvSpPr>
            <p:cNvPr id="59" name="모서리가 둥근 직사각형 58"/>
            <p:cNvSpPr/>
            <p:nvPr/>
          </p:nvSpPr>
          <p:spPr>
            <a:xfrm>
              <a:off x="4345916" y="3579631"/>
              <a:ext cx="1392758"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Phân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tích</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cấu</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trúc</a:t>
              </a:r>
              <a:r>
                <a:rPr lang="en-US" sz="900" dirty="0">
                  <a:solidFill>
                    <a:schemeClr val="tx1"/>
                  </a:solidFill>
                  <a:latin typeface="SamsungOne-400" panose="020B0503030303020204" pitchFamily="34" charset="0"/>
                  <a:ea typeface="SamsungOne-400" panose="020B0503030303020204" pitchFamily="34" charset="0"/>
                </a:rPr>
                <a:t> web</a:t>
              </a:r>
            </a:p>
          </p:txBody>
        </p:sp>
        <p:sp>
          <p:nvSpPr>
            <p:cNvPr id="60" name="모서리가 둥근 직사각형 59"/>
            <p:cNvSpPr/>
            <p:nvPr/>
          </p:nvSpPr>
          <p:spPr>
            <a:xfrm>
              <a:off x="4318057" y="3342544"/>
              <a:ext cx="920788"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Phân</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tích</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trang</a:t>
              </a:r>
              <a:r>
                <a:rPr lang="en-US" sz="900" dirty="0">
                  <a:solidFill>
                    <a:schemeClr val="tx1"/>
                  </a:solidFill>
                  <a:latin typeface="SamsungOne-400" panose="020B0503030303020204" pitchFamily="34" charset="0"/>
                  <a:ea typeface="SamsungOne-400" panose="020B0503030303020204" pitchFamily="34" charset="0"/>
                </a:rPr>
                <a:t> web</a:t>
              </a:r>
            </a:p>
          </p:txBody>
        </p:sp>
        <p:sp>
          <p:nvSpPr>
            <p:cNvPr id="61" name="모서리가 둥근 직사각형 60"/>
            <p:cNvSpPr/>
            <p:nvPr/>
          </p:nvSpPr>
          <p:spPr>
            <a:xfrm>
              <a:off x="3974225" y="3087204"/>
              <a:ext cx="1264620" cy="175479"/>
            </a:xfrm>
            <a:prstGeom prst="roundRect">
              <a:avLst/>
            </a:prstGeom>
            <a:solidFill>
              <a:schemeClr val="bg1"/>
            </a:solidFill>
            <a:ln>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latin typeface="SamsungOne-400" panose="020B0503030303020204" pitchFamily="34" charset="0"/>
                  <a:ea typeface="SamsungOne-400" panose="020B0503030303020204" pitchFamily="34" charset="0"/>
                </a:rPr>
                <a:t>Khai</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thác</a:t>
              </a:r>
              <a:r>
                <a:rPr lang="en-US" sz="900" dirty="0">
                  <a:solidFill>
                    <a:schemeClr val="tx1"/>
                  </a:solidFill>
                  <a:latin typeface="SamsungOne-400" panose="020B0503030303020204" pitchFamily="34" charset="0"/>
                  <a:ea typeface="SamsungOne-400" panose="020B0503030303020204" pitchFamily="34" charset="0"/>
                </a:rPr>
                <a:t> </a:t>
              </a:r>
              <a:r>
                <a:rPr lang="en-US" sz="900" dirty="0" err="1">
                  <a:solidFill>
                    <a:schemeClr val="tx1"/>
                  </a:solidFill>
                  <a:latin typeface="SamsungOne-400" panose="020B0503030303020204" pitchFamily="34" charset="0"/>
                  <a:ea typeface="SamsungOne-400" panose="020B0503030303020204" pitchFamily="34" charset="0"/>
                </a:rPr>
                <a:t>nội</a:t>
              </a:r>
              <a:r>
                <a:rPr lang="en-US" sz="900" dirty="0">
                  <a:solidFill>
                    <a:schemeClr val="tx1"/>
                  </a:solidFill>
                  <a:latin typeface="SamsungOne-400" panose="020B0503030303020204" pitchFamily="34" charset="0"/>
                  <a:ea typeface="SamsungOne-400" panose="020B0503030303020204" pitchFamily="34" charset="0"/>
                </a:rPr>
                <a:t> dung web</a:t>
              </a:r>
            </a:p>
          </p:txBody>
        </p:sp>
        <p:sp>
          <p:nvSpPr>
            <p:cNvPr id="15" name="오른쪽 화살표 14"/>
            <p:cNvSpPr/>
            <p:nvPr/>
          </p:nvSpPr>
          <p:spPr>
            <a:xfrm>
              <a:off x="1096487" y="2094270"/>
              <a:ext cx="4162285" cy="331313"/>
            </a:xfrm>
            <a:prstGeom prst="rightArrow">
              <a:avLst/>
            </a:prstGeom>
            <a:solidFill>
              <a:schemeClr val="accent5">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자유형 71"/>
            <p:cNvSpPr/>
            <p:nvPr/>
          </p:nvSpPr>
          <p:spPr>
            <a:xfrm>
              <a:off x="5571190" y="3202881"/>
              <a:ext cx="3768195" cy="1954310"/>
            </a:xfrm>
            <a:custGeom>
              <a:avLst/>
              <a:gdLst>
                <a:gd name="connsiteX0" fmla="*/ 720540 w 3768195"/>
                <a:gd name="connsiteY0" fmla="*/ 0 h 1954310"/>
                <a:gd name="connsiteX1" fmla="*/ 3652109 w 3768195"/>
                <a:gd name="connsiteY1" fmla="*/ 0 h 1954310"/>
                <a:gd name="connsiteX2" fmla="*/ 3768195 w 3768195"/>
                <a:gd name="connsiteY2" fmla="*/ 116086 h 1954310"/>
                <a:gd name="connsiteX3" fmla="*/ 3768195 w 3768195"/>
                <a:gd name="connsiteY3" fmla="*/ 1838224 h 1954310"/>
                <a:gd name="connsiteX4" fmla="*/ 3652109 w 3768195"/>
                <a:gd name="connsiteY4" fmla="*/ 1954310 h 1954310"/>
                <a:gd name="connsiteX5" fmla="*/ 720540 w 3768195"/>
                <a:gd name="connsiteY5" fmla="*/ 1954310 h 1954310"/>
                <a:gd name="connsiteX6" fmla="*/ 604454 w 3768195"/>
                <a:gd name="connsiteY6" fmla="*/ 1838224 h 1954310"/>
                <a:gd name="connsiteX7" fmla="*/ 604454 w 3768195"/>
                <a:gd name="connsiteY7" fmla="*/ 1028276 h 1954310"/>
                <a:gd name="connsiteX8" fmla="*/ 244023 w 3768195"/>
                <a:gd name="connsiteY8" fmla="*/ 1028276 h 1954310"/>
                <a:gd name="connsiteX9" fmla="*/ 244023 w 3768195"/>
                <a:gd name="connsiteY9" fmla="*/ 1150287 h 1954310"/>
                <a:gd name="connsiteX10" fmla="*/ 0 w 3768195"/>
                <a:gd name="connsiteY10" fmla="*/ 906265 h 1954310"/>
                <a:gd name="connsiteX11" fmla="*/ 244023 w 3768195"/>
                <a:gd name="connsiteY11" fmla="*/ 662242 h 1954310"/>
                <a:gd name="connsiteX12" fmla="*/ 244023 w 3768195"/>
                <a:gd name="connsiteY12" fmla="*/ 784253 h 1954310"/>
                <a:gd name="connsiteX13" fmla="*/ 604454 w 3768195"/>
                <a:gd name="connsiteY13" fmla="*/ 784253 h 1954310"/>
                <a:gd name="connsiteX14" fmla="*/ 604454 w 3768195"/>
                <a:gd name="connsiteY14" fmla="*/ 116086 h 1954310"/>
                <a:gd name="connsiteX15" fmla="*/ 720540 w 3768195"/>
                <a:gd name="connsiteY15" fmla="*/ 0 h 195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8195" h="1954310">
                  <a:moveTo>
                    <a:pt x="720540" y="0"/>
                  </a:moveTo>
                  <a:lnTo>
                    <a:pt x="3652109" y="0"/>
                  </a:lnTo>
                  <a:cubicBezTo>
                    <a:pt x="3716222" y="0"/>
                    <a:pt x="3768195" y="51973"/>
                    <a:pt x="3768195" y="116086"/>
                  </a:cubicBezTo>
                  <a:lnTo>
                    <a:pt x="3768195" y="1838224"/>
                  </a:lnTo>
                  <a:cubicBezTo>
                    <a:pt x="3768195" y="1902337"/>
                    <a:pt x="3716222" y="1954310"/>
                    <a:pt x="3652109" y="1954310"/>
                  </a:cubicBezTo>
                  <a:lnTo>
                    <a:pt x="720540" y="1954310"/>
                  </a:lnTo>
                  <a:cubicBezTo>
                    <a:pt x="656427" y="1954310"/>
                    <a:pt x="604454" y="1902337"/>
                    <a:pt x="604454" y="1838224"/>
                  </a:cubicBezTo>
                  <a:lnTo>
                    <a:pt x="604454" y="1028276"/>
                  </a:lnTo>
                  <a:lnTo>
                    <a:pt x="244023" y="1028276"/>
                  </a:lnTo>
                  <a:lnTo>
                    <a:pt x="244023" y="1150287"/>
                  </a:lnTo>
                  <a:lnTo>
                    <a:pt x="0" y="906265"/>
                  </a:lnTo>
                  <a:lnTo>
                    <a:pt x="244023" y="662242"/>
                  </a:lnTo>
                  <a:lnTo>
                    <a:pt x="244023" y="784253"/>
                  </a:lnTo>
                  <a:lnTo>
                    <a:pt x="604454" y="784253"/>
                  </a:lnTo>
                  <a:lnTo>
                    <a:pt x="604454" y="116086"/>
                  </a:lnTo>
                  <a:cubicBezTo>
                    <a:pt x="604454" y="51973"/>
                    <a:pt x="656427" y="0"/>
                    <a:pt x="720540" y="0"/>
                  </a:cubicBezTo>
                  <a:close/>
                </a:path>
              </a:pathLst>
            </a:custGeom>
            <a:solidFill>
              <a:schemeClr val="accent5">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그룹 2"/>
            <p:cNvGrpSpPr/>
            <p:nvPr/>
          </p:nvGrpSpPr>
          <p:grpSpPr>
            <a:xfrm>
              <a:off x="6310879" y="3334548"/>
              <a:ext cx="2914250" cy="1675646"/>
              <a:chOff x="6346983" y="3248046"/>
              <a:chExt cx="2896395" cy="1846359"/>
            </a:xfrm>
          </p:grpSpPr>
          <p:sp>
            <p:nvSpPr>
              <p:cNvPr id="63" name="모서리가 둥근 직사각형 62"/>
              <p:cNvSpPr/>
              <p:nvPr/>
            </p:nvSpPr>
            <p:spPr>
              <a:xfrm>
                <a:off x="6606909" y="3248046"/>
                <a:ext cx="844800" cy="365106"/>
              </a:xfrm>
              <a:prstGeom prst="roundRect">
                <a:avLst/>
              </a:prstGeom>
              <a:solidFill>
                <a:srgbClr val="CAE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Thống kê</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4" name="모서리가 둥근 직사각형 63"/>
              <p:cNvSpPr/>
              <p:nvPr/>
            </p:nvSpPr>
            <p:spPr>
              <a:xfrm>
                <a:off x="7567939" y="3257664"/>
                <a:ext cx="1463433" cy="365106"/>
              </a:xfrm>
              <a:prstGeom prst="roundRect">
                <a:avLst/>
              </a:prstGeom>
              <a:solidFill>
                <a:srgbClr val="E6E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Học máy</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5" name="모서리가 둥근 직사각형 64"/>
              <p:cNvSpPr/>
              <p:nvPr/>
            </p:nvSpPr>
            <p:spPr>
              <a:xfrm>
                <a:off x="6939831" y="3727054"/>
                <a:ext cx="1704008" cy="365107"/>
              </a:xfrm>
              <a:prstGeom prst="roundRect">
                <a:avLst/>
              </a:prstGeom>
              <a:solidFill>
                <a:srgbClr val="A7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amsungOne-400" panose="020B0503030303020204" pitchFamily="34" charset="0"/>
                    <a:ea typeface="SamsungOne-400" panose="020B0503030303020204" pitchFamily="34" charset="0"/>
                  </a:rPr>
                  <a:t>Khoa </a:t>
                </a:r>
                <a:r>
                  <a:rPr lang="en-US" sz="1200" dirty="0" err="1">
                    <a:solidFill>
                      <a:schemeClr val="tx1"/>
                    </a:solidFill>
                    <a:latin typeface="SamsungOne-400" panose="020B0503030303020204" pitchFamily="34" charset="0"/>
                    <a:ea typeface="SamsungOne-400" panose="020B0503030303020204" pitchFamily="34" charset="0"/>
                  </a:rPr>
                  <a:t>học</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quản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lý</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6" name="모서리가 둥근 직사각형 65"/>
              <p:cNvSpPr/>
              <p:nvPr/>
            </p:nvSpPr>
            <p:spPr>
              <a:xfrm>
                <a:off x="7818745" y="4720524"/>
                <a:ext cx="1424633" cy="365106"/>
              </a:xfrm>
              <a:prstGeom prst="roundRect">
                <a:avLst/>
              </a:prstGeom>
              <a:solidFill>
                <a:srgbClr val="92D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Khoa học máy tính</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7" name="모서리가 둥근 직사각형 66"/>
              <p:cNvSpPr/>
              <p:nvPr/>
            </p:nvSpPr>
            <p:spPr>
              <a:xfrm>
                <a:off x="6939831" y="4220782"/>
                <a:ext cx="1704008" cy="365107"/>
              </a:xfrm>
              <a:prstGeom prst="roundRect">
                <a:avLst/>
              </a:prstGeom>
              <a:solidFill>
                <a:srgbClr val="BB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Trí tuệ nhân tạo</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8" name="모서리가 둥근 직사각형 67"/>
              <p:cNvSpPr/>
              <p:nvPr/>
            </p:nvSpPr>
            <p:spPr>
              <a:xfrm>
                <a:off x="6346983" y="4729299"/>
                <a:ext cx="1389497" cy="365106"/>
              </a:xfrm>
              <a:prstGeom prst="roundRect">
                <a:avLst/>
              </a:prstGeom>
              <a:solidFill>
                <a:srgbClr val="D2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Các</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ngành</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khác</a:t>
                </a:r>
                <a:endParaRPr lang="en-US" sz="1200" dirty="0">
                  <a:solidFill>
                    <a:schemeClr val="tx1"/>
                  </a:solidFill>
                  <a:latin typeface="SamsungOne-400" panose="020B0503030303020204" pitchFamily="34" charset="0"/>
                  <a:ea typeface="SamsungOne-400" panose="020B0503030303020204" pitchFamily="34" charset="0"/>
                </a:endParaRPr>
              </a:p>
            </p:txBody>
          </p:sp>
        </p:grpSp>
      </p:grpSp>
      <p:grpSp>
        <p:nvGrpSpPr>
          <p:cNvPr id="69" name="그룹 68">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70" name="직사각형 6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71" name="직사각형 7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thuật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(3/3)</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2784783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12">
            <a:extLst>
              <a:ext uri="{FF2B5EF4-FFF2-40B4-BE49-F238E27FC236}">
                <a16:creationId xmlns:a16="http://schemas.microsoft.com/office/drawing/2014/main" id="{C2E513F1-6236-462E-9C2D-3C3BA5DD751C}"/>
              </a:ext>
            </a:extLst>
          </p:cNvPr>
          <p:cNvSpPr/>
          <p:nvPr/>
        </p:nvSpPr>
        <p:spPr>
          <a:xfrm>
            <a:off x="711201" y="3597181"/>
            <a:ext cx="8632824"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minh họa trong một "ký hiệu tấm".</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Hình chữ nhật có nghĩa là </a:t>
            </a:r>
            <a:r>
              <a:rPr lang="vi-VN" altLang="ko-KR" sz="1300" dirty="0">
                <a:solidFill>
                  <a:srgbClr val="1429A0"/>
                </a:solidFill>
                <a:latin typeface="SamsungOne-400" panose="020B0503030303020204" pitchFamily="34" charset="0"/>
                <a:ea typeface="SamsungOne-400" panose="020B0503030303020204" pitchFamily="34" charset="0"/>
              </a:rPr>
              <a:t>các bước lặp đi lặp lại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giả định rằng có tổng cộng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400" panose="020B0503030303020204" pitchFamily="34" charset="0"/>
              </a:rPr>
              <a:t>𝐷 </a:t>
            </a:r>
            <a:r>
              <a:rPr lang="en-US" altLang="ko-KR" sz="1200" dirty="0" err="1">
                <a:solidFill>
                  <a:schemeClr val="tx1">
                    <a:lumMod val="85000"/>
                    <a:lumOff val="15000"/>
                  </a:schemeClr>
                </a:solidFill>
                <a:latin typeface="SamsungOne-400" panose="020B0503030303020204" pitchFamily="34" charset="0"/>
              </a:rPr>
              <a:t>tài</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liệu</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sao</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rPr>
              <a:t> </a:t>
            </a:r>
            <a:r>
              <a:rPr lang="ko-KR" altLang="en-US" sz="1200" dirty="0">
                <a:solidFill>
                  <a:schemeClr val="tx1">
                    <a:lumMod val="85000"/>
                    <a:lumOff val="15000"/>
                  </a:schemeClr>
                </a:solidFill>
                <a:latin typeface="SamsungOne-400" panose="020B0503030303020204" pitchFamily="34" charset="0"/>
              </a:rPr>
              <a:t>𝑑</a:t>
            </a:r>
            <a:r>
              <a:rPr lang="en-US" altLang="ko-KR" sz="1200" dirty="0">
                <a:solidFill>
                  <a:schemeClr val="tx1">
                    <a:lumMod val="85000"/>
                    <a:lumOff val="15000"/>
                  </a:schemeClr>
                </a:solidFill>
                <a:latin typeface="SamsungOne-400" panose="020B0503030303020204" pitchFamily="34" charset="0"/>
              </a:rPr>
              <a:t>=1,…,</a:t>
            </a:r>
            <a:r>
              <a:rPr lang="ko-KR" altLang="en-US" sz="1200" dirty="0">
                <a:solidFill>
                  <a:schemeClr val="tx1">
                    <a:lumMod val="85000"/>
                    <a:lumOff val="15000"/>
                  </a:schemeClr>
                </a:solidFill>
                <a:latin typeface="SamsungOne-400" panose="020B0503030303020204" pitchFamily="34" charset="0"/>
              </a:rPr>
              <a:t>𝐷</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400" panose="020B0503030303020204" pitchFamily="34" charset="0"/>
              </a:rPr>
              <a:t>𝑁 </a:t>
            </a:r>
            <a:r>
              <a:rPr lang="en-US" altLang="ko-KR" sz="1200" dirty="0" err="1">
                <a:solidFill>
                  <a:schemeClr val="tx1">
                    <a:lumMod val="85000"/>
                    <a:lumOff val="15000"/>
                  </a:schemeClr>
                </a:solidFill>
                <a:latin typeface="SamsungOne-400" panose="020B0503030303020204" pitchFamily="34" charset="0"/>
              </a:rPr>
              <a:t>từ</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sao</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rPr>
              <a:t> </a:t>
            </a:r>
            <a:r>
              <a:rPr lang="ko-KR" altLang="en-US" sz="1200" dirty="0">
                <a:solidFill>
                  <a:schemeClr val="tx1">
                    <a:lumMod val="85000"/>
                    <a:lumOff val="15000"/>
                  </a:schemeClr>
                </a:solidFill>
                <a:latin typeface="SamsungOne-400" panose="020B0503030303020204" pitchFamily="34" charset="0"/>
              </a:rPr>
              <a:t>𝑛</a:t>
            </a:r>
            <a:r>
              <a:rPr lang="en-US" altLang="ko-KR" sz="1200" dirty="0">
                <a:solidFill>
                  <a:schemeClr val="tx1">
                    <a:lumMod val="85000"/>
                    <a:lumOff val="15000"/>
                  </a:schemeClr>
                </a:solidFill>
                <a:latin typeface="SamsungOne-400" panose="020B0503030303020204" pitchFamily="34" charset="0"/>
              </a:rPr>
              <a:t>=1,…,</a:t>
            </a:r>
            <a:r>
              <a:rPr lang="ko-KR" altLang="en-US" sz="1200" dirty="0">
                <a:solidFill>
                  <a:schemeClr val="tx1">
                    <a:lumMod val="85000"/>
                    <a:lumOff val="15000"/>
                  </a:schemeClr>
                </a:solidFill>
                <a:latin typeface="SamsungOne-400" panose="020B0503030303020204" pitchFamily="34" charset="0"/>
              </a:rPr>
              <a:t>𝑁</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400" panose="020B0503030303020204" pitchFamily="34" charset="0"/>
              </a:rPr>
              <a:t>𝐾 </a:t>
            </a:r>
            <a:r>
              <a:rPr lang="en-US" altLang="ko-KR" sz="1200" dirty="0" err="1">
                <a:solidFill>
                  <a:schemeClr val="tx1">
                    <a:lumMod val="85000"/>
                    <a:lumOff val="15000"/>
                  </a:schemeClr>
                </a:solidFill>
                <a:latin typeface="SamsungOne-400" panose="020B0503030303020204" pitchFamily="34" charset="0"/>
              </a:rPr>
              <a:t>chủ</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đề</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sao</a:t>
            </a:r>
            <a:r>
              <a:rPr lang="en-US" altLang="ko-KR" sz="1200" dirty="0">
                <a:solidFill>
                  <a:schemeClr val="tx1">
                    <a:lumMod val="85000"/>
                    <a:lumOff val="15000"/>
                  </a:schemeClr>
                </a:solidFill>
                <a:latin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rPr>
              <a:t>cho</a:t>
            </a:r>
            <a:r>
              <a:rPr lang="en-US" altLang="ko-KR" sz="1200" dirty="0">
                <a:solidFill>
                  <a:schemeClr val="tx1">
                    <a:lumMod val="85000"/>
                    <a:lumOff val="15000"/>
                  </a:schemeClr>
                </a:solidFill>
                <a:latin typeface="SamsungOne-400" panose="020B0503030303020204" pitchFamily="34" charset="0"/>
              </a:rPr>
              <a:t> </a:t>
            </a:r>
            <a:r>
              <a:rPr lang="ko-KR" altLang="en-US" sz="1200" dirty="0">
                <a:solidFill>
                  <a:schemeClr val="tx1">
                    <a:lumMod val="85000"/>
                    <a:lumOff val="15000"/>
                  </a:schemeClr>
                </a:solidFill>
                <a:latin typeface="SamsungOne-400" panose="020B0503030303020204" pitchFamily="34" charset="0"/>
              </a:rPr>
              <a:t>𝑘</a:t>
            </a:r>
            <a:r>
              <a:rPr lang="en-US" altLang="ko-KR" sz="1200" dirty="0">
                <a:solidFill>
                  <a:schemeClr val="tx1">
                    <a:lumMod val="85000"/>
                    <a:lumOff val="15000"/>
                  </a:schemeClr>
                </a:solidFill>
                <a:latin typeface="SamsungOne-400" panose="020B0503030303020204" pitchFamily="34" charset="0"/>
              </a:rPr>
              <a:t>=1,…,</a:t>
            </a:r>
            <a:r>
              <a:rPr lang="ko-KR" altLang="en-US" sz="1200" dirty="0">
                <a:solidFill>
                  <a:schemeClr val="tx1">
                    <a:lumMod val="85000"/>
                    <a:lumOff val="15000"/>
                  </a:schemeClr>
                </a:solidFill>
                <a:latin typeface="SamsungOne-400" panose="020B0503030303020204" pitchFamily="34" charset="0"/>
              </a:rPr>
              <a:t>𝐾</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Ngoài ra, chúng tôi giả sử rằng số lượng từ (đặc điểm) khác nhau là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𝐹</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00" name="그룹 99">
            <a:extLst>
              <a:ext uri="{FF2B5EF4-FFF2-40B4-BE49-F238E27FC236}">
                <a16:creationId xmlns:a16="http://schemas.microsoft.com/office/drawing/2014/main" id="{E82110C4-473A-4C49-961A-4D685588EAA3}"/>
              </a:ext>
            </a:extLst>
          </p:cNvPr>
          <p:cNvGrpSpPr/>
          <p:nvPr/>
        </p:nvGrpSpPr>
        <p:grpSpPr>
          <a:xfrm>
            <a:off x="1004698" y="1931283"/>
            <a:ext cx="7893429" cy="1460380"/>
            <a:chOff x="869860" y="2540118"/>
            <a:chExt cx="7893429" cy="1460380"/>
          </a:xfrm>
        </p:grpSpPr>
        <p:sp>
          <p:nvSpPr>
            <p:cNvPr id="101" name="직사각형 100">
              <a:extLst>
                <a:ext uri="{FF2B5EF4-FFF2-40B4-BE49-F238E27FC236}">
                  <a16:creationId xmlns:a16="http://schemas.microsoft.com/office/drawing/2014/main" id="{31718160-6C1F-4775-BF35-8CFBD0A761E7}"/>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124B085-A16C-41F4-894C-6D1AE9C7C3A2}"/>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a:latin typeface="Cambria Math" panose="02040503050406030204" pitchFamily="18" charset="0"/>
                          </a:rPr>
                          <m:t>𝛽</m:t>
                        </m:r>
                      </m:oMath>
                    </m:oMathPara>
                  </a14:m>
                  <a:endParaRPr lang="ko-KR" altLang="en-US" sz="1600" dirty="0"/>
                </a:p>
              </p:txBody>
            </p:sp>
          </mc:Choice>
          <mc:Fallback xmlns="">
            <p:sp>
              <p:nvSpPr>
                <p:cNvPr id="102" name="TextBox 101">
                  <a:extLst>
                    <a:ext uri="{FF2B5EF4-FFF2-40B4-BE49-F238E27FC236}">
                      <a16:creationId xmlns:a16="http://schemas.microsoft.com/office/drawing/2014/main" xmlns:a14="http://schemas.microsoft.com/office/drawing/2010/main" xmlns="" id="{D124B085-A16C-41F4-894C-6D1AE9C7C3A2}"/>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03" name="직사각형 102">
              <a:extLst>
                <a:ext uri="{FF2B5EF4-FFF2-40B4-BE49-F238E27FC236}">
                  <a16:creationId xmlns:a16="http://schemas.microsoft.com/office/drawing/2014/main" id="{AEB013B9-1686-46BF-AC33-F1297F5AE570}"/>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4" name="직사각형 103">
              <a:extLst>
                <a:ext uri="{FF2B5EF4-FFF2-40B4-BE49-F238E27FC236}">
                  <a16:creationId xmlns:a16="http://schemas.microsoft.com/office/drawing/2014/main" id="{5CC07461-BFE1-4F70-A091-175D14C0356B}"/>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5" name="타원 104">
              <a:extLst>
                <a:ext uri="{FF2B5EF4-FFF2-40B4-BE49-F238E27FC236}">
                  <a16:creationId xmlns:a16="http://schemas.microsoft.com/office/drawing/2014/main" id="{CA8F1DC0-8E9C-4038-A1C0-506BF795B031}"/>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06" name="타원 105">
              <a:extLst>
                <a:ext uri="{FF2B5EF4-FFF2-40B4-BE49-F238E27FC236}">
                  <a16:creationId xmlns:a16="http://schemas.microsoft.com/office/drawing/2014/main" id="{FD80F2FA-B150-43E8-878D-B8F5F515DEC2}"/>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07" name="타원 106">
              <a:extLst>
                <a:ext uri="{FF2B5EF4-FFF2-40B4-BE49-F238E27FC236}">
                  <a16:creationId xmlns:a16="http://schemas.microsoft.com/office/drawing/2014/main" id="{4843076A-3730-4F92-A78D-9EFBF274BB01}"/>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700" panose="020B0803030303020204" pitchFamily="34" charset="0"/>
              </a:endParaRPr>
            </a:p>
          </p:txBody>
        </p:sp>
        <p:cxnSp>
          <p:nvCxnSpPr>
            <p:cNvPr id="108" name="직선 화살표 연결선 107">
              <a:extLst>
                <a:ext uri="{FF2B5EF4-FFF2-40B4-BE49-F238E27FC236}">
                  <a16:creationId xmlns:a16="http://schemas.microsoft.com/office/drawing/2014/main" id="{ACFC2B5F-5186-4B9F-9413-8D62096A946B}"/>
                </a:ext>
              </a:extLst>
            </p:cNvPr>
            <p:cNvCxnSpPr>
              <a:cxnSpLocks/>
              <a:stCxn id="105" idx="6"/>
              <a:endCxn id="106"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8231FC7D-AA29-4A76-9C47-EEF41D7E08D3}"/>
                </a:ext>
              </a:extLst>
            </p:cNvPr>
            <p:cNvCxnSpPr>
              <a:cxnSpLocks/>
              <a:stCxn id="106" idx="6"/>
              <a:endCxn id="107"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59D97FE1-A7D7-4C41-9770-A1D9A33B50B5}"/>
                </a:ext>
              </a:extLst>
            </p:cNvPr>
            <p:cNvCxnSpPr>
              <a:cxnSpLocks/>
              <a:stCxn id="114" idx="6"/>
              <a:endCxn id="113"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타원 110">
              <a:extLst>
                <a:ext uri="{FF2B5EF4-FFF2-40B4-BE49-F238E27FC236}">
                  <a16:creationId xmlns:a16="http://schemas.microsoft.com/office/drawing/2014/main" id="{E8B32527-6DA2-4FA4-9D22-F4CEA67CA8DE}"/>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cxnSp>
          <p:nvCxnSpPr>
            <p:cNvPr id="112" name="직선 화살표 연결선 111">
              <a:extLst>
                <a:ext uri="{FF2B5EF4-FFF2-40B4-BE49-F238E27FC236}">
                  <a16:creationId xmlns:a16="http://schemas.microsoft.com/office/drawing/2014/main" id="{53FBEA53-C0B6-4F22-ABCC-0AE08517C582}"/>
                </a:ext>
              </a:extLst>
            </p:cNvPr>
            <p:cNvCxnSpPr>
              <a:cxnSpLocks/>
              <a:stCxn id="111" idx="6"/>
              <a:endCxn id="105"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타원 112">
              <a:extLst>
                <a:ext uri="{FF2B5EF4-FFF2-40B4-BE49-F238E27FC236}">
                  <a16:creationId xmlns:a16="http://schemas.microsoft.com/office/drawing/2014/main" id="{53139AC6-7664-4297-8CE6-1750E83462F6}"/>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14" name="타원 113">
              <a:extLst>
                <a:ext uri="{FF2B5EF4-FFF2-40B4-BE49-F238E27FC236}">
                  <a16:creationId xmlns:a16="http://schemas.microsoft.com/office/drawing/2014/main" id="{F34E0377-260B-450B-90CE-E01EA254BB7B}"/>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700" panose="020B0803030303020204" pitchFamily="34" charset="0"/>
              </a:endParaRPr>
            </a:p>
          </p:txBody>
        </p:sp>
        <p:cxnSp>
          <p:nvCxnSpPr>
            <p:cNvPr id="115" name="직선 화살표 연결선 114">
              <a:extLst>
                <a:ext uri="{FF2B5EF4-FFF2-40B4-BE49-F238E27FC236}">
                  <a16:creationId xmlns:a16="http://schemas.microsoft.com/office/drawing/2014/main" id="{043DC33E-F7D0-4DD0-9A44-179326E0D92B}"/>
                </a:ext>
              </a:extLst>
            </p:cNvPr>
            <p:cNvCxnSpPr>
              <a:cxnSpLocks/>
              <a:stCxn id="107" idx="6"/>
              <a:endCxn id="114"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EEB32EB8-EC20-4AAD-9451-CBC2FFED69A8}"/>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𝜑</m:t>
                            </m:r>
                          </m:e>
                          <m:sub>
                            <m:r>
                              <a:rPr lang="en-US" altLang="ko-KR" sz="1600" i="1" dirty="0">
                                <a:latin typeface="Cambria Math" panose="02040503050406030204" pitchFamily="18" charset="0"/>
                              </a:rPr>
                              <m:t>𝑘</m:t>
                            </m:r>
                          </m:sub>
                        </m:sSub>
                      </m:oMath>
                    </m:oMathPara>
                  </a14:m>
                  <a:endParaRPr lang="ko-KR" altLang="en-US" sz="1600" dirty="0"/>
                </a:p>
              </p:txBody>
            </p:sp>
          </mc:Choice>
          <mc:Fallback xmlns="">
            <p:sp>
              <p:nvSpPr>
                <p:cNvPr id="116" name="TextBox 115">
                  <a:extLst>
                    <a:ext uri="{FF2B5EF4-FFF2-40B4-BE49-F238E27FC236}">
                      <a16:creationId xmlns:a16="http://schemas.microsoft.com/office/drawing/2014/main" xmlns:a14="http://schemas.microsoft.com/office/drawing/2010/main" xmlns="" id="{EEB32EB8-EC20-4AAD-9451-CBC2FFED69A8}"/>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2E32D0D-D2BF-4153-BBE7-58BFFF7718F8}"/>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17" name="TextBox 116">
                  <a:extLst>
                    <a:ext uri="{FF2B5EF4-FFF2-40B4-BE49-F238E27FC236}">
                      <a16:creationId xmlns:a16="http://schemas.microsoft.com/office/drawing/2014/main" xmlns:a14="http://schemas.microsoft.com/office/drawing/2010/main" xmlns="" id="{32E32D0D-D2BF-4153-BBE7-58BFFF7718F8}"/>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29C3CB7-39D5-4FD9-8344-8A16AE97DB7D}"/>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18" name="TextBox 117">
                  <a:extLst>
                    <a:ext uri="{FF2B5EF4-FFF2-40B4-BE49-F238E27FC236}">
                      <a16:creationId xmlns:a16="http://schemas.microsoft.com/office/drawing/2014/main" xmlns:a14="http://schemas.microsoft.com/office/drawing/2010/main" xmlns="" id="{329C3CB7-39D5-4FD9-8344-8A16AE97DB7D}"/>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EC2F46E-57E3-4B95-962C-B82E56431A6D}"/>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19" name="TextBox 118">
                  <a:extLst>
                    <a:ext uri="{FF2B5EF4-FFF2-40B4-BE49-F238E27FC236}">
                      <a16:creationId xmlns:a16="http://schemas.microsoft.com/office/drawing/2014/main" xmlns:a14="http://schemas.microsoft.com/office/drawing/2010/main" xmlns="" id="{3EC2F46E-57E3-4B95-962C-B82E56431A6D}"/>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5A2C4562-B272-4EC6-AB42-C2D14FE682CE}"/>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20" name="TextBox 119">
                  <a:extLst>
                    <a:ext uri="{FF2B5EF4-FFF2-40B4-BE49-F238E27FC236}">
                      <a16:creationId xmlns:a16="http://schemas.microsoft.com/office/drawing/2014/main" xmlns:a14="http://schemas.microsoft.com/office/drawing/2010/main" xmlns="" id="{5A2C4562-B272-4EC6-AB42-C2D14FE682CE}"/>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6D2E90C1-3D6D-4991-9B5F-8221CA0D46A9}"/>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ko-KR" altLang="en-US" sz="1600" i="1" dirty="0">
                                <a:solidFill>
                                  <a:schemeClr val="tx1"/>
                                </a:solidFill>
                                <a:latin typeface="Cambria Math" panose="02040503050406030204" pitchFamily="18" charset="0"/>
                              </a:rPr>
                              <m:t>𝜃</m:t>
                            </m:r>
                          </m:e>
                          <m:sub>
                            <m:r>
                              <a:rPr lang="en-US" altLang="ko-KR" sz="1600" i="1" dirty="0">
                                <a:solidFill>
                                  <a:schemeClr val="tx1"/>
                                </a:solidFill>
                                <a:latin typeface="Cambria Math" panose="02040503050406030204" pitchFamily="18" charset="0"/>
                              </a:rPr>
                              <m:t>𝑑</m:t>
                            </m:r>
                          </m:sub>
                        </m:sSub>
                      </m:oMath>
                    </m:oMathPara>
                  </a14:m>
                  <a:endParaRPr lang="ko-KR" altLang="en-US" sz="1600" dirty="0">
                    <a:solidFill>
                      <a:schemeClr val="tx1"/>
                    </a:solidFill>
                  </a:endParaRPr>
                </a:p>
              </p:txBody>
            </p:sp>
          </mc:Choice>
          <mc:Fallback xmlns="">
            <p:sp>
              <p:nvSpPr>
                <p:cNvPr id="121" name="TextBox 120">
                  <a:extLst>
                    <a:ext uri="{FF2B5EF4-FFF2-40B4-BE49-F238E27FC236}">
                      <a16:creationId xmlns:a16="http://schemas.microsoft.com/office/drawing/2014/main" xmlns:a14="http://schemas.microsoft.com/office/drawing/2010/main" xmlns="" id="{6D2E90C1-3D6D-4991-9B5F-8221CA0D46A9}"/>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8A66D8-EC6E-471D-A59E-9B204D10244E}"/>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22" name="TextBox 121">
                  <a:extLst>
                    <a:ext uri="{FF2B5EF4-FFF2-40B4-BE49-F238E27FC236}">
                      <a16:creationId xmlns:a16="http://schemas.microsoft.com/office/drawing/2014/main" xmlns:a14="http://schemas.microsoft.com/office/drawing/2010/main" xmlns="" id="{F68A66D8-EC6E-471D-A59E-9B204D10244E}"/>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D596F05-44CF-4C06-99FD-5A2CBCA1797B}"/>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𝛼</m:t>
                        </m:r>
                      </m:oMath>
                    </m:oMathPara>
                  </a14:m>
                  <a:endParaRPr lang="ko-KR" altLang="en-US" sz="1600" dirty="0">
                    <a:solidFill>
                      <a:schemeClr val="tx1"/>
                    </a:solidFill>
                  </a:endParaRPr>
                </a:p>
              </p:txBody>
            </p:sp>
          </mc:Choice>
          <mc:Fallback xmlns="">
            <p:sp>
              <p:nvSpPr>
                <p:cNvPr id="123" name="TextBox 122">
                  <a:extLst>
                    <a:ext uri="{FF2B5EF4-FFF2-40B4-BE49-F238E27FC236}">
                      <a16:creationId xmlns:a16="http://schemas.microsoft.com/office/drawing/2014/main" xmlns:a14="http://schemas.microsoft.com/office/drawing/2010/main" xmlns="" id="{BD596F05-44CF-4C06-99FD-5A2CBCA1797B}"/>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grpSp>
        <p:nvGrpSpPr>
          <p:cNvPr id="37" name="그룹 36">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39" name="직사각형 3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42" name="직사각형 4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p>
          </p:txBody>
        </p:sp>
      </p:grpSp>
      <p:grpSp>
        <p:nvGrpSpPr>
          <p:cNvPr id="38" name="그룹 3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40" name="직사각형 3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1" name="직사각형 4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8181252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그룹 107">
            <a:extLst>
              <a:ext uri="{FF2B5EF4-FFF2-40B4-BE49-F238E27FC236}">
                <a16:creationId xmlns:a16="http://schemas.microsoft.com/office/drawing/2014/main" id="{1AD71A2E-E091-49C0-B795-111EC92A75E6}"/>
              </a:ext>
            </a:extLst>
          </p:cNvPr>
          <p:cNvGrpSpPr/>
          <p:nvPr/>
        </p:nvGrpSpPr>
        <p:grpSpPr>
          <a:xfrm>
            <a:off x="1004698" y="1931283"/>
            <a:ext cx="7893429" cy="1460380"/>
            <a:chOff x="869860" y="2540118"/>
            <a:chExt cx="7893429" cy="1460380"/>
          </a:xfrm>
        </p:grpSpPr>
        <p:sp>
          <p:nvSpPr>
            <p:cNvPr id="109" name="직사각형 108">
              <a:extLst>
                <a:ext uri="{FF2B5EF4-FFF2-40B4-BE49-F238E27FC236}">
                  <a16:creationId xmlns:a16="http://schemas.microsoft.com/office/drawing/2014/main" id="{5819AF76-783D-4B1D-8A5D-A4058CE8A1B6}"/>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56457AC-C083-4E29-B6E5-71A4EF28EC32}"/>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a:latin typeface="Cambria Math" panose="02040503050406030204" pitchFamily="18" charset="0"/>
                          </a:rPr>
                          <m:t>𝛽</m:t>
                        </m:r>
                      </m:oMath>
                    </m:oMathPara>
                  </a14:m>
                  <a:endParaRPr lang="ko-KR" altLang="en-US" sz="1600" dirty="0"/>
                </a:p>
              </p:txBody>
            </p:sp>
          </mc:Choice>
          <mc:Fallback xmlns="">
            <p:sp>
              <p:nvSpPr>
                <p:cNvPr id="110" name="TextBox 109">
                  <a:extLst>
                    <a:ext uri="{FF2B5EF4-FFF2-40B4-BE49-F238E27FC236}">
                      <a16:creationId xmlns:a16="http://schemas.microsoft.com/office/drawing/2014/main" xmlns:a14="http://schemas.microsoft.com/office/drawing/2010/main" xmlns="" id="{556457AC-C083-4E29-B6E5-71A4EF28EC32}"/>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11" name="직사각형 110">
              <a:extLst>
                <a:ext uri="{FF2B5EF4-FFF2-40B4-BE49-F238E27FC236}">
                  <a16:creationId xmlns:a16="http://schemas.microsoft.com/office/drawing/2014/main" id="{2F4EEAD7-D6EB-441F-AF60-9630D8E514FB}"/>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2" name="직사각형 111">
              <a:extLst>
                <a:ext uri="{FF2B5EF4-FFF2-40B4-BE49-F238E27FC236}">
                  <a16:creationId xmlns:a16="http://schemas.microsoft.com/office/drawing/2014/main" id="{1606CC9E-C327-4728-82A4-469F8650D0F0}"/>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3" name="타원 112">
              <a:extLst>
                <a:ext uri="{FF2B5EF4-FFF2-40B4-BE49-F238E27FC236}">
                  <a16:creationId xmlns:a16="http://schemas.microsoft.com/office/drawing/2014/main" id="{DAE78561-8C48-4CA5-B592-A5D2C9A368A6}"/>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14" name="타원 113">
              <a:extLst>
                <a:ext uri="{FF2B5EF4-FFF2-40B4-BE49-F238E27FC236}">
                  <a16:creationId xmlns:a16="http://schemas.microsoft.com/office/drawing/2014/main" id="{33C7F5B3-0623-4D69-A06E-67A367652A4D}"/>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15" name="타원 114">
              <a:extLst>
                <a:ext uri="{FF2B5EF4-FFF2-40B4-BE49-F238E27FC236}">
                  <a16:creationId xmlns:a16="http://schemas.microsoft.com/office/drawing/2014/main" id="{C90D7AB6-BCB5-46EA-AE5B-6942EE09D0B4}"/>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700" panose="020B0803030303020204" pitchFamily="34" charset="0"/>
              </a:endParaRPr>
            </a:p>
          </p:txBody>
        </p:sp>
        <p:cxnSp>
          <p:nvCxnSpPr>
            <p:cNvPr id="116" name="직선 화살표 연결선 115">
              <a:extLst>
                <a:ext uri="{FF2B5EF4-FFF2-40B4-BE49-F238E27FC236}">
                  <a16:creationId xmlns:a16="http://schemas.microsoft.com/office/drawing/2014/main" id="{81F83F34-CDB8-455E-9BF1-9661D3951AFC}"/>
                </a:ext>
              </a:extLst>
            </p:cNvPr>
            <p:cNvCxnSpPr>
              <a:cxnSpLocks/>
              <a:stCxn id="113" idx="6"/>
              <a:endCxn id="114"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4EBF95CA-35D1-40AE-B513-EB0915B6CA02}"/>
                </a:ext>
              </a:extLst>
            </p:cNvPr>
            <p:cNvCxnSpPr>
              <a:cxnSpLocks/>
              <a:stCxn id="114" idx="6"/>
              <a:endCxn id="115"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23156118-017E-4144-8AB8-B61B43C744AE}"/>
                </a:ext>
              </a:extLst>
            </p:cNvPr>
            <p:cNvCxnSpPr>
              <a:cxnSpLocks/>
              <a:stCxn id="122" idx="6"/>
              <a:endCxn id="121"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타원 118">
              <a:extLst>
                <a:ext uri="{FF2B5EF4-FFF2-40B4-BE49-F238E27FC236}">
                  <a16:creationId xmlns:a16="http://schemas.microsoft.com/office/drawing/2014/main" id="{20D4EC21-1B06-4BBC-8A4B-2C4E018EE410}"/>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cxnSp>
          <p:nvCxnSpPr>
            <p:cNvPr id="120" name="직선 화살표 연결선 119">
              <a:extLst>
                <a:ext uri="{FF2B5EF4-FFF2-40B4-BE49-F238E27FC236}">
                  <a16:creationId xmlns:a16="http://schemas.microsoft.com/office/drawing/2014/main" id="{B27B30D7-9D63-4770-BA29-C84AB385A6D7}"/>
                </a:ext>
              </a:extLst>
            </p:cNvPr>
            <p:cNvCxnSpPr>
              <a:cxnSpLocks/>
              <a:stCxn id="119" idx="6"/>
              <a:endCxn id="113"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타원 120">
              <a:extLst>
                <a:ext uri="{FF2B5EF4-FFF2-40B4-BE49-F238E27FC236}">
                  <a16:creationId xmlns:a16="http://schemas.microsoft.com/office/drawing/2014/main" id="{2B7827E5-EA4D-48A1-B211-4BDD2A134F57}"/>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22" name="타원 121">
              <a:extLst>
                <a:ext uri="{FF2B5EF4-FFF2-40B4-BE49-F238E27FC236}">
                  <a16:creationId xmlns:a16="http://schemas.microsoft.com/office/drawing/2014/main" id="{9586B5F7-7857-49C5-AD3B-8CC26F70BECE}"/>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700" panose="020B0803030303020204" pitchFamily="34" charset="0"/>
              </a:endParaRPr>
            </a:p>
          </p:txBody>
        </p:sp>
        <p:cxnSp>
          <p:nvCxnSpPr>
            <p:cNvPr id="123" name="직선 화살표 연결선 122">
              <a:extLst>
                <a:ext uri="{FF2B5EF4-FFF2-40B4-BE49-F238E27FC236}">
                  <a16:creationId xmlns:a16="http://schemas.microsoft.com/office/drawing/2014/main" id="{0300C9CE-1E5C-4DC1-B67E-7834FB20247E}"/>
                </a:ext>
              </a:extLst>
            </p:cNvPr>
            <p:cNvCxnSpPr>
              <a:cxnSpLocks/>
              <a:stCxn id="115" idx="6"/>
              <a:endCxn id="122"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59C6BA18-EC37-476F-B44A-0A56E1DF8A7E}"/>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𝜑</m:t>
                            </m:r>
                          </m:e>
                          <m:sub>
                            <m:r>
                              <a:rPr lang="en-US" altLang="ko-KR" sz="1600" i="1" dirty="0">
                                <a:latin typeface="Cambria Math" panose="02040503050406030204" pitchFamily="18" charset="0"/>
                              </a:rPr>
                              <m:t>𝑘</m:t>
                            </m:r>
                          </m:sub>
                        </m:sSub>
                      </m:oMath>
                    </m:oMathPara>
                  </a14:m>
                  <a:endParaRPr lang="ko-KR" altLang="en-US" sz="1600" dirty="0"/>
                </a:p>
              </p:txBody>
            </p:sp>
          </mc:Choice>
          <mc:Fallback xmlns="">
            <p:sp>
              <p:nvSpPr>
                <p:cNvPr id="124" name="TextBox 123">
                  <a:extLst>
                    <a:ext uri="{FF2B5EF4-FFF2-40B4-BE49-F238E27FC236}">
                      <a16:creationId xmlns:a16="http://schemas.microsoft.com/office/drawing/2014/main" xmlns:a14="http://schemas.microsoft.com/office/drawing/2010/main" xmlns="" id="{59C6BA18-EC37-476F-B44A-0A56E1DF8A7E}"/>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A92F79D-BB67-482F-8E85-223174493A38}"/>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25" name="TextBox 124">
                  <a:extLst>
                    <a:ext uri="{FF2B5EF4-FFF2-40B4-BE49-F238E27FC236}">
                      <a16:creationId xmlns:a16="http://schemas.microsoft.com/office/drawing/2014/main" xmlns:a14="http://schemas.microsoft.com/office/drawing/2010/main" xmlns="" id="{BA92F79D-BB67-482F-8E85-223174493A38}"/>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35E81AD-3E51-4923-B501-236A48C419D0}"/>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26" name="TextBox 125">
                  <a:extLst>
                    <a:ext uri="{FF2B5EF4-FFF2-40B4-BE49-F238E27FC236}">
                      <a16:creationId xmlns:a16="http://schemas.microsoft.com/office/drawing/2014/main" xmlns:a14="http://schemas.microsoft.com/office/drawing/2010/main" xmlns="" id="{A35E81AD-3E51-4923-B501-236A48C419D0}"/>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97A1006A-21FE-44E3-BF33-1D5109518DEE}"/>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27" name="TextBox 126">
                  <a:extLst>
                    <a:ext uri="{FF2B5EF4-FFF2-40B4-BE49-F238E27FC236}">
                      <a16:creationId xmlns:a16="http://schemas.microsoft.com/office/drawing/2014/main" xmlns:a14="http://schemas.microsoft.com/office/drawing/2010/main" xmlns="" id="{97A1006A-21FE-44E3-BF33-1D5109518DEE}"/>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D99AADF-1A25-45D5-9B33-927F607C1D67}"/>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28" name="TextBox 127">
                  <a:extLst>
                    <a:ext uri="{FF2B5EF4-FFF2-40B4-BE49-F238E27FC236}">
                      <a16:creationId xmlns:a16="http://schemas.microsoft.com/office/drawing/2014/main" xmlns:a14="http://schemas.microsoft.com/office/drawing/2010/main" xmlns="" id="{3D99AADF-1A25-45D5-9B33-927F607C1D67}"/>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D9DE24A-40B6-4CA5-B49E-07A8866A0394}"/>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ko-KR" altLang="en-US" sz="1600" i="1" dirty="0">
                                <a:solidFill>
                                  <a:srgbClr val="FF0000"/>
                                </a:solidFill>
                                <a:latin typeface="Cambria Math" panose="02040503050406030204" pitchFamily="18" charset="0"/>
                              </a:rPr>
                              <m:t>𝜃</m:t>
                            </m:r>
                          </m:e>
                          <m:sub>
                            <m:r>
                              <a:rPr lang="en-US" altLang="ko-KR" sz="1600" i="1" dirty="0">
                                <a:solidFill>
                                  <a:srgbClr val="FF0000"/>
                                </a:solidFill>
                                <a:latin typeface="Cambria Math" panose="02040503050406030204" pitchFamily="18" charset="0"/>
                              </a:rPr>
                              <m:t>𝑑</m:t>
                            </m:r>
                          </m:sub>
                        </m:sSub>
                      </m:oMath>
                    </m:oMathPara>
                  </a14:m>
                  <a:endParaRPr lang="ko-KR" altLang="en-US" sz="1600" dirty="0">
                    <a:solidFill>
                      <a:srgbClr val="FF0000"/>
                    </a:solidFill>
                  </a:endParaRPr>
                </a:p>
              </p:txBody>
            </p:sp>
          </mc:Choice>
          <mc:Fallback xmlns="">
            <p:sp>
              <p:nvSpPr>
                <p:cNvPr id="129" name="TextBox 128">
                  <a:extLst>
                    <a:ext uri="{FF2B5EF4-FFF2-40B4-BE49-F238E27FC236}">
                      <a16:creationId xmlns:a16="http://schemas.microsoft.com/office/drawing/2014/main" xmlns:a14="http://schemas.microsoft.com/office/drawing/2010/main" xmlns="" id="{4D9DE24A-40B6-4CA5-B49E-07A8866A0394}"/>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279A956-F0DC-4E7A-8138-6B14AA3054F2}"/>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30" name="TextBox 129">
                  <a:extLst>
                    <a:ext uri="{FF2B5EF4-FFF2-40B4-BE49-F238E27FC236}">
                      <a16:creationId xmlns:a16="http://schemas.microsoft.com/office/drawing/2014/main" xmlns:a14="http://schemas.microsoft.com/office/drawing/2010/main" xmlns="" id="{1279A956-F0DC-4E7A-8138-6B14AA3054F2}"/>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8B7CDC21-824C-4B62-BBF3-E2F8C4F54078}"/>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𝛼</m:t>
                        </m:r>
                      </m:oMath>
                    </m:oMathPara>
                  </a14:m>
                  <a:endParaRPr lang="ko-KR" altLang="en-US" sz="1600" dirty="0">
                    <a:solidFill>
                      <a:srgbClr val="FF0000"/>
                    </a:solidFill>
                  </a:endParaRPr>
                </a:p>
              </p:txBody>
            </p:sp>
          </mc:Choice>
          <mc:Fallback xmlns="">
            <p:sp>
              <p:nvSpPr>
                <p:cNvPr id="131" name="TextBox 130">
                  <a:extLst>
                    <a:ext uri="{FF2B5EF4-FFF2-40B4-BE49-F238E27FC236}">
                      <a16:creationId xmlns:a16="http://schemas.microsoft.com/office/drawing/2014/main" xmlns:a14="http://schemas.microsoft.com/office/drawing/2010/main" xmlns="" id="{8B7CDC21-824C-4B62-BBF3-E2F8C4F54078}"/>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sp>
        <p:nvSpPr>
          <p:cNvPr id="132" name="Rectangle 12">
            <a:extLst>
              <a:ext uri="{FF2B5EF4-FFF2-40B4-BE49-F238E27FC236}">
                <a16:creationId xmlns:a16="http://schemas.microsoft.com/office/drawing/2014/main" id="{08E70B15-18C0-4D33-9E5D-7A6AA8B882B9}"/>
              </a:ext>
            </a:extLst>
          </p:cNvPr>
          <p:cNvSpPr/>
          <p:nvPr/>
        </p:nvSpPr>
        <p:spPr>
          <a:xfrm>
            <a:off x="711201" y="353003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400" panose="020B0503030303020204" pitchFamily="34" charset="0"/>
                <a:ea typeface="SamsungOne-400" panose="020B0503030303020204" pitchFamily="34" charset="0"/>
              </a:rPr>
              <a:t>𝜶</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tham số của Dirichlet trước khi phân phối chủ đề theo tài liệu </a:t>
            </a:r>
            <a:r>
              <a:rPr lang="ko-KR" altLang="en-US" sz="1300" dirty="0">
                <a:solidFill>
                  <a:srgbClr val="FF0000"/>
                </a:solidFill>
                <a:latin typeface="SamsungOne-400" panose="020B0503030303020204" pitchFamily="34" charset="0"/>
                <a:ea typeface="SamsungOne-400" panose="020B0503030303020204" pitchFamily="34" charset="0"/>
              </a:rPr>
              <a:t>𝜽𝒅</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4" name="Group 3">
            <a:extLst>
              <a:ext uri="{FF2B5EF4-FFF2-40B4-BE49-F238E27FC236}">
                <a16:creationId xmlns:a16="http://schemas.microsoft.com/office/drawing/2014/main" id="{E5CD55CD-F13D-44B8-8C23-D2EE06F11254}"/>
              </a:ext>
            </a:extLst>
          </p:cNvPr>
          <p:cNvGrpSpPr/>
          <p:nvPr/>
        </p:nvGrpSpPr>
        <p:grpSpPr>
          <a:xfrm>
            <a:off x="557062" y="4041517"/>
            <a:ext cx="8978848" cy="1850206"/>
            <a:chOff x="557062" y="4293604"/>
            <a:chExt cx="8978848" cy="1850206"/>
          </a:xfrm>
        </p:grpSpPr>
        <p:cxnSp>
          <p:nvCxnSpPr>
            <p:cNvPr id="12" name="직선 연결선 11">
              <a:extLst>
                <a:ext uri="{FF2B5EF4-FFF2-40B4-BE49-F238E27FC236}">
                  <a16:creationId xmlns:a16="http://schemas.microsoft.com/office/drawing/2014/main" id="{96FB9A84-D4AC-400F-88C7-6438EB52D70F}"/>
                </a:ext>
              </a:extLst>
            </p:cNvPr>
            <p:cNvCxnSpPr/>
            <p:nvPr/>
          </p:nvCxnSpPr>
          <p:spPr>
            <a:xfrm>
              <a:off x="881424" y="4432105"/>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18FC619C-E37C-41F6-A18E-B6207AC632D6}"/>
                </a:ext>
              </a:extLst>
            </p:cNvPr>
            <p:cNvCxnSpPr/>
            <p:nvPr/>
          </p:nvCxnSpPr>
          <p:spPr>
            <a:xfrm>
              <a:off x="881424" y="5863638"/>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3F29B6AF-8B84-4061-8D10-7F726BCD54F5}"/>
                </a:ext>
              </a:extLst>
            </p:cNvPr>
            <p:cNvSpPr/>
            <p:nvPr/>
          </p:nvSpPr>
          <p:spPr>
            <a:xfrm>
              <a:off x="1054693" y="5449403"/>
              <a:ext cx="90000" cy="42616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C4C51799-4DD8-400A-9772-43F2FB9AD886}"/>
                </a:ext>
              </a:extLst>
            </p:cNvPr>
            <p:cNvSpPr/>
            <p:nvPr/>
          </p:nvSpPr>
          <p:spPr>
            <a:xfrm>
              <a:off x="1270704" y="5154154"/>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36850807-1023-4D1E-94B4-9BBF3AB520DE}"/>
                </a:ext>
              </a:extLst>
            </p:cNvPr>
            <p:cNvSpPr/>
            <p:nvPr/>
          </p:nvSpPr>
          <p:spPr>
            <a:xfrm>
              <a:off x="1492304" y="4795571"/>
              <a:ext cx="90000" cy="10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04BAED95-8951-41DB-81BC-A2FCDA175E79}"/>
                </a:ext>
              </a:extLst>
            </p:cNvPr>
            <p:cNvSpPr/>
            <p:nvPr/>
          </p:nvSpPr>
          <p:spPr>
            <a:xfrm>
              <a:off x="1713904" y="5586580"/>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04467B56-0255-4E56-BF42-F13BDF42D33B}"/>
                </a:ext>
              </a:extLst>
            </p:cNvPr>
            <p:cNvSpPr/>
            <p:nvPr/>
          </p:nvSpPr>
          <p:spPr>
            <a:xfrm>
              <a:off x="1929915" y="5442747"/>
              <a:ext cx="90000" cy="43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A196B6-B126-4CEA-AE95-9E00F77C8BDC}"/>
                    </a:ext>
                  </a:extLst>
                </p:cNvPr>
                <p:cNvSpPr txBox="1"/>
                <p:nvPr/>
              </p:nvSpPr>
              <p:spPr>
                <a:xfrm>
                  <a:off x="1900272" y="550144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xmlns:a14="http://schemas.microsoft.com/office/drawing/2010/main" xmlns="" id="{E4A196B6-B126-4CEA-AE95-9E00F77C8BDC}"/>
                    </a:ext>
                  </a:extLst>
                </p:cNvPr>
                <p:cNvSpPr txBox="1">
                  <a:spLocks noRot="1" noChangeAspect="1" noMove="1" noResize="1" noEditPoints="1" noAdjustHandles="1" noChangeArrowheads="1" noChangeShapeType="1" noTextEdit="1"/>
                </p:cNvSpPr>
                <p:nvPr/>
              </p:nvSpPr>
              <p:spPr>
                <a:xfrm>
                  <a:off x="1900272" y="5501445"/>
                  <a:ext cx="1049470" cy="369332"/>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39F6E7-4D1B-4BE5-83ED-4EE7C836097A}"/>
                    </a:ext>
                  </a:extLst>
                </p:cNvPr>
                <p:cNvSpPr txBox="1"/>
                <p:nvPr/>
              </p:nvSpPr>
              <p:spPr>
                <a:xfrm>
                  <a:off x="991455" y="5880775"/>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xmlns:a14="http://schemas.microsoft.com/office/drawing/2010/main" xmlns="" id="{7239F6E7-4D1B-4BE5-83ED-4EE7C836097A}"/>
                    </a:ext>
                  </a:extLst>
                </p:cNvPr>
                <p:cNvSpPr txBox="1">
                  <a:spLocks noRot="1" noChangeAspect="1" noMove="1" noResize="1" noEditPoints="1" noAdjustHandles="1" noChangeArrowheads="1" noChangeShapeType="1" noTextEdit="1"/>
                </p:cNvSpPr>
                <p:nvPr/>
              </p:nvSpPr>
              <p:spPr>
                <a:xfrm>
                  <a:off x="991455" y="5880775"/>
                  <a:ext cx="2021800" cy="246221"/>
                </a:xfrm>
                <a:prstGeom prst="rect">
                  <a:avLst/>
                </a:prstGeom>
                <a:blipFill rotWithShape="0">
                  <a:blip r:embed="rId13"/>
                  <a:stretch>
                    <a:fillRect b="-15000"/>
                  </a:stretch>
                </a:blipFill>
              </p:spPr>
              <p:txBody>
                <a:bodyPr/>
                <a:lstStyle/>
                <a:p>
                  <a:r>
                    <a:rPr lang="ko-KR" altLang="en-US">
                      <a:noFill/>
                    </a:rPr>
                    <a:t> </a:t>
                  </a:r>
                </a:p>
              </p:txBody>
            </p:sp>
          </mc:Fallback>
        </mc:AlternateContent>
        <p:sp>
          <p:nvSpPr>
            <p:cNvPr id="50" name="직사각형 49">
              <a:extLst>
                <a:ext uri="{FF2B5EF4-FFF2-40B4-BE49-F238E27FC236}">
                  <a16:creationId xmlns:a16="http://schemas.microsoft.com/office/drawing/2014/main" id="{9D2B1A10-7ADF-479B-973E-D202C381CED9}"/>
                </a:ext>
              </a:extLst>
            </p:cNvPr>
            <p:cNvSpPr/>
            <p:nvPr/>
          </p:nvSpPr>
          <p:spPr>
            <a:xfrm>
              <a:off x="2739328" y="5766915"/>
              <a:ext cx="90000" cy="1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300475-54C4-43A5-B482-392FFB4CA4EC}"/>
                    </a:ext>
                  </a:extLst>
                </p:cNvPr>
                <p:cNvSpPr txBox="1"/>
                <p:nvPr/>
              </p:nvSpPr>
              <p:spPr>
                <a:xfrm>
                  <a:off x="557062" y="429360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1</m:t>
                            </m:r>
                          </m:sub>
                        </m:sSub>
                      </m:oMath>
                    </m:oMathPara>
                  </a14:m>
                  <a:endParaRPr lang="ko-KR" altLang="en-US" sz="1200" dirty="0"/>
                </a:p>
              </p:txBody>
            </p:sp>
          </mc:Choice>
          <mc:Fallback xmlns="">
            <p:sp>
              <p:nvSpPr>
                <p:cNvPr id="20" name="TextBox 19">
                  <a:extLst>
                    <a:ext uri="{FF2B5EF4-FFF2-40B4-BE49-F238E27FC236}">
                      <a16:creationId xmlns:a16="http://schemas.microsoft.com/office/drawing/2014/main" xmlns:a14="http://schemas.microsoft.com/office/drawing/2010/main" xmlns="" id="{46300475-54C4-43A5-B482-392FFB4CA4EC}"/>
                    </a:ext>
                  </a:extLst>
                </p:cNvPr>
                <p:cNvSpPr txBox="1">
                  <a:spLocks noRot="1" noChangeAspect="1" noMove="1" noResize="1" noEditPoints="1" noAdjustHandles="1" noChangeArrowheads="1" noChangeShapeType="1" noTextEdit="1"/>
                </p:cNvSpPr>
                <p:nvPr/>
              </p:nvSpPr>
              <p:spPr>
                <a:xfrm>
                  <a:off x="557062" y="4293604"/>
                  <a:ext cx="324362" cy="276999"/>
                </a:xfrm>
                <a:prstGeom prst="rect">
                  <a:avLst/>
                </a:prstGeom>
                <a:blipFill rotWithShape="0">
                  <a:blip r:embed="rId14"/>
                  <a:stretch>
                    <a:fillRect/>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5FC89486-3F05-4711-964F-4FE863CD5D07}"/>
                </a:ext>
              </a:extLst>
            </p:cNvPr>
            <p:cNvSpPr txBox="1"/>
            <p:nvPr/>
          </p:nvSpPr>
          <p:spPr>
            <a:xfrm>
              <a:off x="1346906" y="4366254"/>
              <a:ext cx="1229034" cy="276999"/>
            </a:xfrm>
            <a:prstGeom prst="rect">
              <a:avLst/>
            </a:prstGeom>
            <a:noFill/>
          </p:spPr>
          <p:txBody>
            <a:bodyPr wrap="square" rtlCol="0">
              <a:spAutoFit/>
            </a:bodyPr>
            <a:lstStyle>
              <a:defPPr>
                <a:defRPr lang="ko-KR"/>
              </a:defPPr>
              <a:lvl1pPr algn="ctr">
                <a:defRPr sz="160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sz="1200" dirty="0">
                  <a:solidFill>
                    <a:schemeClr val="tx1">
                      <a:lumMod val="85000"/>
                      <a:lumOff val="15000"/>
                    </a:schemeClr>
                  </a:solidFill>
                </a:rPr>
                <a:t>Document #1</a:t>
              </a:r>
              <a:endParaRPr lang="ko-KR" altLang="en-US" sz="12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A50D54B-2311-4760-A00E-8069BC5C0437}"/>
                </a:ext>
              </a:extLst>
            </p:cNvPr>
            <p:cNvSpPr txBox="1"/>
            <p:nvPr/>
          </p:nvSpPr>
          <p:spPr>
            <a:xfrm>
              <a:off x="2929706" y="5734639"/>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65" name="직선 연결선 64">
              <a:extLst>
                <a:ext uri="{FF2B5EF4-FFF2-40B4-BE49-F238E27FC236}">
                  <a16:creationId xmlns:a16="http://schemas.microsoft.com/office/drawing/2014/main" id="{990BC891-7726-4647-B324-3681BA5D2556}"/>
                </a:ext>
              </a:extLst>
            </p:cNvPr>
            <p:cNvCxnSpPr/>
            <p:nvPr/>
          </p:nvCxnSpPr>
          <p:spPr>
            <a:xfrm>
              <a:off x="3669834" y="4432105"/>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897C6EBC-5D28-4815-9622-02290019CEF9}"/>
                </a:ext>
              </a:extLst>
            </p:cNvPr>
            <p:cNvCxnSpPr/>
            <p:nvPr/>
          </p:nvCxnSpPr>
          <p:spPr>
            <a:xfrm>
              <a:off x="3669834" y="5872105"/>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ABC3DB0-5736-4990-B6B0-3269B1787C0A}"/>
                </a:ext>
              </a:extLst>
            </p:cNvPr>
            <p:cNvSpPr/>
            <p:nvPr/>
          </p:nvSpPr>
          <p:spPr>
            <a:xfrm>
              <a:off x="3843103" y="5728803"/>
              <a:ext cx="90000" cy="144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0187A40-709A-4BBE-B02E-377709B43AC1}"/>
                </a:ext>
              </a:extLst>
            </p:cNvPr>
            <p:cNvSpPr/>
            <p:nvPr/>
          </p:nvSpPr>
          <p:spPr>
            <a:xfrm>
              <a:off x="4059114" y="5511566"/>
              <a:ext cx="90000" cy="36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4DE6D9AC-79E6-438E-8E9E-E2C49EF51E75}"/>
                </a:ext>
              </a:extLst>
            </p:cNvPr>
            <p:cNvSpPr/>
            <p:nvPr/>
          </p:nvSpPr>
          <p:spPr>
            <a:xfrm>
              <a:off x="4280714" y="5405170"/>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9651776-526F-4DE2-8238-597E740546F1}"/>
                </a:ext>
              </a:extLst>
            </p:cNvPr>
            <p:cNvSpPr/>
            <p:nvPr/>
          </p:nvSpPr>
          <p:spPr>
            <a:xfrm>
              <a:off x="4502314" y="4973343"/>
              <a:ext cx="90000" cy="90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4C8738D-BCB5-4C89-9E42-9654F9025F70}"/>
                </a:ext>
              </a:extLst>
            </p:cNvPr>
            <p:cNvSpPr/>
            <p:nvPr/>
          </p:nvSpPr>
          <p:spPr>
            <a:xfrm>
              <a:off x="4718325" y="5225035"/>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75A52DC-6346-43DC-90C7-C36B1B48E1F0}"/>
                    </a:ext>
                  </a:extLst>
                </p:cNvPr>
                <p:cNvSpPr txBox="1"/>
                <p:nvPr/>
              </p:nvSpPr>
              <p:spPr>
                <a:xfrm>
                  <a:off x="4688682" y="550144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72" name="TextBox 71">
                  <a:extLst>
                    <a:ext uri="{FF2B5EF4-FFF2-40B4-BE49-F238E27FC236}">
                      <a16:creationId xmlns:a16="http://schemas.microsoft.com/office/drawing/2014/main" xmlns:a14="http://schemas.microsoft.com/office/drawing/2010/main" xmlns="" id="{275A52DC-6346-43DC-90C7-C36B1B48E1F0}"/>
                    </a:ext>
                  </a:extLst>
                </p:cNvPr>
                <p:cNvSpPr txBox="1">
                  <a:spLocks noRot="1" noChangeAspect="1" noMove="1" noResize="1" noEditPoints="1" noAdjustHandles="1" noChangeArrowheads="1" noChangeShapeType="1" noTextEdit="1"/>
                </p:cNvSpPr>
                <p:nvPr/>
              </p:nvSpPr>
              <p:spPr>
                <a:xfrm>
                  <a:off x="4688682" y="5501445"/>
                  <a:ext cx="1049470" cy="369332"/>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76C3DF8-B572-4A33-8FC0-14F6F16D12B0}"/>
                    </a:ext>
                  </a:extLst>
                </p:cNvPr>
                <p:cNvSpPr txBox="1"/>
                <p:nvPr/>
              </p:nvSpPr>
              <p:spPr>
                <a:xfrm>
                  <a:off x="3779865" y="5882892"/>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xmlns:a14="http://schemas.microsoft.com/office/drawing/2010/main" xmlns="" id="{876C3DF8-B572-4A33-8FC0-14F6F16D12B0}"/>
                    </a:ext>
                  </a:extLst>
                </p:cNvPr>
                <p:cNvSpPr txBox="1">
                  <a:spLocks noRot="1" noChangeAspect="1" noMove="1" noResize="1" noEditPoints="1" noAdjustHandles="1" noChangeArrowheads="1" noChangeShapeType="1" noTextEdit="1"/>
                </p:cNvSpPr>
                <p:nvPr/>
              </p:nvSpPr>
              <p:spPr>
                <a:xfrm>
                  <a:off x="3779865" y="5882892"/>
                  <a:ext cx="2021800" cy="246221"/>
                </a:xfrm>
                <a:prstGeom prst="rect">
                  <a:avLst/>
                </a:prstGeom>
                <a:blipFill rotWithShape="0">
                  <a:blip r:embed="rId16"/>
                  <a:stretch>
                    <a:fillRect b="-17500"/>
                  </a:stretch>
                </a:blipFill>
              </p:spPr>
              <p:txBody>
                <a:bodyPr/>
                <a:lstStyle/>
                <a:p>
                  <a:r>
                    <a:rPr lang="ko-KR" altLang="en-US">
                      <a:noFill/>
                    </a:rPr>
                    <a:t> </a:t>
                  </a:r>
                </a:p>
              </p:txBody>
            </p:sp>
          </mc:Fallback>
        </mc:AlternateContent>
        <p:sp>
          <p:nvSpPr>
            <p:cNvPr id="74" name="직사각형 73">
              <a:extLst>
                <a:ext uri="{FF2B5EF4-FFF2-40B4-BE49-F238E27FC236}">
                  <a16:creationId xmlns:a16="http://schemas.microsoft.com/office/drawing/2014/main" id="{5E3F4DBD-EF62-4CFF-A64A-8CDE029ADF99}"/>
                </a:ext>
              </a:extLst>
            </p:cNvPr>
            <p:cNvSpPr/>
            <p:nvPr/>
          </p:nvSpPr>
          <p:spPr>
            <a:xfrm>
              <a:off x="5527738" y="5583671"/>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7228063-395A-4CEE-80E7-5E2A6EEB78E9}"/>
                    </a:ext>
                  </a:extLst>
                </p:cNvPr>
                <p:cNvSpPr txBox="1"/>
                <p:nvPr/>
              </p:nvSpPr>
              <p:spPr>
                <a:xfrm>
                  <a:off x="3345472" y="429360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2</m:t>
                            </m:r>
                          </m:sub>
                        </m:sSub>
                      </m:oMath>
                    </m:oMathPara>
                  </a14:m>
                  <a:endParaRPr lang="ko-KR" altLang="en-US" sz="1200" dirty="0"/>
                </a:p>
              </p:txBody>
            </p:sp>
          </mc:Choice>
          <mc:Fallback xmlns="">
            <p:sp>
              <p:nvSpPr>
                <p:cNvPr id="75" name="TextBox 74">
                  <a:extLst>
                    <a:ext uri="{FF2B5EF4-FFF2-40B4-BE49-F238E27FC236}">
                      <a16:creationId xmlns:a16="http://schemas.microsoft.com/office/drawing/2014/main" xmlns:a14="http://schemas.microsoft.com/office/drawing/2010/main" xmlns="" id="{C7228063-395A-4CEE-80E7-5E2A6EEB78E9}"/>
                    </a:ext>
                  </a:extLst>
                </p:cNvPr>
                <p:cNvSpPr txBox="1">
                  <a:spLocks noRot="1" noChangeAspect="1" noMove="1" noResize="1" noEditPoints="1" noAdjustHandles="1" noChangeArrowheads="1" noChangeShapeType="1" noTextEdit="1"/>
                </p:cNvSpPr>
                <p:nvPr/>
              </p:nvSpPr>
              <p:spPr>
                <a:xfrm>
                  <a:off x="3345472" y="4293604"/>
                  <a:ext cx="324362" cy="276999"/>
                </a:xfrm>
                <a:prstGeom prst="rect">
                  <a:avLst/>
                </a:prstGeom>
                <a:blipFill rotWithShape="0">
                  <a:blip r:embed="rId17"/>
                  <a:stretch>
                    <a:fillRect/>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CA58D0FC-395A-4302-B79C-4FF99264CBE5}"/>
                </a:ext>
              </a:extLst>
            </p:cNvPr>
            <p:cNvSpPr txBox="1"/>
            <p:nvPr/>
          </p:nvSpPr>
          <p:spPr>
            <a:xfrm>
              <a:off x="4135316" y="4311405"/>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Document #2</a:t>
              </a:r>
              <a:endParaRPr lang="ko-KR" altLang="en-US" dirty="0"/>
            </a:p>
          </p:txBody>
        </p:sp>
        <p:sp>
          <p:nvSpPr>
            <p:cNvPr id="77" name="TextBox 76">
              <a:extLst>
                <a:ext uri="{FF2B5EF4-FFF2-40B4-BE49-F238E27FC236}">
                  <a16:creationId xmlns:a16="http://schemas.microsoft.com/office/drawing/2014/main" id="{CCBBCBF9-D075-4D3A-8BA9-B319CF59B673}"/>
                </a:ext>
              </a:extLst>
            </p:cNvPr>
            <p:cNvSpPr txBox="1"/>
            <p:nvPr/>
          </p:nvSpPr>
          <p:spPr>
            <a:xfrm>
              <a:off x="5704264" y="5748971"/>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85" name="직선 연결선 84">
              <a:extLst>
                <a:ext uri="{FF2B5EF4-FFF2-40B4-BE49-F238E27FC236}">
                  <a16:creationId xmlns:a16="http://schemas.microsoft.com/office/drawing/2014/main" id="{ED3385F7-0D58-41D8-8153-643714834935}"/>
                </a:ext>
              </a:extLst>
            </p:cNvPr>
            <p:cNvCxnSpPr/>
            <p:nvPr/>
          </p:nvCxnSpPr>
          <p:spPr>
            <a:xfrm>
              <a:off x="6823639" y="4448919"/>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04FB6FF-7C23-44C2-B34B-9F5229302DC1}"/>
                </a:ext>
              </a:extLst>
            </p:cNvPr>
            <p:cNvCxnSpPr/>
            <p:nvPr/>
          </p:nvCxnSpPr>
          <p:spPr>
            <a:xfrm>
              <a:off x="6823639" y="5888919"/>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F436FB07-2351-473C-BAB0-CDDA8203BDBB}"/>
                </a:ext>
              </a:extLst>
            </p:cNvPr>
            <p:cNvSpPr/>
            <p:nvPr/>
          </p:nvSpPr>
          <p:spPr>
            <a:xfrm>
              <a:off x="6996908" y="5353733"/>
              <a:ext cx="90000" cy="54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FCEA04DE-4D35-4CCB-9664-88AE67680C57}"/>
                </a:ext>
              </a:extLst>
            </p:cNvPr>
            <p:cNvSpPr/>
            <p:nvPr/>
          </p:nvSpPr>
          <p:spPr>
            <a:xfrm>
              <a:off x="7212919" y="5097305"/>
              <a:ext cx="90000" cy="79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948C97FF-BD19-4E23-AE29-53E921CDB2C8}"/>
                </a:ext>
              </a:extLst>
            </p:cNvPr>
            <p:cNvSpPr/>
            <p:nvPr/>
          </p:nvSpPr>
          <p:spPr>
            <a:xfrm>
              <a:off x="7434519" y="5421984"/>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259EAE70-A1D0-4D85-9890-BA6CEBB6A700}"/>
                </a:ext>
              </a:extLst>
            </p:cNvPr>
            <p:cNvSpPr/>
            <p:nvPr/>
          </p:nvSpPr>
          <p:spPr>
            <a:xfrm>
              <a:off x="7656119" y="5168683"/>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246FEEF2-6408-4073-A881-242D45C7E88D}"/>
                </a:ext>
              </a:extLst>
            </p:cNvPr>
            <p:cNvSpPr/>
            <p:nvPr/>
          </p:nvSpPr>
          <p:spPr>
            <a:xfrm>
              <a:off x="7872130" y="5241849"/>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7FC4C24-6779-427F-B4E8-902BD04F3688}"/>
                    </a:ext>
                  </a:extLst>
                </p:cNvPr>
                <p:cNvSpPr txBox="1"/>
                <p:nvPr/>
              </p:nvSpPr>
              <p:spPr>
                <a:xfrm>
                  <a:off x="7842487" y="5506517"/>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92" name="TextBox 91">
                  <a:extLst>
                    <a:ext uri="{FF2B5EF4-FFF2-40B4-BE49-F238E27FC236}">
                      <a16:creationId xmlns:a16="http://schemas.microsoft.com/office/drawing/2014/main" xmlns:a14="http://schemas.microsoft.com/office/drawing/2010/main" xmlns="" id="{27FC4C24-6779-427F-B4E8-902BD04F3688}"/>
                    </a:ext>
                  </a:extLst>
                </p:cNvPr>
                <p:cNvSpPr txBox="1">
                  <a:spLocks noRot="1" noChangeAspect="1" noMove="1" noResize="1" noEditPoints="1" noAdjustHandles="1" noChangeArrowheads="1" noChangeShapeType="1" noTextEdit="1"/>
                </p:cNvSpPr>
                <p:nvPr/>
              </p:nvSpPr>
              <p:spPr>
                <a:xfrm>
                  <a:off x="7842487" y="5506517"/>
                  <a:ext cx="1049470" cy="369332"/>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78EF37F-2156-43DF-BE1C-DD57B1BCD87C}"/>
                    </a:ext>
                  </a:extLst>
                </p:cNvPr>
                <p:cNvSpPr txBox="1"/>
                <p:nvPr/>
              </p:nvSpPr>
              <p:spPr>
                <a:xfrm>
                  <a:off x="6946369" y="5897589"/>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93" name="TextBox 92">
                  <a:extLst>
                    <a:ext uri="{FF2B5EF4-FFF2-40B4-BE49-F238E27FC236}">
                      <a16:creationId xmlns:a16="http://schemas.microsoft.com/office/drawing/2014/main" xmlns:a14="http://schemas.microsoft.com/office/drawing/2010/main" xmlns="" id="{178EF37F-2156-43DF-BE1C-DD57B1BCD87C}"/>
                    </a:ext>
                  </a:extLst>
                </p:cNvPr>
                <p:cNvSpPr txBox="1">
                  <a:spLocks noRot="1" noChangeAspect="1" noMove="1" noResize="1" noEditPoints="1" noAdjustHandles="1" noChangeArrowheads="1" noChangeShapeType="1" noTextEdit="1"/>
                </p:cNvSpPr>
                <p:nvPr/>
              </p:nvSpPr>
              <p:spPr>
                <a:xfrm>
                  <a:off x="6946369" y="5897589"/>
                  <a:ext cx="2021800" cy="246221"/>
                </a:xfrm>
                <a:prstGeom prst="rect">
                  <a:avLst/>
                </a:prstGeom>
                <a:blipFill rotWithShape="0">
                  <a:blip r:embed="rId19"/>
                  <a:stretch>
                    <a:fillRect b="-14634"/>
                  </a:stretch>
                </a:blipFill>
              </p:spPr>
              <p:txBody>
                <a:bodyPr/>
                <a:lstStyle/>
                <a:p>
                  <a:r>
                    <a:rPr lang="ko-KR" altLang="en-US">
                      <a:noFill/>
                    </a:rPr>
                    <a:t> </a:t>
                  </a:r>
                </a:p>
              </p:txBody>
            </p:sp>
          </mc:Fallback>
        </mc:AlternateContent>
        <p:sp>
          <p:nvSpPr>
            <p:cNvPr id="94" name="직사각형 93">
              <a:extLst>
                <a:ext uri="{FF2B5EF4-FFF2-40B4-BE49-F238E27FC236}">
                  <a16:creationId xmlns:a16="http://schemas.microsoft.com/office/drawing/2014/main" id="{C2F24A3B-DAE1-4F55-BB70-7066DFB65A17}"/>
                </a:ext>
              </a:extLst>
            </p:cNvPr>
            <p:cNvSpPr/>
            <p:nvPr/>
          </p:nvSpPr>
          <p:spPr>
            <a:xfrm>
              <a:off x="8681543" y="5815471"/>
              <a:ext cx="90000" cy="7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3AE319C-8C55-40BA-BDF8-B0216131C645}"/>
                    </a:ext>
                  </a:extLst>
                </p:cNvPr>
                <p:cNvSpPr txBox="1"/>
                <p:nvPr/>
              </p:nvSpPr>
              <p:spPr>
                <a:xfrm>
                  <a:off x="6499277" y="4310418"/>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𝐷</m:t>
                            </m:r>
                          </m:sub>
                        </m:sSub>
                      </m:oMath>
                    </m:oMathPara>
                  </a14:m>
                  <a:endParaRPr lang="ko-KR" altLang="en-US" sz="1200" dirty="0"/>
                </a:p>
              </p:txBody>
            </p:sp>
          </mc:Choice>
          <mc:Fallback xmlns="">
            <p:sp>
              <p:nvSpPr>
                <p:cNvPr id="95" name="TextBox 94">
                  <a:extLst>
                    <a:ext uri="{FF2B5EF4-FFF2-40B4-BE49-F238E27FC236}">
                      <a16:creationId xmlns:a16="http://schemas.microsoft.com/office/drawing/2014/main" xmlns:a14="http://schemas.microsoft.com/office/drawing/2010/main" xmlns="" id="{F3AE319C-8C55-40BA-BDF8-B0216131C645}"/>
                    </a:ext>
                  </a:extLst>
                </p:cNvPr>
                <p:cNvSpPr txBox="1">
                  <a:spLocks noRot="1" noChangeAspect="1" noMove="1" noResize="1" noEditPoints="1" noAdjustHandles="1" noChangeArrowheads="1" noChangeShapeType="1" noTextEdit="1"/>
                </p:cNvSpPr>
                <p:nvPr/>
              </p:nvSpPr>
              <p:spPr>
                <a:xfrm>
                  <a:off x="6499277" y="4310418"/>
                  <a:ext cx="324362" cy="276999"/>
                </a:xfrm>
                <a:prstGeom prst="rect">
                  <a:avLst/>
                </a:prstGeom>
                <a:blipFill rotWithShape="0">
                  <a:blip r:embed="rId20"/>
                  <a:stretch>
                    <a:fillRect/>
                  </a:stretch>
                </a:blipFill>
              </p:spPr>
              <p:txBody>
                <a:bodyPr/>
                <a:lstStyle/>
                <a:p>
                  <a:r>
                    <a:rPr lang="ko-KR" altLang="en-US">
                      <a:noFill/>
                    </a:rPr>
                    <a:t> </a:t>
                  </a:r>
                </a:p>
              </p:txBody>
            </p:sp>
          </mc:Fallback>
        </mc:AlternateContent>
        <p:sp>
          <p:nvSpPr>
            <p:cNvPr id="96" name="TextBox 95">
              <a:extLst>
                <a:ext uri="{FF2B5EF4-FFF2-40B4-BE49-F238E27FC236}">
                  <a16:creationId xmlns:a16="http://schemas.microsoft.com/office/drawing/2014/main" id="{202E804B-5A16-44C2-997C-6D205D7FAB73}"/>
                </a:ext>
              </a:extLst>
            </p:cNvPr>
            <p:cNvSpPr txBox="1"/>
            <p:nvPr/>
          </p:nvSpPr>
          <p:spPr>
            <a:xfrm>
              <a:off x="7289122" y="4338292"/>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Document #D</a:t>
              </a:r>
              <a:endParaRPr lang="ko-KR" altLang="en-US" dirty="0"/>
            </a:p>
          </p:txBody>
        </p:sp>
        <p:sp>
          <p:nvSpPr>
            <p:cNvPr id="97" name="TextBox 96">
              <a:extLst>
                <a:ext uri="{FF2B5EF4-FFF2-40B4-BE49-F238E27FC236}">
                  <a16:creationId xmlns:a16="http://schemas.microsoft.com/office/drawing/2014/main" id="{659A1039-0298-4036-82D1-83856017A56F}"/>
                </a:ext>
              </a:extLst>
            </p:cNvPr>
            <p:cNvSpPr txBox="1"/>
            <p:nvPr/>
          </p:nvSpPr>
          <p:spPr>
            <a:xfrm>
              <a:off x="8848699" y="5759089"/>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3E36894-ED37-4F15-B70C-BB99962A7DA5}"/>
                    </a:ext>
                  </a:extLst>
                </p:cNvPr>
                <p:cNvSpPr txBox="1"/>
                <p:nvPr/>
              </p:nvSpPr>
              <p:spPr>
                <a:xfrm>
                  <a:off x="5390996" y="4993783"/>
                  <a:ext cx="13394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104" name="TextBox 103">
                  <a:extLst>
                    <a:ext uri="{FF2B5EF4-FFF2-40B4-BE49-F238E27FC236}">
                      <a16:creationId xmlns:a16="http://schemas.microsoft.com/office/drawing/2014/main" xmlns:a14="http://schemas.microsoft.com/office/drawing/2010/main" xmlns="" id="{23E36894-ED37-4F15-B70C-BB99962A7DA5}"/>
                    </a:ext>
                  </a:extLst>
                </p:cNvPr>
                <p:cNvSpPr txBox="1">
                  <a:spLocks noRot="1" noChangeAspect="1" noMove="1" noResize="1" noEditPoints="1" noAdjustHandles="1" noChangeArrowheads="1" noChangeShapeType="1" noTextEdit="1"/>
                </p:cNvSpPr>
                <p:nvPr/>
              </p:nvSpPr>
              <p:spPr>
                <a:xfrm>
                  <a:off x="5390996" y="4993783"/>
                  <a:ext cx="1339405" cy="369332"/>
                </a:xfrm>
                <a:prstGeom prst="rect">
                  <a:avLst/>
                </a:prstGeom>
                <a:blipFill rotWithShape="0">
                  <a:blip r:embed="rId21"/>
                  <a:stretch>
                    <a:fillRect/>
                  </a:stretch>
                </a:blipFill>
              </p:spPr>
              <p:txBody>
                <a:bodyPr/>
                <a:lstStyle/>
                <a:p>
                  <a:r>
                    <a:rPr lang="ko-KR" altLang="en-US">
                      <a:noFill/>
                    </a:rPr>
                    <a:t> </a:t>
                  </a:r>
                </a:p>
              </p:txBody>
            </p:sp>
          </mc:Fallback>
        </mc:AlternateContent>
      </p:grpSp>
      <p:grpSp>
        <p:nvGrpSpPr>
          <p:cNvPr id="83" name="그룹 82">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84" name="직사각형 8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98" name="직사각형 9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p>
          </p:txBody>
        </p:sp>
      </p:grpSp>
      <p:grpSp>
        <p:nvGrpSpPr>
          <p:cNvPr id="78" name="그룹 7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9" name="직사각형 9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0" name="직사각형 9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2255668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그룹 107">
            <a:extLst>
              <a:ext uri="{FF2B5EF4-FFF2-40B4-BE49-F238E27FC236}">
                <a16:creationId xmlns:a16="http://schemas.microsoft.com/office/drawing/2014/main" id="{61345A41-F603-43BC-9EA5-C826290F5715}"/>
              </a:ext>
            </a:extLst>
          </p:cNvPr>
          <p:cNvGrpSpPr/>
          <p:nvPr/>
        </p:nvGrpSpPr>
        <p:grpSpPr>
          <a:xfrm>
            <a:off x="1004698" y="1931283"/>
            <a:ext cx="7893429" cy="1460380"/>
            <a:chOff x="869860" y="2540118"/>
            <a:chExt cx="7893429" cy="1460380"/>
          </a:xfrm>
        </p:grpSpPr>
        <p:sp>
          <p:nvSpPr>
            <p:cNvPr id="109" name="직사각형 108">
              <a:extLst>
                <a:ext uri="{FF2B5EF4-FFF2-40B4-BE49-F238E27FC236}">
                  <a16:creationId xmlns:a16="http://schemas.microsoft.com/office/drawing/2014/main" id="{048542B1-1E27-4DE4-B7AB-4E63000D74F3}"/>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C931C1F-7247-4AA0-B97C-837A1804BB36}"/>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𝛽</m:t>
                        </m:r>
                      </m:oMath>
                    </m:oMathPara>
                  </a14:m>
                  <a:endParaRPr lang="ko-KR" altLang="en-US" sz="1600" dirty="0">
                    <a:solidFill>
                      <a:srgbClr val="FF0000"/>
                    </a:solidFill>
                  </a:endParaRPr>
                </a:p>
              </p:txBody>
            </p:sp>
          </mc:Choice>
          <mc:Fallback xmlns="">
            <p:sp>
              <p:nvSpPr>
                <p:cNvPr id="110" name="TextBox 109">
                  <a:extLst>
                    <a:ext uri="{FF2B5EF4-FFF2-40B4-BE49-F238E27FC236}">
                      <a16:creationId xmlns:a16="http://schemas.microsoft.com/office/drawing/2014/main" xmlns:a14="http://schemas.microsoft.com/office/drawing/2010/main" xmlns="" id="{4C931C1F-7247-4AA0-B97C-837A1804BB36}"/>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11" name="직사각형 110">
              <a:extLst>
                <a:ext uri="{FF2B5EF4-FFF2-40B4-BE49-F238E27FC236}">
                  <a16:creationId xmlns:a16="http://schemas.microsoft.com/office/drawing/2014/main" id="{E1BE6A29-084A-4E88-B46D-E2B0D8E2097C}"/>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2" name="직사각형 111">
              <a:extLst>
                <a:ext uri="{FF2B5EF4-FFF2-40B4-BE49-F238E27FC236}">
                  <a16:creationId xmlns:a16="http://schemas.microsoft.com/office/drawing/2014/main" id="{FFBB96C6-1C1A-4AF0-9977-51AA4CB1FD91}"/>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3" name="타원 112">
              <a:extLst>
                <a:ext uri="{FF2B5EF4-FFF2-40B4-BE49-F238E27FC236}">
                  <a16:creationId xmlns:a16="http://schemas.microsoft.com/office/drawing/2014/main" id="{20E7002B-371A-4F96-88CC-A1BB2D3104A3}"/>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14" name="타원 113">
              <a:extLst>
                <a:ext uri="{FF2B5EF4-FFF2-40B4-BE49-F238E27FC236}">
                  <a16:creationId xmlns:a16="http://schemas.microsoft.com/office/drawing/2014/main" id="{62425A5C-841C-4541-9C1A-57232C5D74C5}"/>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15" name="타원 114">
              <a:extLst>
                <a:ext uri="{FF2B5EF4-FFF2-40B4-BE49-F238E27FC236}">
                  <a16:creationId xmlns:a16="http://schemas.microsoft.com/office/drawing/2014/main" id="{1CDFF992-F0B1-411F-BA49-FFE6DBF6BFD4}"/>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700" panose="020B0803030303020204" pitchFamily="34" charset="0"/>
              </a:endParaRPr>
            </a:p>
          </p:txBody>
        </p:sp>
        <p:cxnSp>
          <p:nvCxnSpPr>
            <p:cNvPr id="116" name="직선 화살표 연결선 115">
              <a:extLst>
                <a:ext uri="{FF2B5EF4-FFF2-40B4-BE49-F238E27FC236}">
                  <a16:creationId xmlns:a16="http://schemas.microsoft.com/office/drawing/2014/main" id="{ACCC27A5-D70A-49F4-92F2-CE4757182380}"/>
                </a:ext>
              </a:extLst>
            </p:cNvPr>
            <p:cNvCxnSpPr>
              <a:cxnSpLocks/>
              <a:stCxn id="113" idx="6"/>
              <a:endCxn id="114"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6ABCA25B-A973-485B-92F4-7345676E11AF}"/>
                </a:ext>
              </a:extLst>
            </p:cNvPr>
            <p:cNvCxnSpPr>
              <a:cxnSpLocks/>
              <a:stCxn id="114" idx="6"/>
              <a:endCxn id="115"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E6E6E10B-E777-445B-819E-00B4491E1D2B}"/>
                </a:ext>
              </a:extLst>
            </p:cNvPr>
            <p:cNvCxnSpPr>
              <a:cxnSpLocks/>
              <a:stCxn id="122" idx="6"/>
              <a:endCxn id="121"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타원 118">
              <a:extLst>
                <a:ext uri="{FF2B5EF4-FFF2-40B4-BE49-F238E27FC236}">
                  <a16:creationId xmlns:a16="http://schemas.microsoft.com/office/drawing/2014/main" id="{10BB2730-CDDA-46C8-ACCC-2376944DF0A1}"/>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cxnSp>
          <p:nvCxnSpPr>
            <p:cNvPr id="120" name="직선 화살표 연결선 119">
              <a:extLst>
                <a:ext uri="{FF2B5EF4-FFF2-40B4-BE49-F238E27FC236}">
                  <a16:creationId xmlns:a16="http://schemas.microsoft.com/office/drawing/2014/main" id="{9160037C-22EB-410D-A8CE-619838A59B1B}"/>
                </a:ext>
              </a:extLst>
            </p:cNvPr>
            <p:cNvCxnSpPr>
              <a:cxnSpLocks/>
              <a:stCxn id="119" idx="6"/>
              <a:endCxn id="113"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타원 120">
              <a:extLst>
                <a:ext uri="{FF2B5EF4-FFF2-40B4-BE49-F238E27FC236}">
                  <a16:creationId xmlns:a16="http://schemas.microsoft.com/office/drawing/2014/main" id="{12381339-2CD4-489E-8C3F-B2666E89BCF7}"/>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122" name="타원 121">
              <a:extLst>
                <a:ext uri="{FF2B5EF4-FFF2-40B4-BE49-F238E27FC236}">
                  <a16:creationId xmlns:a16="http://schemas.microsoft.com/office/drawing/2014/main" id="{03040827-25D7-4C06-AD5F-7230CC6FE1AA}"/>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700" panose="020B0803030303020204" pitchFamily="34" charset="0"/>
              </a:endParaRPr>
            </a:p>
          </p:txBody>
        </p:sp>
        <p:cxnSp>
          <p:nvCxnSpPr>
            <p:cNvPr id="123" name="직선 화살표 연결선 122">
              <a:extLst>
                <a:ext uri="{FF2B5EF4-FFF2-40B4-BE49-F238E27FC236}">
                  <a16:creationId xmlns:a16="http://schemas.microsoft.com/office/drawing/2014/main" id="{A6D78E3A-9D0F-4CC6-9218-AC612790BDE0}"/>
                </a:ext>
              </a:extLst>
            </p:cNvPr>
            <p:cNvCxnSpPr>
              <a:cxnSpLocks/>
              <a:stCxn id="115" idx="6"/>
              <a:endCxn id="122"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609E23B0-6BE8-447C-85FF-8E4DFDB6B2BF}"/>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ko-KR" altLang="en-US" sz="1600" i="1" dirty="0">
                                <a:solidFill>
                                  <a:srgbClr val="FF0000"/>
                                </a:solidFill>
                                <a:latin typeface="Cambria Math" panose="02040503050406030204" pitchFamily="18" charset="0"/>
                              </a:rPr>
                              <m:t>𝜑</m:t>
                            </m:r>
                          </m:e>
                          <m:sub>
                            <m:r>
                              <a:rPr lang="en-US" altLang="ko-KR" sz="1600" i="1" dirty="0">
                                <a:solidFill>
                                  <a:srgbClr val="FF0000"/>
                                </a:solidFill>
                                <a:latin typeface="Cambria Math" panose="02040503050406030204" pitchFamily="18" charset="0"/>
                              </a:rPr>
                              <m:t>𝑘</m:t>
                            </m:r>
                          </m:sub>
                        </m:sSub>
                      </m:oMath>
                    </m:oMathPara>
                  </a14:m>
                  <a:endParaRPr lang="ko-KR" altLang="en-US" sz="1600" dirty="0">
                    <a:solidFill>
                      <a:srgbClr val="FF0000"/>
                    </a:solidFill>
                  </a:endParaRPr>
                </a:p>
              </p:txBody>
            </p:sp>
          </mc:Choice>
          <mc:Fallback xmlns="">
            <p:sp>
              <p:nvSpPr>
                <p:cNvPr id="144" name="TextBox 143">
                  <a:extLst>
                    <a:ext uri="{FF2B5EF4-FFF2-40B4-BE49-F238E27FC236}">
                      <a16:creationId xmlns:a16="http://schemas.microsoft.com/office/drawing/2014/main" xmlns:a14="http://schemas.microsoft.com/office/drawing/2010/main" xmlns="" id="{609E23B0-6BE8-447C-85FF-8E4DFDB6B2BF}"/>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B304C6C-7D6C-48A1-9399-AD1FCA890B12}"/>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45" name="TextBox 144">
                  <a:extLst>
                    <a:ext uri="{FF2B5EF4-FFF2-40B4-BE49-F238E27FC236}">
                      <a16:creationId xmlns:a16="http://schemas.microsoft.com/office/drawing/2014/main" xmlns:a14="http://schemas.microsoft.com/office/drawing/2010/main" xmlns="" id="{FB304C6C-7D6C-48A1-9399-AD1FCA890B12}"/>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7CC0B96-A60B-46B8-B8DD-70F1AF65D4A3}"/>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46" name="TextBox 145">
                  <a:extLst>
                    <a:ext uri="{FF2B5EF4-FFF2-40B4-BE49-F238E27FC236}">
                      <a16:creationId xmlns:a16="http://schemas.microsoft.com/office/drawing/2014/main" xmlns:a14="http://schemas.microsoft.com/office/drawing/2010/main" xmlns="" id="{97CC0B96-A60B-46B8-B8DD-70F1AF65D4A3}"/>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D65AE2E2-E003-4E0D-9FC2-FAD56915F488}"/>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47" name="TextBox 146">
                  <a:extLst>
                    <a:ext uri="{FF2B5EF4-FFF2-40B4-BE49-F238E27FC236}">
                      <a16:creationId xmlns:a16="http://schemas.microsoft.com/office/drawing/2014/main" xmlns:a14="http://schemas.microsoft.com/office/drawing/2010/main" xmlns="" id="{D65AE2E2-E003-4E0D-9FC2-FAD56915F488}"/>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736245D-AA89-4AA5-82B4-E673A9CD94A2}"/>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48" name="TextBox 147">
                  <a:extLst>
                    <a:ext uri="{FF2B5EF4-FFF2-40B4-BE49-F238E27FC236}">
                      <a16:creationId xmlns:a16="http://schemas.microsoft.com/office/drawing/2014/main" xmlns:a14="http://schemas.microsoft.com/office/drawing/2010/main" xmlns="" id="{8736245D-AA89-4AA5-82B4-E673A9CD94A2}"/>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A274B5F9-8BC1-4180-9A5F-E6E304040465}"/>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𝜃</m:t>
                            </m:r>
                          </m:e>
                          <m:sub>
                            <m:r>
                              <a:rPr lang="en-US" altLang="ko-KR" sz="1600" i="1" dirty="0">
                                <a:solidFill>
                                  <a:schemeClr val="tx1">
                                    <a:lumMod val="85000"/>
                                    <a:lumOff val="15000"/>
                                  </a:schemeClr>
                                </a:solidFill>
                                <a:latin typeface="Cambria Math" panose="02040503050406030204" pitchFamily="18" charset="0"/>
                              </a:rPr>
                              <m:t>𝑑</m:t>
                            </m:r>
                          </m:sub>
                        </m:sSub>
                      </m:oMath>
                    </m:oMathPara>
                  </a14:m>
                  <a:endParaRPr lang="ko-KR" altLang="en-US" sz="1600" dirty="0">
                    <a:solidFill>
                      <a:schemeClr val="tx1">
                        <a:lumMod val="85000"/>
                        <a:lumOff val="15000"/>
                      </a:schemeClr>
                    </a:solidFill>
                  </a:endParaRPr>
                </a:p>
              </p:txBody>
            </p:sp>
          </mc:Choice>
          <mc:Fallback xmlns="">
            <p:sp>
              <p:nvSpPr>
                <p:cNvPr id="149" name="TextBox 148">
                  <a:extLst>
                    <a:ext uri="{FF2B5EF4-FFF2-40B4-BE49-F238E27FC236}">
                      <a16:creationId xmlns:a16="http://schemas.microsoft.com/office/drawing/2014/main" xmlns:a14="http://schemas.microsoft.com/office/drawing/2010/main" xmlns="" id="{A274B5F9-8BC1-4180-9A5F-E6E304040465}"/>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69B503E-3E91-493B-8D9B-ABE43619773F}"/>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50" name="TextBox 149">
                  <a:extLst>
                    <a:ext uri="{FF2B5EF4-FFF2-40B4-BE49-F238E27FC236}">
                      <a16:creationId xmlns:a16="http://schemas.microsoft.com/office/drawing/2014/main" xmlns:a14="http://schemas.microsoft.com/office/drawing/2010/main" xmlns="" id="{C69B503E-3E91-493B-8D9B-ABE43619773F}"/>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F9B7146-63E9-4357-8322-D0A2054C6DAE}"/>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𝛼</m:t>
                        </m:r>
                      </m:oMath>
                    </m:oMathPara>
                  </a14:m>
                  <a:endParaRPr lang="ko-KR" altLang="en-US" sz="1600" dirty="0">
                    <a:solidFill>
                      <a:schemeClr val="tx1">
                        <a:lumMod val="85000"/>
                        <a:lumOff val="15000"/>
                      </a:schemeClr>
                    </a:solidFill>
                  </a:endParaRPr>
                </a:p>
              </p:txBody>
            </p:sp>
          </mc:Choice>
          <mc:Fallback xmlns="">
            <p:sp>
              <p:nvSpPr>
                <p:cNvPr id="151" name="TextBox 150">
                  <a:extLst>
                    <a:ext uri="{FF2B5EF4-FFF2-40B4-BE49-F238E27FC236}">
                      <a16:creationId xmlns:a16="http://schemas.microsoft.com/office/drawing/2014/main" xmlns:a14="http://schemas.microsoft.com/office/drawing/2010/main" xmlns="" id="{FF9B7146-63E9-4357-8322-D0A2054C6DAE}"/>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sp>
        <p:nvSpPr>
          <p:cNvPr id="155" name="Rectangle 12">
            <a:extLst>
              <a:ext uri="{FF2B5EF4-FFF2-40B4-BE49-F238E27FC236}">
                <a16:creationId xmlns:a16="http://schemas.microsoft.com/office/drawing/2014/main" id="{5912343A-783F-4759-95B4-7C3F1886FD88}"/>
              </a:ext>
            </a:extLst>
          </p:cNvPr>
          <p:cNvSpPr/>
          <p:nvPr/>
        </p:nvSpPr>
        <p:spPr>
          <a:xfrm>
            <a:off x="711201" y="353555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400" panose="020B0503030303020204" pitchFamily="34" charset="0"/>
                <a:ea typeface="SamsungOne-400" panose="020B0503030303020204" pitchFamily="34" charset="0"/>
              </a:rPr>
              <a:t>𝜷</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là tham số của Dirichlet trước khi phân phối từ theo chủ đề </a:t>
            </a:r>
            <a:r>
              <a:rPr lang="ko-KR" altLang="en-US" sz="1300" dirty="0">
                <a:solidFill>
                  <a:srgbClr val="FF0000"/>
                </a:solidFill>
                <a:latin typeface="SamsungOne-400" panose="020B0503030303020204" pitchFamily="34" charset="0"/>
                <a:ea typeface="SamsungOne-400" panose="020B0503030303020204" pitchFamily="34" charset="0"/>
              </a:rPr>
              <a:t>𝝋𝒌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𝑘</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3" name="그룹 2"/>
          <p:cNvGrpSpPr/>
          <p:nvPr/>
        </p:nvGrpSpPr>
        <p:grpSpPr>
          <a:xfrm>
            <a:off x="557062" y="4044894"/>
            <a:ext cx="8948878" cy="1794917"/>
            <a:chOff x="557062" y="4044894"/>
            <a:chExt cx="8948878" cy="1794917"/>
          </a:xfrm>
        </p:grpSpPr>
        <p:grpSp>
          <p:nvGrpSpPr>
            <p:cNvPr id="2" name="그룹 1"/>
            <p:cNvGrpSpPr/>
            <p:nvPr/>
          </p:nvGrpSpPr>
          <p:grpSpPr>
            <a:xfrm>
              <a:off x="3303503" y="4044894"/>
              <a:ext cx="3069682" cy="1792518"/>
              <a:chOff x="3138123" y="4044894"/>
              <a:chExt cx="3069682" cy="1792518"/>
            </a:xfrm>
          </p:grpSpPr>
          <p:cxnSp>
            <p:nvCxnSpPr>
              <p:cNvPr id="65" name="직선 연결선 64">
                <a:extLst>
                  <a:ext uri="{FF2B5EF4-FFF2-40B4-BE49-F238E27FC236}">
                    <a16:creationId xmlns:a16="http://schemas.microsoft.com/office/drawing/2014/main" id="{990BC891-7726-4647-B324-3681BA5D2556}"/>
                  </a:ext>
                </a:extLst>
              </p:cNvPr>
              <p:cNvCxnSpPr/>
              <p:nvPr/>
            </p:nvCxnSpPr>
            <p:spPr>
              <a:xfrm>
                <a:off x="3462485" y="4159467"/>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897C6EBC-5D28-4815-9622-02290019CEF9}"/>
                  </a:ext>
                </a:extLst>
              </p:cNvPr>
              <p:cNvCxnSpPr/>
              <p:nvPr/>
            </p:nvCxnSpPr>
            <p:spPr>
              <a:xfrm>
                <a:off x="3462485" y="5599467"/>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B4BB051-44FC-4E9B-897A-7254FAFBAA4B}"/>
                  </a:ext>
                </a:extLst>
              </p:cNvPr>
              <p:cNvGrpSpPr/>
              <p:nvPr/>
            </p:nvGrpSpPr>
            <p:grpSpPr>
              <a:xfrm>
                <a:off x="3610354" y="4595124"/>
                <a:ext cx="931632" cy="1008000"/>
                <a:chOff x="3635754" y="4894106"/>
                <a:chExt cx="931632" cy="1008000"/>
              </a:xfrm>
            </p:grpSpPr>
            <p:sp>
              <p:nvSpPr>
                <p:cNvPr id="67" name="직사각형 66">
                  <a:extLst>
                    <a:ext uri="{FF2B5EF4-FFF2-40B4-BE49-F238E27FC236}">
                      <a16:creationId xmlns:a16="http://schemas.microsoft.com/office/drawing/2014/main" id="{FABC3DB0-5736-4990-B6B0-3269B1787C0A}"/>
                    </a:ext>
                  </a:extLst>
                </p:cNvPr>
                <p:cNvSpPr/>
                <p:nvPr/>
              </p:nvSpPr>
              <p:spPr>
                <a:xfrm>
                  <a:off x="3635754" y="5758106"/>
                  <a:ext cx="90000" cy="144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0187A40-709A-4BBE-B02E-377709B43AC1}"/>
                    </a:ext>
                  </a:extLst>
                </p:cNvPr>
                <p:cNvSpPr/>
                <p:nvPr/>
              </p:nvSpPr>
              <p:spPr>
                <a:xfrm>
                  <a:off x="3846162" y="5542106"/>
                  <a:ext cx="90000" cy="36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4DE6D9AC-79E6-438E-8E9E-E2C49EF51E75}"/>
                    </a:ext>
                  </a:extLst>
                </p:cNvPr>
                <p:cNvSpPr/>
                <p:nvPr/>
              </p:nvSpPr>
              <p:spPr>
                <a:xfrm>
                  <a:off x="4056570" y="5614106"/>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9651776-526F-4DE2-8238-597E740546F1}"/>
                    </a:ext>
                  </a:extLst>
                </p:cNvPr>
                <p:cNvSpPr/>
                <p:nvPr/>
              </p:nvSpPr>
              <p:spPr>
                <a:xfrm>
                  <a:off x="4266978" y="5002106"/>
                  <a:ext cx="90000" cy="90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4C8738D-BCB5-4C89-9E42-9654F9025F70}"/>
                    </a:ext>
                  </a:extLst>
                </p:cNvPr>
                <p:cNvSpPr/>
                <p:nvPr/>
              </p:nvSpPr>
              <p:spPr>
                <a:xfrm>
                  <a:off x="4477386" y="4894106"/>
                  <a:ext cx="90000" cy="10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75A52DC-6346-43DC-90C7-C36B1B48E1F0}"/>
                      </a:ext>
                    </a:extLst>
                  </p:cNvPr>
                  <p:cNvSpPr txBox="1"/>
                  <p:nvPr/>
                </p:nvSpPr>
                <p:spPr>
                  <a:xfrm>
                    <a:off x="4481333" y="521706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72" name="TextBox 71">
                    <a:extLst>
                      <a:ext uri="{FF2B5EF4-FFF2-40B4-BE49-F238E27FC236}">
                        <a16:creationId xmlns:a16="http://schemas.microsoft.com/office/drawing/2014/main" xmlns="" xmlns:a14="http://schemas.microsoft.com/office/drawing/2010/main" id="{275A52DC-6346-43DC-90C7-C36B1B48E1F0}"/>
                      </a:ext>
                    </a:extLst>
                  </p:cNvPr>
                  <p:cNvSpPr txBox="1">
                    <a:spLocks noRot="1" noChangeAspect="1" noMove="1" noResize="1" noEditPoints="1" noAdjustHandles="1" noChangeArrowheads="1" noChangeShapeType="1" noTextEdit="1"/>
                  </p:cNvSpPr>
                  <p:nvPr/>
                </p:nvSpPr>
                <p:spPr>
                  <a:xfrm>
                    <a:off x="4481333" y="5217065"/>
                    <a:ext cx="1049470" cy="369332"/>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76C3DF8-B572-4A33-8FC0-14F6F16D12B0}"/>
                      </a:ext>
                    </a:extLst>
                  </p:cNvPr>
                  <p:cNvSpPr txBox="1"/>
                  <p:nvPr/>
                </p:nvSpPr>
                <p:spPr>
                  <a:xfrm>
                    <a:off x="3538648" y="5591191"/>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xmlns="" xmlns:a14="http://schemas.microsoft.com/office/drawing/2010/main" id="{876C3DF8-B572-4A33-8FC0-14F6F16D12B0}"/>
                      </a:ext>
                    </a:extLst>
                  </p:cNvPr>
                  <p:cNvSpPr txBox="1">
                    <a:spLocks noRot="1" noChangeAspect="1" noMove="1" noResize="1" noEditPoints="1" noAdjustHandles="1" noChangeArrowheads="1" noChangeShapeType="1" noTextEdit="1"/>
                  </p:cNvSpPr>
                  <p:nvPr/>
                </p:nvSpPr>
                <p:spPr>
                  <a:xfrm>
                    <a:off x="3538648" y="5591191"/>
                    <a:ext cx="2021800" cy="246221"/>
                  </a:xfrm>
                  <a:prstGeom prst="rect">
                    <a:avLst/>
                  </a:prstGeom>
                  <a:blipFill rotWithShape="0">
                    <a:blip r:embed="rId13"/>
                    <a:stretch>
                      <a:fillRect b="-12195"/>
                    </a:stretch>
                  </a:blipFill>
                </p:spPr>
                <p:txBody>
                  <a:bodyPr/>
                  <a:lstStyle/>
                  <a:p>
                    <a:r>
                      <a:rPr lang="ko-KR" altLang="en-US">
                        <a:noFill/>
                      </a:rPr>
                      <a:t> </a:t>
                    </a:r>
                  </a:p>
                </p:txBody>
              </p:sp>
            </mc:Fallback>
          </mc:AlternateContent>
          <p:sp>
            <p:nvSpPr>
              <p:cNvPr id="74" name="직사각형 73">
                <a:extLst>
                  <a:ext uri="{FF2B5EF4-FFF2-40B4-BE49-F238E27FC236}">
                    <a16:creationId xmlns:a16="http://schemas.microsoft.com/office/drawing/2014/main" id="{5E3F4DBD-EF62-4CFF-A64A-8CDE029ADF99}"/>
                  </a:ext>
                </a:extLst>
              </p:cNvPr>
              <p:cNvSpPr/>
              <p:nvPr/>
            </p:nvSpPr>
            <p:spPr>
              <a:xfrm>
                <a:off x="5320389" y="5299291"/>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7228063-395A-4CEE-80E7-5E2A6EEB78E9}"/>
                      </a:ext>
                    </a:extLst>
                  </p:cNvPr>
                  <p:cNvSpPr txBox="1"/>
                  <p:nvPr/>
                </p:nvSpPr>
                <p:spPr>
                  <a:xfrm>
                    <a:off x="3138123" y="404489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2</m:t>
                              </m:r>
                            </m:sub>
                          </m:sSub>
                        </m:oMath>
                      </m:oMathPara>
                    </a14:m>
                    <a:endParaRPr lang="ko-KR" altLang="en-US" sz="1200" dirty="0"/>
                  </a:p>
                </p:txBody>
              </p:sp>
            </mc:Choice>
            <mc:Fallback xmlns="">
              <p:sp>
                <p:nvSpPr>
                  <p:cNvPr id="75" name="TextBox 74">
                    <a:extLst>
                      <a:ext uri="{FF2B5EF4-FFF2-40B4-BE49-F238E27FC236}">
                        <a16:creationId xmlns:a16="http://schemas.microsoft.com/office/drawing/2014/main" xmlns="" xmlns:a14="http://schemas.microsoft.com/office/drawing/2010/main" id="{C7228063-395A-4CEE-80E7-5E2A6EEB78E9}"/>
                      </a:ext>
                    </a:extLst>
                  </p:cNvPr>
                  <p:cNvSpPr txBox="1">
                    <a:spLocks noRot="1" noChangeAspect="1" noMove="1" noResize="1" noEditPoints="1" noAdjustHandles="1" noChangeArrowheads="1" noChangeShapeType="1" noTextEdit="1"/>
                  </p:cNvSpPr>
                  <p:nvPr/>
                </p:nvSpPr>
                <p:spPr>
                  <a:xfrm>
                    <a:off x="3138123" y="4044894"/>
                    <a:ext cx="324362" cy="276999"/>
                  </a:xfrm>
                  <a:prstGeom prst="rect">
                    <a:avLst/>
                  </a:prstGeom>
                  <a:blipFill rotWithShape="0">
                    <a:blip r:embed="rId14"/>
                    <a:stretch>
                      <a:fillRect/>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CA58D0FC-395A-4302-B79C-4FF99264CBE5}"/>
                  </a:ext>
                </a:extLst>
              </p:cNvPr>
              <p:cNvSpPr txBox="1"/>
              <p:nvPr/>
            </p:nvSpPr>
            <p:spPr>
              <a:xfrm>
                <a:off x="3927968" y="4217487"/>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#2</a:t>
                </a:r>
                <a:endParaRPr lang="ko-KR" altLang="en-US" dirty="0"/>
              </a:p>
            </p:txBody>
          </p:sp>
          <p:sp>
            <p:nvSpPr>
              <p:cNvPr id="77" name="TextBox 76">
                <a:extLst>
                  <a:ext uri="{FF2B5EF4-FFF2-40B4-BE49-F238E27FC236}">
                    <a16:creationId xmlns:a16="http://schemas.microsoft.com/office/drawing/2014/main" id="{CCBBCBF9-D075-4D3A-8BA9-B319CF59B673}"/>
                  </a:ext>
                </a:extLst>
              </p:cNvPr>
              <p:cNvSpPr txBox="1"/>
              <p:nvPr/>
            </p:nvSpPr>
            <p:spPr>
              <a:xfrm>
                <a:off x="5520594" y="5481919"/>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41719-05AC-4E6D-95FE-BE491F7F649A}"/>
                    </a:ext>
                  </a:extLst>
                </p:cNvPr>
                <p:cNvSpPr txBox="1"/>
                <p:nvPr/>
              </p:nvSpPr>
              <p:spPr>
                <a:xfrm>
                  <a:off x="5390996" y="4694801"/>
                  <a:ext cx="13394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25" name="TextBox 24">
                  <a:extLst>
                    <a:ext uri="{FF2B5EF4-FFF2-40B4-BE49-F238E27FC236}">
                      <a16:creationId xmlns:a16="http://schemas.microsoft.com/office/drawing/2014/main" xmlns="" xmlns:a14="http://schemas.microsoft.com/office/drawing/2010/main" id="{7E541719-05AC-4E6D-95FE-BE491F7F649A}"/>
                    </a:ext>
                  </a:extLst>
                </p:cNvPr>
                <p:cNvSpPr txBox="1">
                  <a:spLocks noRot="1" noChangeAspect="1" noMove="1" noResize="1" noEditPoints="1" noAdjustHandles="1" noChangeArrowheads="1" noChangeShapeType="1" noTextEdit="1"/>
                </p:cNvSpPr>
                <p:nvPr/>
              </p:nvSpPr>
              <p:spPr>
                <a:xfrm>
                  <a:off x="5390996" y="4694801"/>
                  <a:ext cx="1339405" cy="369332"/>
                </a:xfrm>
                <a:prstGeom prst="rect">
                  <a:avLst/>
                </a:prstGeom>
                <a:blipFill rotWithShape="0">
                  <a:blip r:embed="rId15"/>
                  <a:stretch>
                    <a:fillRect/>
                  </a:stretch>
                </a:blipFill>
              </p:spPr>
              <p:txBody>
                <a:bodyPr/>
                <a:lstStyle/>
                <a:p>
                  <a:r>
                    <a:rPr lang="ko-KR" altLang="en-US">
                      <a:noFill/>
                    </a:rPr>
                    <a:t> </a:t>
                  </a:r>
                </a:p>
              </p:txBody>
            </p:sp>
          </mc:Fallback>
        </mc:AlternateContent>
        <p:cxnSp>
          <p:nvCxnSpPr>
            <p:cNvPr id="85" name="직선 연결선 84">
              <a:extLst>
                <a:ext uri="{FF2B5EF4-FFF2-40B4-BE49-F238E27FC236}">
                  <a16:creationId xmlns:a16="http://schemas.microsoft.com/office/drawing/2014/main" id="{ED3385F7-0D58-41D8-8153-643714834935}"/>
                </a:ext>
              </a:extLst>
            </p:cNvPr>
            <p:cNvCxnSpPr/>
            <p:nvPr/>
          </p:nvCxnSpPr>
          <p:spPr>
            <a:xfrm>
              <a:off x="881424" y="4159467"/>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04FB6FF-7C23-44C2-B34B-9F5229302DC1}"/>
                </a:ext>
              </a:extLst>
            </p:cNvPr>
            <p:cNvCxnSpPr/>
            <p:nvPr/>
          </p:nvCxnSpPr>
          <p:spPr>
            <a:xfrm>
              <a:off x="881424" y="5599467"/>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0150137-069A-4C72-B51E-C161C13B72F6}"/>
                </a:ext>
              </a:extLst>
            </p:cNvPr>
            <p:cNvGrpSpPr/>
            <p:nvPr/>
          </p:nvGrpSpPr>
          <p:grpSpPr>
            <a:xfrm>
              <a:off x="1030880" y="4806696"/>
              <a:ext cx="931632" cy="796428"/>
              <a:chOff x="1030880" y="5105678"/>
              <a:chExt cx="931632" cy="796428"/>
            </a:xfrm>
          </p:grpSpPr>
          <p:sp>
            <p:nvSpPr>
              <p:cNvPr id="87" name="직사각형 86">
                <a:extLst>
                  <a:ext uri="{FF2B5EF4-FFF2-40B4-BE49-F238E27FC236}">
                    <a16:creationId xmlns:a16="http://schemas.microsoft.com/office/drawing/2014/main" id="{F436FB07-2351-473C-BAB0-CDDA8203BDBB}"/>
                  </a:ext>
                </a:extLst>
              </p:cNvPr>
              <p:cNvSpPr/>
              <p:nvPr/>
            </p:nvSpPr>
            <p:spPr>
              <a:xfrm>
                <a:off x="1030880" y="5362106"/>
                <a:ext cx="90000" cy="54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FCEA04DE-4D35-4CCB-9664-88AE67680C57}"/>
                  </a:ext>
                </a:extLst>
              </p:cNvPr>
              <p:cNvSpPr/>
              <p:nvPr/>
            </p:nvSpPr>
            <p:spPr>
              <a:xfrm>
                <a:off x="1241288" y="5105678"/>
                <a:ext cx="90000" cy="79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948C97FF-BD19-4E23-AE29-53E921CDB2C8}"/>
                  </a:ext>
                </a:extLst>
              </p:cNvPr>
              <p:cNvSpPr/>
              <p:nvPr/>
            </p:nvSpPr>
            <p:spPr>
              <a:xfrm>
                <a:off x="1451696" y="5430357"/>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259EAE70-A1D0-4D85-9890-BA6CEBB6A700}"/>
                  </a:ext>
                </a:extLst>
              </p:cNvPr>
              <p:cNvSpPr/>
              <p:nvPr/>
            </p:nvSpPr>
            <p:spPr>
              <a:xfrm>
                <a:off x="1662104" y="5177056"/>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246FEEF2-6408-4073-A881-242D45C7E88D}"/>
                  </a:ext>
                </a:extLst>
              </p:cNvPr>
              <p:cNvSpPr/>
              <p:nvPr/>
            </p:nvSpPr>
            <p:spPr>
              <a:xfrm>
                <a:off x="1872512" y="5250222"/>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7FC4C24-6779-427F-B4E8-902BD04F3688}"/>
                    </a:ext>
                  </a:extLst>
                </p:cNvPr>
                <p:cNvSpPr txBox="1"/>
                <p:nvPr/>
              </p:nvSpPr>
              <p:spPr>
                <a:xfrm>
                  <a:off x="1900272" y="521706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92" name="TextBox 91">
                  <a:extLst>
                    <a:ext uri="{FF2B5EF4-FFF2-40B4-BE49-F238E27FC236}">
                      <a16:creationId xmlns:a16="http://schemas.microsoft.com/office/drawing/2014/main" xmlns="" xmlns:a14="http://schemas.microsoft.com/office/drawing/2010/main" id="{27FC4C24-6779-427F-B4E8-902BD04F3688}"/>
                    </a:ext>
                  </a:extLst>
                </p:cNvPr>
                <p:cNvSpPr txBox="1">
                  <a:spLocks noRot="1" noChangeAspect="1" noMove="1" noResize="1" noEditPoints="1" noAdjustHandles="1" noChangeArrowheads="1" noChangeShapeType="1" noTextEdit="1"/>
                </p:cNvSpPr>
                <p:nvPr/>
              </p:nvSpPr>
              <p:spPr>
                <a:xfrm>
                  <a:off x="1900272" y="5217065"/>
                  <a:ext cx="1049470" cy="369332"/>
                </a:xfrm>
                <a:prstGeom prst="rect">
                  <a:avLst/>
                </a:prstGeom>
                <a:blipFill rotWithShape="0">
                  <a:blip r:embed="rId16"/>
                  <a:stretch>
                    <a:fillRect/>
                  </a:stretch>
                </a:blipFill>
              </p:spPr>
              <p:txBody>
                <a:bodyPr/>
                <a:lstStyle/>
                <a:p>
                  <a:r>
                    <a:rPr lang="ko-KR" altLang="en-US">
                      <a:noFill/>
                    </a:rPr>
                    <a:t> </a:t>
                  </a:r>
                </a:p>
              </p:txBody>
            </p:sp>
          </mc:Fallback>
        </mc:AlternateContent>
        <p:sp>
          <p:nvSpPr>
            <p:cNvPr id="94" name="직사각형 93">
              <a:extLst>
                <a:ext uri="{FF2B5EF4-FFF2-40B4-BE49-F238E27FC236}">
                  <a16:creationId xmlns:a16="http://schemas.microsoft.com/office/drawing/2014/main" id="{C2F24A3B-DAE1-4F55-BB70-7066DFB65A17}"/>
                </a:ext>
              </a:extLst>
            </p:cNvPr>
            <p:cNvSpPr/>
            <p:nvPr/>
          </p:nvSpPr>
          <p:spPr>
            <a:xfrm>
              <a:off x="2739328" y="5514277"/>
              <a:ext cx="90000" cy="7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3AE319C-8C55-40BA-BDF8-B0216131C645}"/>
                    </a:ext>
                  </a:extLst>
                </p:cNvPr>
                <p:cNvSpPr txBox="1"/>
                <p:nvPr/>
              </p:nvSpPr>
              <p:spPr>
                <a:xfrm>
                  <a:off x="557062" y="404489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1</m:t>
                            </m:r>
                          </m:sub>
                        </m:sSub>
                      </m:oMath>
                    </m:oMathPara>
                  </a14:m>
                  <a:endParaRPr lang="ko-KR" altLang="en-US" sz="1200" dirty="0"/>
                </a:p>
              </p:txBody>
            </p:sp>
          </mc:Choice>
          <mc:Fallback xmlns="">
            <p:sp>
              <p:nvSpPr>
                <p:cNvPr id="95" name="TextBox 94">
                  <a:extLst>
                    <a:ext uri="{FF2B5EF4-FFF2-40B4-BE49-F238E27FC236}">
                      <a16:creationId xmlns:a16="http://schemas.microsoft.com/office/drawing/2014/main" xmlns="" xmlns:a14="http://schemas.microsoft.com/office/drawing/2010/main" id="{F3AE319C-8C55-40BA-BDF8-B0216131C645}"/>
                    </a:ext>
                  </a:extLst>
                </p:cNvPr>
                <p:cNvSpPr txBox="1">
                  <a:spLocks noRot="1" noChangeAspect="1" noMove="1" noResize="1" noEditPoints="1" noAdjustHandles="1" noChangeArrowheads="1" noChangeShapeType="1" noTextEdit="1"/>
                </p:cNvSpPr>
                <p:nvPr/>
              </p:nvSpPr>
              <p:spPr>
                <a:xfrm>
                  <a:off x="557062" y="4044894"/>
                  <a:ext cx="324362" cy="276999"/>
                </a:xfrm>
                <a:prstGeom prst="rect">
                  <a:avLst/>
                </a:prstGeom>
                <a:blipFill rotWithShape="0">
                  <a:blip r:embed="rId17"/>
                  <a:stretch>
                    <a:fillRect/>
                  </a:stretch>
                </a:blipFill>
              </p:spPr>
              <p:txBody>
                <a:bodyPr/>
                <a:lstStyle/>
                <a:p>
                  <a:r>
                    <a:rPr lang="ko-KR" altLang="en-US">
                      <a:noFill/>
                    </a:rPr>
                    <a:t> </a:t>
                  </a:r>
                </a:p>
              </p:txBody>
            </p:sp>
          </mc:Fallback>
        </mc:AlternateContent>
        <p:sp>
          <p:nvSpPr>
            <p:cNvPr id="96" name="TextBox 95">
              <a:extLst>
                <a:ext uri="{FF2B5EF4-FFF2-40B4-BE49-F238E27FC236}">
                  <a16:creationId xmlns:a16="http://schemas.microsoft.com/office/drawing/2014/main" id="{202E804B-5A16-44C2-997C-6D205D7FAB73}"/>
                </a:ext>
              </a:extLst>
            </p:cNvPr>
            <p:cNvSpPr txBox="1"/>
            <p:nvPr/>
          </p:nvSpPr>
          <p:spPr>
            <a:xfrm>
              <a:off x="1346907" y="4217487"/>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#1</a:t>
              </a:r>
              <a:endParaRPr lang="ko-KR" altLang="en-US" dirty="0"/>
            </a:p>
          </p:txBody>
        </p:sp>
        <p:sp>
          <p:nvSpPr>
            <p:cNvPr id="97" name="TextBox 96">
              <a:extLst>
                <a:ext uri="{FF2B5EF4-FFF2-40B4-BE49-F238E27FC236}">
                  <a16:creationId xmlns:a16="http://schemas.microsoft.com/office/drawing/2014/main" id="{659A1039-0298-4036-82D1-83856017A56F}"/>
                </a:ext>
              </a:extLst>
            </p:cNvPr>
            <p:cNvSpPr txBox="1"/>
            <p:nvPr/>
          </p:nvSpPr>
          <p:spPr>
            <a:xfrm>
              <a:off x="2904358" y="5464291"/>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p:cxnSp>
          <p:nvCxnSpPr>
            <p:cNvPr id="125" name="직선 연결선 124">
              <a:extLst>
                <a:ext uri="{FF2B5EF4-FFF2-40B4-BE49-F238E27FC236}">
                  <a16:creationId xmlns:a16="http://schemas.microsoft.com/office/drawing/2014/main" id="{BC92B595-D557-4EDF-8BAE-B90DD280509F}"/>
                </a:ext>
              </a:extLst>
            </p:cNvPr>
            <p:cNvCxnSpPr/>
            <p:nvPr/>
          </p:nvCxnSpPr>
          <p:spPr>
            <a:xfrm>
              <a:off x="6786679" y="4162966"/>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28B5A0C1-18E2-4347-8904-9C2B7C6EB506}"/>
                </a:ext>
              </a:extLst>
            </p:cNvPr>
            <p:cNvCxnSpPr/>
            <p:nvPr/>
          </p:nvCxnSpPr>
          <p:spPr>
            <a:xfrm>
              <a:off x="6786679" y="5601866"/>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5C0BC7A-2634-47DC-A2D1-A34507E1FDD4}"/>
                </a:ext>
              </a:extLst>
            </p:cNvPr>
            <p:cNvGrpSpPr/>
            <p:nvPr/>
          </p:nvGrpSpPr>
          <p:grpSpPr>
            <a:xfrm>
              <a:off x="6934548" y="4513590"/>
              <a:ext cx="931632" cy="1080000"/>
              <a:chOff x="6959948" y="4812572"/>
              <a:chExt cx="931632" cy="1080000"/>
            </a:xfrm>
          </p:grpSpPr>
          <p:sp>
            <p:nvSpPr>
              <p:cNvPr id="127" name="직사각형 126">
                <a:extLst>
                  <a:ext uri="{FF2B5EF4-FFF2-40B4-BE49-F238E27FC236}">
                    <a16:creationId xmlns:a16="http://schemas.microsoft.com/office/drawing/2014/main" id="{89C077BE-4270-4962-A6A4-C2B26F9C6FEB}"/>
                  </a:ext>
                </a:extLst>
              </p:cNvPr>
              <p:cNvSpPr/>
              <p:nvPr/>
            </p:nvSpPr>
            <p:spPr>
              <a:xfrm>
                <a:off x="6959948" y="5466404"/>
                <a:ext cx="90000" cy="42616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직사각형 127">
                <a:extLst>
                  <a:ext uri="{FF2B5EF4-FFF2-40B4-BE49-F238E27FC236}">
                    <a16:creationId xmlns:a16="http://schemas.microsoft.com/office/drawing/2014/main" id="{1CFDE102-6BA0-4D45-9C62-58FA8AF29202}"/>
                  </a:ext>
                </a:extLst>
              </p:cNvPr>
              <p:cNvSpPr/>
              <p:nvPr/>
            </p:nvSpPr>
            <p:spPr>
              <a:xfrm>
                <a:off x="7170356" y="5171155"/>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946317EB-6CFD-4898-B3D1-52D5FC69995E}"/>
                  </a:ext>
                </a:extLst>
              </p:cNvPr>
              <p:cNvSpPr/>
              <p:nvPr/>
            </p:nvSpPr>
            <p:spPr>
              <a:xfrm>
                <a:off x="7380764" y="4812572"/>
                <a:ext cx="90000" cy="10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D8195C4E-E307-47CC-8538-757497E4D884}"/>
                  </a:ext>
                </a:extLst>
              </p:cNvPr>
              <p:cNvSpPr/>
              <p:nvPr/>
            </p:nvSpPr>
            <p:spPr>
              <a:xfrm>
                <a:off x="7591172" y="5603581"/>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20284F69-D520-4695-89F4-C61755F6E746}"/>
                  </a:ext>
                </a:extLst>
              </p:cNvPr>
              <p:cNvSpPr/>
              <p:nvPr/>
            </p:nvSpPr>
            <p:spPr>
              <a:xfrm>
                <a:off x="7801580" y="5459748"/>
                <a:ext cx="90000" cy="43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162731C4-7780-4CC8-B958-CEA6FEE01C63}"/>
                    </a:ext>
                  </a:extLst>
                </p:cNvPr>
                <p:cNvSpPr txBox="1"/>
                <p:nvPr/>
              </p:nvSpPr>
              <p:spPr>
                <a:xfrm>
                  <a:off x="7805527" y="5219464"/>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132" name="TextBox 131">
                  <a:extLst>
                    <a:ext uri="{FF2B5EF4-FFF2-40B4-BE49-F238E27FC236}">
                      <a16:creationId xmlns:a16="http://schemas.microsoft.com/office/drawing/2014/main" xmlns="" xmlns:a14="http://schemas.microsoft.com/office/drawing/2010/main" id="{162731C4-7780-4CC8-B958-CEA6FEE01C63}"/>
                    </a:ext>
                  </a:extLst>
                </p:cNvPr>
                <p:cNvSpPr txBox="1">
                  <a:spLocks noRot="1" noChangeAspect="1" noMove="1" noResize="1" noEditPoints="1" noAdjustHandles="1" noChangeArrowheads="1" noChangeShapeType="1" noTextEdit="1"/>
                </p:cNvSpPr>
                <p:nvPr/>
              </p:nvSpPr>
              <p:spPr>
                <a:xfrm>
                  <a:off x="7805527" y="5219464"/>
                  <a:ext cx="1049470" cy="369332"/>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D5771BDF-AA4D-4576-9828-B91D79A068A0}"/>
                    </a:ext>
                  </a:extLst>
                </p:cNvPr>
                <p:cNvSpPr txBox="1"/>
                <p:nvPr/>
              </p:nvSpPr>
              <p:spPr>
                <a:xfrm>
                  <a:off x="6862842" y="5593590"/>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133" name="TextBox 132">
                  <a:extLst>
                    <a:ext uri="{FF2B5EF4-FFF2-40B4-BE49-F238E27FC236}">
                      <a16:creationId xmlns:a16="http://schemas.microsoft.com/office/drawing/2014/main" xmlns="" xmlns:a14="http://schemas.microsoft.com/office/drawing/2010/main" id="{D5771BDF-AA4D-4576-9828-B91D79A068A0}"/>
                    </a:ext>
                  </a:extLst>
                </p:cNvPr>
                <p:cNvSpPr txBox="1">
                  <a:spLocks noRot="1" noChangeAspect="1" noMove="1" noResize="1" noEditPoints="1" noAdjustHandles="1" noChangeArrowheads="1" noChangeShapeType="1" noTextEdit="1"/>
                </p:cNvSpPr>
                <p:nvPr/>
              </p:nvSpPr>
              <p:spPr>
                <a:xfrm>
                  <a:off x="6862842" y="5593590"/>
                  <a:ext cx="2021800" cy="246221"/>
                </a:xfrm>
                <a:prstGeom prst="rect">
                  <a:avLst/>
                </a:prstGeom>
                <a:blipFill rotWithShape="0">
                  <a:blip r:embed="rId19"/>
                  <a:stretch>
                    <a:fillRect b="-12500"/>
                  </a:stretch>
                </a:blipFill>
              </p:spPr>
              <p:txBody>
                <a:bodyPr/>
                <a:lstStyle/>
                <a:p>
                  <a:r>
                    <a:rPr lang="ko-KR" altLang="en-US">
                      <a:noFill/>
                    </a:rPr>
                    <a:t> </a:t>
                  </a:r>
                </a:p>
              </p:txBody>
            </p:sp>
          </mc:Fallback>
        </mc:AlternateContent>
        <p:sp>
          <p:nvSpPr>
            <p:cNvPr id="134" name="직사각형 133">
              <a:extLst>
                <a:ext uri="{FF2B5EF4-FFF2-40B4-BE49-F238E27FC236}">
                  <a16:creationId xmlns:a16="http://schemas.microsoft.com/office/drawing/2014/main" id="{3131AB73-F0BE-45F2-91CF-EEA81C05DE93}"/>
                </a:ext>
              </a:extLst>
            </p:cNvPr>
            <p:cNvSpPr/>
            <p:nvPr/>
          </p:nvSpPr>
          <p:spPr>
            <a:xfrm>
              <a:off x="8644583" y="5484934"/>
              <a:ext cx="90000" cy="1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25A84D41-CE5C-4363-99E7-5CA57CE1DB75}"/>
                    </a:ext>
                  </a:extLst>
                </p:cNvPr>
                <p:cNvSpPr txBox="1"/>
                <p:nvPr/>
              </p:nvSpPr>
              <p:spPr>
                <a:xfrm>
                  <a:off x="6462317" y="404489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𝐾</m:t>
                            </m:r>
                          </m:sub>
                        </m:sSub>
                      </m:oMath>
                    </m:oMathPara>
                  </a14:m>
                  <a:endParaRPr lang="ko-KR" altLang="en-US" sz="1200" dirty="0"/>
                </a:p>
              </p:txBody>
            </p:sp>
          </mc:Choice>
          <mc:Fallback xmlns="">
            <p:sp>
              <p:nvSpPr>
                <p:cNvPr id="135" name="TextBox 134">
                  <a:extLst>
                    <a:ext uri="{FF2B5EF4-FFF2-40B4-BE49-F238E27FC236}">
                      <a16:creationId xmlns:a16="http://schemas.microsoft.com/office/drawing/2014/main" xmlns="" xmlns:a14="http://schemas.microsoft.com/office/drawing/2010/main" id="{25A84D41-CE5C-4363-99E7-5CA57CE1DB75}"/>
                    </a:ext>
                  </a:extLst>
                </p:cNvPr>
                <p:cNvSpPr txBox="1">
                  <a:spLocks noRot="1" noChangeAspect="1" noMove="1" noResize="1" noEditPoints="1" noAdjustHandles="1" noChangeArrowheads="1" noChangeShapeType="1" noTextEdit="1"/>
                </p:cNvSpPr>
                <p:nvPr/>
              </p:nvSpPr>
              <p:spPr>
                <a:xfrm>
                  <a:off x="6462317" y="4044894"/>
                  <a:ext cx="324362" cy="276999"/>
                </a:xfrm>
                <a:prstGeom prst="rect">
                  <a:avLst/>
                </a:prstGeom>
                <a:blipFill rotWithShape="0">
                  <a:blip r:embed="rId20"/>
                  <a:stretch>
                    <a:fillRect/>
                  </a:stretch>
                </a:blipFill>
              </p:spPr>
              <p:txBody>
                <a:bodyPr/>
                <a:lstStyle/>
                <a:p>
                  <a:r>
                    <a:rPr lang="ko-KR" altLang="en-US">
                      <a:noFill/>
                    </a:rPr>
                    <a:t> </a:t>
                  </a:r>
                </a:p>
              </p:txBody>
            </p:sp>
          </mc:Fallback>
        </mc:AlternateContent>
        <p:sp>
          <p:nvSpPr>
            <p:cNvPr id="136" name="TextBox 135">
              <a:extLst>
                <a:ext uri="{FF2B5EF4-FFF2-40B4-BE49-F238E27FC236}">
                  <a16:creationId xmlns:a16="http://schemas.microsoft.com/office/drawing/2014/main" id="{06993154-A340-4E1C-A630-0E62C7A6FBF3}"/>
                </a:ext>
              </a:extLst>
            </p:cNvPr>
            <p:cNvSpPr txBox="1"/>
            <p:nvPr/>
          </p:nvSpPr>
          <p:spPr>
            <a:xfrm>
              <a:off x="7252161" y="4135283"/>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#K</a:t>
              </a:r>
              <a:endParaRPr lang="ko-KR" altLang="en-US" dirty="0"/>
            </a:p>
          </p:txBody>
        </p:sp>
        <p:sp>
          <p:nvSpPr>
            <p:cNvPr id="137" name="TextBox 136">
              <a:extLst>
                <a:ext uri="{FF2B5EF4-FFF2-40B4-BE49-F238E27FC236}">
                  <a16:creationId xmlns:a16="http://schemas.microsoft.com/office/drawing/2014/main" id="{EBD000FA-3B46-4E19-87DC-A2FCBD1B456F}"/>
                </a:ext>
              </a:extLst>
            </p:cNvPr>
            <p:cNvSpPr txBox="1"/>
            <p:nvPr/>
          </p:nvSpPr>
          <p:spPr>
            <a:xfrm>
              <a:off x="8818729" y="5489405"/>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78EF37F-2156-43DF-BE1C-DD57B1BCD87C}"/>
                    </a:ext>
                  </a:extLst>
                </p:cNvPr>
                <p:cNvSpPr txBox="1"/>
                <p:nvPr/>
              </p:nvSpPr>
              <p:spPr>
                <a:xfrm>
                  <a:off x="957587" y="5591191"/>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93" name="TextBox 92">
                  <a:extLst>
                    <a:ext uri="{FF2B5EF4-FFF2-40B4-BE49-F238E27FC236}">
                      <a16:creationId xmlns:a16="http://schemas.microsoft.com/office/drawing/2014/main" xmlns="" xmlns:a14="http://schemas.microsoft.com/office/drawing/2010/main" id="{178EF37F-2156-43DF-BE1C-DD57B1BCD87C}"/>
                    </a:ext>
                  </a:extLst>
                </p:cNvPr>
                <p:cNvSpPr txBox="1">
                  <a:spLocks noRot="1" noChangeAspect="1" noMove="1" noResize="1" noEditPoints="1" noAdjustHandles="1" noChangeArrowheads="1" noChangeShapeType="1" noTextEdit="1"/>
                </p:cNvSpPr>
                <p:nvPr/>
              </p:nvSpPr>
              <p:spPr>
                <a:xfrm>
                  <a:off x="957587" y="5591191"/>
                  <a:ext cx="2021800" cy="246221"/>
                </a:xfrm>
                <a:prstGeom prst="rect">
                  <a:avLst/>
                </a:prstGeom>
                <a:blipFill rotWithShape="0">
                  <a:blip r:embed="rId21"/>
                  <a:stretch>
                    <a:fillRect b="-12195"/>
                  </a:stretch>
                </a:blipFill>
              </p:spPr>
              <p:txBody>
                <a:bodyPr/>
                <a:lstStyle/>
                <a:p>
                  <a:r>
                    <a:rPr lang="ko-KR" altLang="en-US">
                      <a:noFill/>
                    </a:rPr>
                    <a:t> </a:t>
                  </a:r>
                </a:p>
              </p:txBody>
            </p:sp>
          </mc:Fallback>
        </mc:AlternateContent>
      </p:grpSp>
      <p:grpSp>
        <p:nvGrpSpPr>
          <p:cNvPr id="83" name="그룹 82">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84" name="직사각형 8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98" name="직사각형 97">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 </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p>
          </p:txBody>
        </p:sp>
      </p:grpSp>
      <p:grpSp>
        <p:nvGrpSpPr>
          <p:cNvPr id="78" name="그룹 7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9" name="직사각형 9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00" name="직사각형 9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0065541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a:extLst>
              <a:ext uri="{FF2B5EF4-FFF2-40B4-BE49-F238E27FC236}">
                <a16:creationId xmlns:a16="http://schemas.microsoft.com/office/drawing/2014/main" id="{132D5863-4B90-43C2-BBE3-C69C26FCDD3E}"/>
              </a:ext>
            </a:extLst>
          </p:cNvPr>
          <p:cNvGrpSpPr/>
          <p:nvPr/>
        </p:nvGrpSpPr>
        <p:grpSpPr>
          <a:xfrm>
            <a:off x="1004698" y="1931159"/>
            <a:ext cx="7893429" cy="1460380"/>
            <a:chOff x="869860" y="2540118"/>
            <a:chExt cx="7893429" cy="1460380"/>
          </a:xfrm>
        </p:grpSpPr>
        <p:sp>
          <p:nvSpPr>
            <p:cNvPr id="41" name="직사각형 40">
              <a:extLst>
                <a:ext uri="{FF2B5EF4-FFF2-40B4-BE49-F238E27FC236}">
                  <a16:creationId xmlns:a16="http://schemas.microsoft.com/office/drawing/2014/main" id="{2848CDDB-12D3-46D4-8C89-91A25FDD36DD}"/>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E5022D5-AF4E-4F0D-BA1A-D8FC942FF621}"/>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𝛽</m:t>
                        </m:r>
                      </m:oMath>
                    </m:oMathPara>
                  </a14:m>
                  <a:endParaRPr lang="ko-KR" altLang="en-US" sz="16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xmlns:a14="http://schemas.microsoft.com/office/drawing/2010/main" xmlns="" id="{3E5022D5-AF4E-4F0D-BA1A-D8FC942FF621}"/>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44" name="직사각형 43">
              <a:extLst>
                <a:ext uri="{FF2B5EF4-FFF2-40B4-BE49-F238E27FC236}">
                  <a16:creationId xmlns:a16="http://schemas.microsoft.com/office/drawing/2014/main" id="{6EBD98EE-7E8F-470A-8FDB-D0400E5BDFF4}"/>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a:extLst>
                <a:ext uri="{FF2B5EF4-FFF2-40B4-BE49-F238E27FC236}">
                  <a16:creationId xmlns:a16="http://schemas.microsoft.com/office/drawing/2014/main" id="{93C4A2BC-1DD8-464A-8DE3-50FC8964F195}"/>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0" name="타원 49">
              <a:extLst>
                <a:ext uri="{FF2B5EF4-FFF2-40B4-BE49-F238E27FC236}">
                  <a16:creationId xmlns:a16="http://schemas.microsoft.com/office/drawing/2014/main" id="{E4027814-3F66-4416-9633-86EB2B5F16CC}"/>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58" name="타원 57">
              <a:extLst>
                <a:ext uri="{FF2B5EF4-FFF2-40B4-BE49-F238E27FC236}">
                  <a16:creationId xmlns:a16="http://schemas.microsoft.com/office/drawing/2014/main" id="{C0B6F4EA-300C-48D8-88ED-7006FC7FBCD6}"/>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59" name="타원 58">
              <a:extLst>
                <a:ext uri="{FF2B5EF4-FFF2-40B4-BE49-F238E27FC236}">
                  <a16:creationId xmlns:a16="http://schemas.microsoft.com/office/drawing/2014/main" id="{AF125C20-C5B4-471B-93DB-EDA8E23E4B25}"/>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700" panose="020B0803030303020204" pitchFamily="34" charset="0"/>
              </a:endParaRPr>
            </a:p>
          </p:txBody>
        </p:sp>
        <p:cxnSp>
          <p:nvCxnSpPr>
            <p:cNvPr id="60" name="직선 화살표 연결선 59">
              <a:extLst>
                <a:ext uri="{FF2B5EF4-FFF2-40B4-BE49-F238E27FC236}">
                  <a16:creationId xmlns:a16="http://schemas.microsoft.com/office/drawing/2014/main" id="{F274609F-3833-40BC-A46D-4E8C09B66E85}"/>
                </a:ext>
              </a:extLst>
            </p:cNvPr>
            <p:cNvCxnSpPr>
              <a:cxnSpLocks/>
              <a:stCxn id="50" idx="6"/>
              <a:endCxn id="58"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0AB34980-11A5-4011-9A5E-40A3FC9E8C0C}"/>
                </a:ext>
              </a:extLst>
            </p:cNvPr>
            <p:cNvCxnSpPr>
              <a:cxnSpLocks/>
              <a:stCxn id="58" idx="6"/>
              <a:endCxn id="59"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8450242-8A93-43D3-A165-9E8244585688}"/>
                </a:ext>
              </a:extLst>
            </p:cNvPr>
            <p:cNvCxnSpPr>
              <a:cxnSpLocks/>
              <a:stCxn id="66" idx="6"/>
              <a:endCxn id="65"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타원 62">
              <a:extLst>
                <a:ext uri="{FF2B5EF4-FFF2-40B4-BE49-F238E27FC236}">
                  <a16:creationId xmlns:a16="http://schemas.microsoft.com/office/drawing/2014/main" id="{6E0990A4-B42F-4FEF-B880-324DC92FA26C}"/>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cxnSp>
          <p:nvCxnSpPr>
            <p:cNvPr id="64" name="직선 화살표 연결선 63">
              <a:extLst>
                <a:ext uri="{FF2B5EF4-FFF2-40B4-BE49-F238E27FC236}">
                  <a16:creationId xmlns:a16="http://schemas.microsoft.com/office/drawing/2014/main" id="{DFB9F4FB-1ABE-4F58-9223-C05B5878A2E2}"/>
                </a:ext>
              </a:extLst>
            </p:cNvPr>
            <p:cNvCxnSpPr>
              <a:cxnSpLocks/>
              <a:stCxn id="63" idx="6"/>
              <a:endCxn id="50"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B9FA4119-C298-487D-9239-09C21DBDDA2E}"/>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66" name="타원 65">
              <a:extLst>
                <a:ext uri="{FF2B5EF4-FFF2-40B4-BE49-F238E27FC236}">
                  <a16:creationId xmlns:a16="http://schemas.microsoft.com/office/drawing/2014/main" id="{24A958E3-D575-4EBC-9F57-48D45C6CE7D6}"/>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700" panose="020B0803030303020204" pitchFamily="34" charset="0"/>
              </a:endParaRPr>
            </a:p>
          </p:txBody>
        </p:sp>
        <p:cxnSp>
          <p:nvCxnSpPr>
            <p:cNvPr id="67" name="직선 화살표 연결선 66">
              <a:extLst>
                <a:ext uri="{FF2B5EF4-FFF2-40B4-BE49-F238E27FC236}">
                  <a16:creationId xmlns:a16="http://schemas.microsoft.com/office/drawing/2014/main" id="{6C48FDEB-60F7-4A0E-9670-4006C12E71CC}"/>
                </a:ext>
              </a:extLst>
            </p:cNvPr>
            <p:cNvCxnSpPr>
              <a:cxnSpLocks/>
              <a:stCxn id="59" idx="6"/>
              <a:endCxn id="66"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A84DEAC-FD10-4E3C-AE82-51256F9B21CB}"/>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𝜑</m:t>
                            </m:r>
                          </m:e>
                          <m:sub>
                            <m:r>
                              <a:rPr lang="en-US" altLang="ko-KR" sz="1600" i="1" dirty="0">
                                <a:solidFill>
                                  <a:schemeClr val="tx1">
                                    <a:lumMod val="85000"/>
                                    <a:lumOff val="15000"/>
                                  </a:schemeClr>
                                </a:solidFill>
                                <a:latin typeface="Cambria Math" panose="02040503050406030204" pitchFamily="18" charset="0"/>
                              </a:rPr>
                              <m:t>𝑘</m:t>
                            </m:r>
                          </m:sub>
                        </m:sSub>
                      </m:oMath>
                    </m:oMathPara>
                  </a14:m>
                  <a:endParaRPr lang="ko-KR" altLang="en-US" sz="1600" dirty="0">
                    <a:solidFill>
                      <a:schemeClr val="tx1">
                        <a:lumMod val="85000"/>
                        <a:lumOff val="15000"/>
                      </a:schemeClr>
                    </a:solidFill>
                  </a:endParaRPr>
                </a:p>
              </p:txBody>
            </p:sp>
          </mc:Choice>
          <mc:Fallback xmlns="">
            <p:sp>
              <p:nvSpPr>
                <p:cNvPr id="68" name="TextBox 67">
                  <a:extLst>
                    <a:ext uri="{FF2B5EF4-FFF2-40B4-BE49-F238E27FC236}">
                      <a16:creationId xmlns:a16="http://schemas.microsoft.com/office/drawing/2014/main" xmlns:a14="http://schemas.microsoft.com/office/drawing/2010/main" xmlns="" id="{DA84DEAC-FD10-4E3C-AE82-51256F9B21CB}"/>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49E0C65-1588-419B-819A-B6129BA9D989}"/>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69" name="TextBox 68">
                  <a:extLst>
                    <a:ext uri="{FF2B5EF4-FFF2-40B4-BE49-F238E27FC236}">
                      <a16:creationId xmlns:a16="http://schemas.microsoft.com/office/drawing/2014/main" xmlns:a14="http://schemas.microsoft.com/office/drawing/2010/main" xmlns="" id="{B49E0C65-1588-419B-819A-B6129BA9D989}"/>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56584D9-EE51-4C41-A711-03E0DBF296A3}"/>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en-US" altLang="ko-KR" sz="1600" i="1" dirty="0">
                                <a:solidFill>
                                  <a:srgbClr val="FF0000"/>
                                </a:solidFill>
                                <a:latin typeface="Cambria Math" panose="02040503050406030204" pitchFamily="18" charset="0"/>
                              </a:rPr>
                              <m:t>𝑧</m:t>
                            </m:r>
                          </m:e>
                          <m:sub>
                            <m:r>
                              <a:rPr lang="en-US" altLang="ko-KR" sz="1600" i="1" dirty="0">
                                <a:solidFill>
                                  <a:srgbClr val="FF0000"/>
                                </a:solidFill>
                                <a:latin typeface="Cambria Math" panose="02040503050406030204" pitchFamily="18" charset="0"/>
                              </a:rPr>
                              <m:t>𝑑</m:t>
                            </m:r>
                            <m:r>
                              <a:rPr lang="en-US" altLang="ko-KR" sz="1600" i="1" dirty="0">
                                <a:solidFill>
                                  <a:srgbClr val="FF0000"/>
                                </a:solidFill>
                                <a:latin typeface="Cambria Math" panose="02040503050406030204" pitchFamily="18" charset="0"/>
                              </a:rPr>
                              <m:t>,</m:t>
                            </m:r>
                            <m:r>
                              <a:rPr lang="en-US" altLang="ko-KR" sz="1600" i="1" dirty="0">
                                <a:solidFill>
                                  <a:srgbClr val="FF0000"/>
                                </a:solidFill>
                                <a:latin typeface="Cambria Math" panose="02040503050406030204" pitchFamily="18" charset="0"/>
                              </a:rPr>
                              <m:t>𝑛</m:t>
                            </m:r>
                          </m:sub>
                        </m:sSub>
                      </m:oMath>
                    </m:oMathPara>
                  </a14:m>
                  <a:endParaRPr lang="ko-KR" altLang="en-US" sz="1600" dirty="0">
                    <a:solidFill>
                      <a:srgbClr val="FF0000"/>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B56584D9-EE51-4C41-A711-03E0DBF296A3}"/>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8A8DB86-44A2-4C2F-AC19-EDABE2D8AFA5}"/>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193EB0"/>
                                </a:solidFill>
                                <a:latin typeface="Cambria Math" panose="02040503050406030204" pitchFamily="18" charset="0"/>
                              </a:rPr>
                            </m:ctrlPr>
                          </m:sSubPr>
                          <m:e>
                            <m:r>
                              <a:rPr lang="en-US" altLang="ko-KR" sz="1600" i="1" dirty="0">
                                <a:solidFill>
                                  <a:srgbClr val="193EB0"/>
                                </a:solidFill>
                                <a:latin typeface="Cambria Math" panose="02040503050406030204" pitchFamily="18" charset="0"/>
                              </a:rPr>
                              <m:t>𝑤</m:t>
                            </m:r>
                          </m:e>
                          <m:sub>
                            <m:r>
                              <a:rPr lang="en-US" altLang="ko-KR" sz="1600" i="1" dirty="0">
                                <a:solidFill>
                                  <a:srgbClr val="193EB0"/>
                                </a:solidFill>
                                <a:latin typeface="Cambria Math" panose="02040503050406030204" pitchFamily="18" charset="0"/>
                              </a:rPr>
                              <m:t>𝑑</m:t>
                            </m:r>
                            <m:r>
                              <a:rPr lang="en-US" altLang="ko-KR" sz="1600" i="1" dirty="0">
                                <a:solidFill>
                                  <a:srgbClr val="193EB0"/>
                                </a:solidFill>
                                <a:latin typeface="Cambria Math" panose="02040503050406030204" pitchFamily="18" charset="0"/>
                              </a:rPr>
                              <m:t>,</m:t>
                            </m:r>
                            <m:r>
                              <a:rPr lang="en-US" altLang="ko-KR" sz="1600" i="1" dirty="0">
                                <a:solidFill>
                                  <a:srgbClr val="193EB0"/>
                                </a:solidFill>
                                <a:latin typeface="Cambria Math" panose="02040503050406030204" pitchFamily="18" charset="0"/>
                              </a:rPr>
                              <m:t>𝑛</m:t>
                            </m:r>
                          </m:sub>
                        </m:sSub>
                      </m:oMath>
                    </m:oMathPara>
                  </a14:m>
                  <a:endParaRPr lang="ko-KR" altLang="en-US" sz="1600" dirty="0">
                    <a:solidFill>
                      <a:srgbClr val="193EB0"/>
                    </a:solidFill>
                  </a:endParaRPr>
                </a:p>
              </p:txBody>
            </p:sp>
          </mc:Choice>
          <mc:Fallback xmlns="">
            <p:sp>
              <p:nvSpPr>
                <p:cNvPr id="71" name="TextBox 70">
                  <a:extLst>
                    <a:ext uri="{FF2B5EF4-FFF2-40B4-BE49-F238E27FC236}">
                      <a16:creationId xmlns:a16="http://schemas.microsoft.com/office/drawing/2014/main" xmlns:a14="http://schemas.microsoft.com/office/drawing/2010/main" xmlns="" id="{18A8DB86-44A2-4C2F-AC19-EDABE2D8AFA5}"/>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05E8110-6A57-4304-AA99-EB0235921A78}"/>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72" name="TextBox 71">
                  <a:extLst>
                    <a:ext uri="{FF2B5EF4-FFF2-40B4-BE49-F238E27FC236}">
                      <a16:creationId xmlns:a16="http://schemas.microsoft.com/office/drawing/2014/main" xmlns:a14="http://schemas.microsoft.com/office/drawing/2010/main" xmlns="" id="{C05E8110-6A57-4304-AA99-EB0235921A78}"/>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781B046-E2DA-4246-B876-31D582BE74A9}"/>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𝜃</m:t>
                            </m:r>
                          </m:e>
                          <m:sub>
                            <m:r>
                              <a:rPr lang="en-US" altLang="ko-KR" sz="1600" i="1" dirty="0">
                                <a:solidFill>
                                  <a:schemeClr val="tx1">
                                    <a:lumMod val="85000"/>
                                    <a:lumOff val="15000"/>
                                  </a:schemeClr>
                                </a:solidFill>
                                <a:latin typeface="Cambria Math" panose="02040503050406030204" pitchFamily="18" charset="0"/>
                              </a:rPr>
                              <m:t>𝑑</m:t>
                            </m:r>
                          </m:sub>
                        </m:sSub>
                      </m:oMath>
                    </m:oMathPara>
                  </a14:m>
                  <a:endParaRPr lang="ko-KR" altLang="en-US" sz="1600" dirty="0">
                    <a:solidFill>
                      <a:schemeClr val="tx1">
                        <a:lumMod val="85000"/>
                        <a:lumOff val="15000"/>
                      </a:schemeClr>
                    </a:solidFill>
                  </a:endParaRPr>
                </a:p>
              </p:txBody>
            </p:sp>
          </mc:Choice>
          <mc:Fallback xmlns="">
            <p:sp>
              <p:nvSpPr>
                <p:cNvPr id="73" name="TextBox 72">
                  <a:extLst>
                    <a:ext uri="{FF2B5EF4-FFF2-40B4-BE49-F238E27FC236}">
                      <a16:creationId xmlns:a16="http://schemas.microsoft.com/office/drawing/2014/main" xmlns:a14="http://schemas.microsoft.com/office/drawing/2010/main" xmlns="" id="{E781B046-E2DA-4246-B876-31D582BE74A9}"/>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25D1B5-F52E-4C6E-8369-F596AABFE401}"/>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74" name="TextBox 73">
                  <a:extLst>
                    <a:ext uri="{FF2B5EF4-FFF2-40B4-BE49-F238E27FC236}">
                      <a16:creationId xmlns:a16="http://schemas.microsoft.com/office/drawing/2014/main" xmlns:a14="http://schemas.microsoft.com/office/drawing/2010/main" xmlns="" id="{0025D1B5-F52E-4C6E-8369-F596AABFE401}"/>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6AE7B1E-8E5D-43F4-8779-CF3F83AF38DA}"/>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𝛼</m:t>
                        </m:r>
                      </m:oMath>
                    </m:oMathPara>
                  </a14:m>
                  <a:endParaRPr lang="ko-KR" altLang="en-US" sz="1600" dirty="0">
                    <a:solidFill>
                      <a:schemeClr val="tx1">
                        <a:lumMod val="85000"/>
                        <a:lumOff val="15000"/>
                      </a:schemeClr>
                    </a:solidFill>
                  </a:endParaRPr>
                </a:p>
              </p:txBody>
            </p:sp>
          </mc:Choice>
          <mc:Fallback xmlns="">
            <p:sp>
              <p:nvSpPr>
                <p:cNvPr id="75" name="TextBox 74">
                  <a:extLst>
                    <a:ext uri="{FF2B5EF4-FFF2-40B4-BE49-F238E27FC236}">
                      <a16:creationId xmlns:a16="http://schemas.microsoft.com/office/drawing/2014/main" xmlns:a14="http://schemas.microsoft.com/office/drawing/2010/main" xmlns="" id="{C6AE7B1E-8E5D-43F4-8779-CF3F83AF38DA}"/>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sp>
        <p:nvSpPr>
          <p:cNvPr id="79" name="Rectangle 12">
            <a:extLst>
              <a:ext uri="{FF2B5EF4-FFF2-40B4-BE49-F238E27FC236}">
                <a16:creationId xmlns:a16="http://schemas.microsoft.com/office/drawing/2014/main" id="{547BF142-B75D-41AB-A2C6-9BBC497C3FEE}"/>
              </a:ext>
            </a:extLst>
          </p:cNvPr>
          <p:cNvSpPr/>
          <p:nvPr/>
        </p:nvSpPr>
        <p:spPr>
          <a:xfrm>
            <a:off x="711201" y="3597181"/>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400" panose="020B0503030303020204" pitchFamily="34" charset="0"/>
                <a:ea typeface="SamsungOne-400" panose="020B0503030303020204" pitchFamily="34" charset="0"/>
              </a:rPr>
              <a:t>𝒛</a:t>
            </a:r>
            <a:r>
              <a:rPr lang="ko-KR" altLang="en-US" sz="1300" baseline="-25000" dirty="0">
                <a:solidFill>
                  <a:srgbClr val="FF0000"/>
                </a:solidFill>
                <a:latin typeface="SamsungOne-400" panose="020B0503030303020204" pitchFamily="34" charset="0"/>
                <a:ea typeface="SamsungOne-400" panose="020B0503030303020204" pitchFamily="34" charset="0"/>
              </a:rPr>
              <a:t>𝒅</a:t>
            </a:r>
            <a:r>
              <a:rPr lang="en-US" altLang="ko-KR" sz="1300" baseline="-25000" dirty="0">
                <a:solidFill>
                  <a:srgbClr val="FF0000"/>
                </a:solidFill>
                <a:latin typeface="SamsungOne-400" panose="020B0503030303020204" pitchFamily="34" charset="0"/>
                <a:ea typeface="SamsungOne-400" panose="020B0503030303020204" pitchFamily="34" charset="0"/>
              </a:rPr>
              <a:t>,</a:t>
            </a:r>
            <a:r>
              <a:rPr lang="ko-KR" altLang="en-US" sz="1300" baseline="-25000" dirty="0">
                <a:solidFill>
                  <a:srgbClr val="FF0000"/>
                </a:solidFill>
                <a:latin typeface="SamsungOne-400" panose="020B0503030303020204" pitchFamily="34" charset="0"/>
                <a:ea typeface="SamsungOne-400" panose="020B0503030303020204" pitchFamily="34" charset="0"/>
              </a:rPr>
              <a:t>𝒏</a:t>
            </a:r>
            <a:r>
              <a:rPr lang="en-US" altLang="ko-KR" sz="1300" dirty="0">
                <a:solidFill>
                  <a:srgbClr val="FF000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[1,2,…,</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srgbClr val="193EB0"/>
                </a:solidFill>
                <a:latin typeface="SamsungOne-400" panose="020B0503030303020204" pitchFamily="34" charset="0"/>
                <a:ea typeface="SamsungOne-400" panose="020B0503030303020204" pitchFamily="34" charset="0"/>
              </a:rPr>
              <a:t>𝒘</a:t>
            </a:r>
            <a:r>
              <a:rPr lang="ko-KR" altLang="en-US" sz="1300" baseline="-25000" dirty="0">
                <a:solidFill>
                  <a:srgbClr val="193EB0"/>
                </a:solidFill>
                <a:latin typeface="SamsungOne-400" panose="020B0503030303020204" pitchFamily="34" charset="0"/>
                <a:ea typeface="SamsungOne-400" panose="020B0503030303020204" pitchFamily="34" charset="0"/>
              </a:rPr>
              <a:t>𝒅</a:t>
            </a:r>
            <a:r>
              <a:rPr lang="en-US" altLang="ko-KR" sz="1300" baseline="-25000" dirty="0">
                <a:solidFill>
                  <a:srgbClr val="193EB0"/>
                </a:solidFill>
                <a:latin typeface="SamsungOne-400" panose="020B0503030303020204" pitchFamily="34" charset="0"/>
                <a:ea typeface="SamsungOne-400" panose="020B0503030303020204" pitchFamily="34" charset="0"/>
              </a:rPr>
              <a:t>,</a:t>
            </a:r>
            <a:r>
              <a:rPr lang="ko-KR" altLang="en-US" sz="1300" baseline="-25000" dirty="0">
                <a:solidFill>
                  <a:srgbClr val="193EB0"/>
                </a:solidFill>
                <a:latin typeface="SamsungOne-400" panose="020B0503030303020204" pitchFamily="34" charset="0"/>
                <a:ea typeface="SamsungOne-400" panose="020B0503030303020204" pitchFamily="34" charset="0"/>
              </a:rPr>
              <a:t>𝒏</a:t>
            </a:r>
            <a:r>
              <a:rPr lang="en-US" altLang="ko-KR" sz="1300" dirty="0">
                <a:solidFill>
                  <a:srgbClr val="193EB0"/>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vi</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[1,2,…,</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37" name="그룹 36">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39" name="직사각형 3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42" name="직사각형 41">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LDA </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thuật toán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38" name="그룹 3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46" name="직사각형 4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47" name="직사각형 4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21091370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1AA1476-7672-4C81-AB6B-E45ADAE88C2F}"/>
              </a:ext>
            </a:extLst>
          </p:cNvPr>
          <p:cNvGrpSpPr/>
          <p:nvPr/>
        </p:nvGrpSpPr>
        <p:grpSpPr>
          <a:xfrm>
            <a:off x="711199" y="3371443"/>
            <a:ext cx="8629077" cy="1754563"/>
            <a:chOff x="711199" y="3959794"/>
            <a:chExt cx="8629077" cy="1754563"/>
          </a:xfrm>
        </p:grpSpPr>
        <p:sp>
          <p:nvSpPr>
            <p:cNvPr id="25" name="타원 24">
              <a:extLst>
                <a:ext uri="{FF2B5EF4-FFF2-40B4-BE49-F238E27FC236}">
                  <a16:creationId xmlns:a16="http://schemas.microsoft.com/office/drawing/2014/main" id="{3D678558-4759-41A3-8DB3-0A1C9D529D62}"/>
                </a:ext>
              </a:extLst>
            </p:cNvPr>
            <p:cNvSpPr/>
            <p:nvPr/>
          </p:nvSpPr>
          <p:spPr>
            <a:xfrm>
              <a:off x="3001555"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26" name="타원 25">
              <a:extLst>
                <a:ext uri="{FF2B5EF4-FFF2-40B4-BE49-F238E27FC236}">
                  <a16:creationId xmlns:a16="http://schemas.microsoft.com/office/drawing/2014/main" id="{258F4647-E7F5-4DF4-985B-E718B377D831}"/>
                </a:ext>
              </a:extLst>
            </p:cNvPr>
            <p:cNvSpPr/>
            <p:nvPr/>
          </p:nvSpPr>
          <p:spPr>
            <a:xfrm>
              <a:off x="5251564"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27" name="타원 26">
              <a:extLst>
                <a:ext uri="{FF2B5EF4-FFF2-40B4-BE49-F238E27FC236}">
                  <a16:creationId xmlns:a16="http://schemas.microsoft.com/office/drawing/2014/main" id="{3A9638EA-7A83-457B-B64E-3A6277B19986}"/>
                </a:ext>
              </a:extLst>
            </p:cNvPr>
            <p:cNvSpPr/>
            <p:nvPr/>
          </p:nvSpPr>
          <p:spPr>
            <a:xfrm>
              <a:off x="7548682"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3" name="타원 2">
              <a:extLst>
                <a:ext uri="{FF2B5EF4-FFF2-40B4-BE49-F238E27FC236}">
                  <a16:creationId xmlns:a16="http://schemas.microsoft.com/office/drawing/2014/main" id="{240FC382-DE7C-4D7B-A9F6-9E3B9D514CF4}"/>
                </a:ext>
              </a:extLst>
            </p:cNvPr>
            <p:cNvSpPr/>
            <p:nvPr/>
          </p:nvSpPr>
          <p:spPr>
            <a:xfrm>
              <a:off x="723214"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0693DB-0547-4B0A-9A33-D88D8D9C419E}"/>
                    </a:ext>
                  </a:extLst>
                </p:cNvPr>
                <p:cNvSpPr txBox="1"/>
                <p:nvPr/>
              </p:nvSpPr>
              <p:spPr>
                <a:xfrm>
                  <a:off x="711199" y="4267782"/>
                  <a:ext cx="1803609" cy="1091988"/>
                </a:xfrm>
                <a:prstGeom prst="rect">
                  <a:avLst/>
                </a:prstGeom>
                <a:noFill/>
                <a:ln w="12700">
                  <a:noFill/>
                </a:ln>
              </p:spPr>
              <p:txBody>
                <a:bodyPr wrap="square" rtlCol="0">
                  <a:noAutofit/>
                </a:bodyPr>
                <a:lstStyle/>
                <a:p>
                  <a:pPr algn="ctr">
                    <a:lnSpc>
                      <a:spcPct val="150000"/>
                    </a:lnSpc>
                  </a:pP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Phân phối chủ đề trên mỗi tài liệu được chọn với Dirichlet(</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𝛼</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trước đó.</a:t>
                  </a:r>
                  <a:endParaRPr lang="vi-VN" altLang="ko-KR" sz="1100" i="1" dirty="0">
                    <a:latin typeface="Cambria Math" panose="02040503050406030204" pitchFamily="18" charset="0"/>
                    <a:cs typeface="Times New Roman" panose="02020603050405020304" pitchFamily="18" charset="0"/>
                  </a:endParaRPr>
                </a:p>
                <a:p>
                  <a:pPr algn="ctr">
                    <a:lnSpc>
                      <a:spcPct val="150000"/>
                    </a:lnSpc>
                  </a:pP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𝑑</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 </a:t>
                  </a:r>
                  <a14:m>
                    <m:oMath xmlns:m="http://schemas.openxmlformats.org/officeDocument/2006/math">
                      <m:r>
                        <a:rPr lang="en-US" altLang="ko-KR" sz="1100" i="1">
                          <a:latin typeface="Cambria Math" panose="02040503050406030204" pitchFamily="18" charset="0"/>
                          <a:cs typeface="Times New Roman" panose="02020603050405020304" pitchFamily="18" charset="0"/>
                        </a:rPr>
                        <m:t>𝑑</m:t>
                      </m:r>
                      <m:r>
                        <a:rPr lang="en-US" altLang="ko-KR" sz="1100" i="1">
                          <a:latin typeface="Cambria Math" panose="02040503050406030204" pitchFamily="18" charset="0"/>
                          <a:cs typeface="Times New Roman" panose="02020603050405020304" pitchFamily="18" charset="0"/>
                        </a:rPr>
                        <m:t>=1,…,</m:t>
                      </m:r>
                      <m:r>
                        <a:rPr lang="en-US" altLang="ko-KR" sz="1100" i="1">
                          <a:latin typeface="Cambria Math" panose="02040503050406030204" pitchFamily="18" charset="0"/>
                          <a:cs typeface="Times New Roman" panose="02020603050405020304" pitchFamily="18" charset="0"/>
                        </a:rPr>
                        <m:t>𝐷</m:t>
                      </m:r>
                    </m:oMath>
                  </a14:m>
                  <a:endParaRPr lang="en-US" altLang="ko-KR" sz="1100" i="1" dirty="0">
                    <a:latin typeface="SamsungOneKorean 400" panose="020B0503030303020204" pitchFamily="50" charset="-127"/>
                    <a:ea typeface="SamsungOneKorean 400" panose="020B0503030303020204" pitchFamily="50" charset="-127"/>
                    <a:cs typeface="Times New Roman" panose="02020603050405020304" pitchFamily="18" charset="0"/>
                  </a:endParaRPr>
                </a:p>
                <a:p>
                  <a:pPr algn="ctr">
                    <a:lnSpc>
                      <a:spcPct val="150000"/>
                    </a:lnSpc>
                  </a:pPr>
                  <a:endParaRPr lang="en-US" altLang="ko-KR" sz="1100" i="1"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BC0693DB-0547-4B0A-9A33-D88D8D9C419E}"/>
                    </a:ext>
                  </a:extLst>
                </p:cNvPr>
                <p:cNvSpPr txBox="1">
                  <a:spLocks noRot="1" noChangeAspect="1" noMove="1" noResize="1" noEditPoints="1" noAdjustHandles="1" noChangeArrowheads="1" noChangeShapeType="1" noTextEdit="1"/>
                </p:cNvSpPr>
                <p:nvPr/>
              </p:nvSpPr>
              <p:spPr>
                <a:xfrm>
                  <a:off x="711199" y="4267782"/>
                  <a:ext cx="1803609" cy="1091988"/>
                </a:xfrm>
                <a:prstGeom prst="rect">
                  <a:avLst/>
                </a:prstGeom>
                <a:blipFill>
                  <a:blip r:embed="rId3"/>
                  <a:stretch>
                    <a:fillRect b="-1676"/>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659491-E522-47AE-A6BE-AE95462FB9A7}"/>
                    </a:ext>
                  </a:extLst>
                </p:cNvPr>
                <p:cNvSpPr txBox="1"/>
                <p:nvPr/>
              </p:nvSpPr>
              <p:spPr>
                <a:xfrm>
                  <a:off x="2989541" y="4291084"/>
                  <a:ext cx="1803609" cy="1091988"/>
                </a:xfrm>
                <a:prstGeom prst="rect">
                  <a:avLst/>
                </a:prstGeom>
                <a:noFill/>
                <a:ln w="12700">
                  <a:noFill/>
                </a:ln>
              </p:spPr>
              <p:txBody>
                <a:bodyPr wrap="square" rtlCol="0">
                  <a:noAutofit/>
                </a:bodyPr>
                <a:lstStyle/>
                <a:p>
                  <a:pPr algn="ctr">
                    <a:lnSpc>
                      <a:spcPct val="150000"/>
                    </a:lnSpc>
                  </a:pP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Phân phối từ theo chủ đề được chọn với Dirichlet(</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𝛽</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trước đó.</a:t>
                  </a:r>
                  <a:endParaRPr lang="vi-VN" altLang="ko-KR" sz="1100" i="1" dirty="0">
                    <a:latin typeface="Cambria Math" panose="02040503050406030204" pitchFamily="18" charset="0"/>
                    <a:cs typeface="Times New Roman" panose="02020603050405020304" pitchFamily="18" charset="0"/>
                  </a:endParaRPr>
                </a:p>
                <a:p>
                  <a:pPr algn="ctr">
                    <a:lnSpc>
                      <a:spcPct val="150000"/>
                    </a:lnSpc>
                  </a:pP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𝜑</m:t>
                          </m:r>
                        </m:e>
                        <m:sub>
                          <m:r>
                            <a:rPr lang="en-US" altLang="ko-KR" sz="1100" i="1">
                              <a:latin typeface="Cambria Math" panose="02040503050406030204" pitchFamily="18" charset="0"/>
                              <a:cs typeface="Times New Roman" panose="02020603050405020304" pitchFamily="18" charset="0"/>
                            </a:rPr>
                            <m:t>𝑘</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 </a:t>
                  </a:r>
                  <a14:m>
                    <m:oMath xmlns:m="http://schemas.openxmlformats.org/officeDocument/2006/math">
                      <m:r>
                        <a:rPr lang="en-US" altLang="ko-KR" sz="1100" i="1">
                          <a:latin typeface="Cambria Math" panose="02040503050406030204" pitchFamily="18" charset="0"/>
                          <a:cs typeface="Times New Roman" panose="02020603050405020304" pitchFamily="18" charset="0"/>
                        </a:rPr>
                        <m:t>𝑘</m:t>
                      </m:r>
                      <m:r>
                        <a:rPr lang="en-US" altLang="ko-KR" sz="1100" i="1">
                          <a:latin typeface="Cambria Math" panose="02040503050406030204" pitchFamily="18" charset="0"/>
                          <a:cs typeface="Times New Roman" panose="02020603050405020304" pitchFamily="18" charset="0"/>
                        </a:rPr>
                        <m:t>=1,…,</m:t>
                      </m:r>
                      <m:r>
                        <a:rPr lang="en-US" altLang="ko-KR" sz="1100" i="1">
                          <a:latin typeface="Cambria Math" panose="02040503050406030204" pitchFamily="18" charset="0"/>
                          <a:cs typeface="Times New Roman" panose="02020603050405020304" pitchFamily="18" charset="0"/>
                        </a:rPr>
                        <m:t>𝐾</m:t>
                      </m:r>
                    </m:oMath>
                  </a14:m>
                  <a:endPar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a:p>
                  <a:pPr algn="ctr">
                    <a:lnSpc>
                      <a:spcPct val="150000"/>
                    </a:lnSpc>
                  </a:pPr>
                  <a:endPar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E8659491-E522-47AE-A6BE-AE95462FB9A7}"/>
                    </a:ext>
                  </a:extLst>
                </p:cNvPr>
                <p:cNvSpPr txBox="1">
                  <a:spLocks noRot="1" noChangeAspect="1" noMove="1" noResize="1" noEditPoints="1" noAdjustHandles="1" noChangeArrowheads="1" noChangeShapeType="1" noTextEdit="1"/>
                </p:cNvSpPr>
                <p:nvPr/>
              </p:nvSpPr>
              <p:spPr>
                <a:xfrm>
                  <a:off x="2989541" y="4291084"/>
                  <a:ext cx="1803609" cy="1091988"/>
                </a:xfrm>
                <a:prstGeom prst="rect">
                  <a:avLst/>
                </a:prstGeom>
                <a:blipFill>
                  <a:blip r:embed="rId4"/>
                  <a:stretch>
                    <a:fillRect b="-1111"/>
                  </a:stretch>
                </a:blipFill>
                <a:ln w="12700">
                  <a:no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EE0DB463-5E72-4202-9875-3E401F5A777C}"/>
                </a:ext>
              </a:extLst>
            </p:cNvPr>
            <p:cNvSpPr txBox="1"/>
            <p:nvPr/>
          </p:nvSpPr>
          <p:spPr>
            <a:xfrm>
              <a:off x="5257372" y="4075185"/>
              <a:ext cx="1803609" cy="1315741"/>
            </a:xfrm>
            <a:prstGeom prst="rect">
              <a:avLst/>
            </a:prstGeom>
            <a:noFill/>
            <a:ln w="12700">
              <a:noFill/>
            </a:ln>
          </p:spPr>
          <p:txBody>
            <a:bodyPr wrap="square" rtlCol="0">
              <a:noAutofit/>
            </a:bodyPr>
            <a:lstStyle/>
            <a:p>
              <a:pPr algn="ctr">
                <a:lnSpc>
                  <a:spcPct val="150000"/>
                </a:lnSpc>
              </a:pP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Các chủ đề </a:t>
              </a:r>
              <a:r>
                <a:rPr lang="ko-KR" altLang="vi-VN"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𝒛</a:t>
              </a:r>
              <a:r>
                <a:rPr lang="vi-VN" altLang="ko-KR"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_(</a:t>
              </a:r>
              <a:r>
                <a:rPr lang="ko-KR" altLang="vi-VN"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𝒅</a:t>
              </a:r>
              <a:r>
                <a:rPr lang="vi-VN" altLang="ko-KR"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a:t>
              </a:r>
              <a:r>
                <a:rPr lang="ko-KR" altLang="vi-VN"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𝒏</a:t>
              </a:r>
              <a:r>
                <a:rPr lang="vi-VN" altLang="ko-KR" sz="1100" dirty="0">
                  <a:solidFill>
                    <a:srgbClr val="FF0000"/>
                  </a:solidFill>
                  <a:latin typeface="SamsungOneKorean 400" panose="020B0503030303020204" pitchFamily="50" charset="-127"/>
                  <a:ea typeface="SamsungOneKorean 400" panose="020B0503030303020204" pitchFamily="50" charset="-127"/>
                  <a:cs typeface="Times New Roman" panose="02020603050405020304" pitchFamily="18" charset="0"/>
                </a:rPr>
                <a:t>) </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được chọn ngẫu nhiên theo </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𝜃</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_</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𝑑 </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và các từ </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𝒘</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_(</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𝒅</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𝒏</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 </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được chọn ngẫu nhiên theo </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𝜑</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_</a:t>
              </a: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𝑘</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a:t>
              </a:r>
              <a:endParaRPr lang="en-US"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p:sp>
          <p:nvSpPr>
            <p:cNvPr id="31" name="Right Arrow 4">
              <a:extLst>
                <a:ext uri="{FF2B5EF4-FFF2-40B4-BE49-F238E27FC236}">
                  <a16:creationId xmlns:a16="http://schemas.microsoft.com/office/drawing/2014/main" id="{D6B4FD27-88BA-4CEC-AE4A-E23510D7C744}"/>
                </a:ext>
              </a:extLst>
            </p:cNvPr>
            <p:cNvSpPr/>
            <p:nvPr/>
          </p:nvSpPr>
          <p:spPr>
            <a:xfrm>
              <a:off x="2608112"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Right Arrow 18">
              <a:extLst>
                <a:ext uri="{FF2B5EF4-FFF2-40B4-BE49-F238E27FC236}">
                  <a16:creationId xmlns:a16="http://schemas.microsoft.com/office/drawing/2014/main" id="{70C94564-5294-4F43-B3B9-676F612FDAC2}"/>
                </a:ext>
              </a:extLst>
            </p:cNvPr>
            <p:cNvSpPr/>
            <p:nvPr/>
          </p:nvSpPr>
          <p:spPr>
            <a:xfrm>
              <a:off x="4886454"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Right Arrow 18">
              <a:extLst>
                <a:ext uri="{FF2B5EF4-FFF2-40B4-BE49-F238E27FC236}">
                  <a16:creationId xmlns:a16="http://schemas.microsoft.com/office/drawing/2014/main" id="{4B3B4CF6-3D69-45D0-A9BA-E2AE43DB890F}"/>
                </a:ext>
              </a:extLst>
            </p:cNvPr>
            <p:cNvSpPr/>
            <p:nvPr/>
          </p:nvSpPr>
          <p:spPr>
            <a:xfrm>
              <a:off x="7200393"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7165A284-0A48-40B4-A4C2-CBC16B435D52}"/>
                </a:ext>
              </a:extLst>
            </p:cNvPr>
            <p:cNvSpPr txBox="1"/>
            <p:nvPr/>
          </p:nvSpPr>
          <p:spPr>
            <a:xfrm>
              <a:off x="7645517" y="4283363"/>
              <a:ext cx="1639196" cy="1093341"/>
            </a:xfrm>
            <a:prstGeom prst="rect">
              <a:avLst/>
            </a:prstGeom>
            <a:noFill/>
            <a:ln w="12700">
              <a:noFill/>
            </a:ln>
          </p:spPr>
          <p:txBody>
            <a:bodyPr wrap="square" rtlCol="0">
              <a:noAutofit/>
            </a:bodyPr>
            <a:lstStyle/>
            <a:p>
              <a:pPr algn="ctr">
                <a:lnSpc>
                  <a:spcPct val="150000"/>
                </a:lnSpc>
              </a:pPr>
              <a:r>
                <a:rPr lang="ko-KR" altLang="vi-VN" sz="1100" dirty="0">
                  <a:latin typeface="SamsungOneKorean 400" panose="020B0503030303020204" pitchFamily="50" charset="-127"/>
                  <a:ea typeface="SamsungOneKorean 400" panose="020B0503030303020204" pitchFamily="50" charset="-127"/>
                  <a:cs typeface="Times New Roman" panose="02020603050405020304" pitchFamily="18" charset="0"/>
                </a:rPr>
                <a:t>𝑁 </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từ </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𝒘</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_(</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𝒅</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a:t>
              </a:r>
              <a:r>
                <a:rPr lang="ko-KR" altLang="vi-VN"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𝒏</a:t>
              </a:r>
              <a:r>
                <a:rPr lang="vi-VN" altLang="ko-KR" sz="1100" dirty="0">
                  <a:solidFill>
                    <a:srgbClr val="1429A0"/>
                  </a:solidFill>
                  <a:latin typeface="SamsungOneKorean 400" panose="020B0503030303020204" pitchFamily="50" charset="-127"/>
                  <a:ea typeface="SamsungOneKorean 400" panose="020B0503030303020204" pitchFamily="50" charset="-127"/>
                  <a:cs typeface="Times New Roman" panose="02020603050405020304" pitchFamily="18" charset="0"/>
                </a:rPr>
                <a:t>) </a:t>
              </a:r>
              <a:r>
                <a:rPr lang="vi-VN"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đã được tạo từ các tài liệu (bag-of-words).</a:t>
              </a:r>
              <a:endParaRPr lang="en-US"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p:grpSp>
      <p:grpSp>
        <p:nvGrpSpPr>
          <p:cNvPr id="39" name="그룹 38">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40" name="직사각형 3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41" name="직사각형 40">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Quá</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tạo</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42" name="Rectangle 12">
            <a:extLst>
              <a:ext uri="{FF2B5EF4-FFF2-40B4-BE49-F238E27FC236}">
                <a16:creationId xmlns:a16="http://schemas.microsoft.com/office/drawing/2014/main" id="{89FEBE9D-D8C5-4B7E-B239-F601103D5FFD}"/>
              </a:ext>
            </a:extLst>
          </p:cNvPr>
          <p:cNvSpPr/>
          <p:nvPr/>
        </p:nvSpPr>
        <p:spPr>
          <a:xfrm>
            <a:off x="711201" y="1767171"/>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Tương ứng với một </a:t>
            </a:r>
            <a:r>
              <a:rPr lang="vi-VN" altLang="ko-KR" sz="1300" dirty="0">
                <a:solidFill>
                  <a:srgbClr val="FF0000"/>
                </a:solidFill>
                <a:latin typeface="SamsungOne-400" panose="020B0503030303020204" pitchFamily="34" charset="0"/>
                <a:ea typeface="SamsungOne-400" panose="020B0503030303020204" pitchFamily="34" charset="0"/>
              </a:rPr>
              <a:t>suy luận suy diễn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chúng ta biết mô hình.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tài liệu là tập hợp từ (túi từ) có thể được tạo như sau.</a:t>
            </a:r>
          </a:p>
          <a:p>
            <a:pPr>
              <a:spcAft>
                <a:spcPts val="800"/>
              </a:spcAft>
              <a:buClr>
                <a:srgbClr val="193EB0"/>
              </a:buClr>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𝐾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number of topics,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𝐷</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number of documents,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number of words.</a:t>
            </a:r>
          </a:p>
        </p:txBody>
      </p:sp>
      <p:grpSp>
        <p:nvGrpSpPr>
          <p:cNvPr id="22" name="그룹 2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4" name="직사각형 2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41979128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chủ</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đề</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mc:AlternateContent xmlns:mc="http://schemas.openxmlformats.org/markup-compatibility/2006" xmlns:a14="http://schemas.microsoft.com/office/drawing/2010/main">
        <mc:Choice Requires="a14">
          <p:sp>
            <p:nvSpPr>
              <p:cNvPr id="21" name="Rectangle 12">
                <a:extLst>
                  <a:ext uri="{FF2B5EF4-FFF2-40B4-BE49-F238E27FC236}">
                    <a16:creationId xmlns:a16="http://schemas.microsoft.com/office/drawing/2014/main" id="{89FEBE9D-D8C5-4B7E-B239-F601103D5FFD}"/>
                  </a:ext>
                </a:extLst>
              </p:cNvPr>
              <p:cNvSpPr/>
              <p:nvPr/>
            </p:nvSpPr>
            <p:spPr>
              <a:xfrm>
                <a:off x="711201" y="1767171"/>
                <a:ext cx="8632824" cy="2512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Tương ứng với một </a:t>
                </a:r>
                <a:r>
                  <a:rPr lang="vi-VN" altLang="ko-KR" sz="1300" dirty="0">
                    <a:solidFill>
                      <a:srgbClr val="FF0000"/>
                    </a:solidFill>
                    <a:latin typeface="SamsungOne-400" panose="020B0503030303020204" pitchFamily="34" charset="0"/>
                    <a:ea typeface="SamsungOne-400" panose="020B0503030303020204" pitchFamily="34" charset="0"/>
                  </a:rPr>
                  <a:t>suy luận quy nạp</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không biết mô hình cũng như các chủ đề.</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tôi muốn suy ra các chủ đề từ tập dữ liệu (tài liệu, tức là tập hợp từ).</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hình tổng quát dựa trên xác suất chung </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𝑊</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𝑍</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𝜃</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𝜑</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vi-VN" sz="1300" dirty="0">
                    <a:solidFill>
                      <a:schemeClr val="tx1">
                        <a:lumMod val="85000"/>
                        <a:lumOff val="15000"/>
                      </a:schemeClr>
                    </a:solidFill>
                    <a:latin typeface="SamsungOne-400" panose="020B0503030303020204" pitchFamily="34" charset="0"/>
                    <a:ea typeface="SamsungOne-400" panose="020B0503030303020204" pitchFamily="34" charset="0"/>
                  </a:rPr>
                  <a:t>𝛽</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bước suy luận:</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Bỏ qua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𝜃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Lấy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𝑊</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400" i="1">
                        <a:solidFill>
                          <a:srgbClr val="FF0000"/>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𝛼</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𝛽</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nary>
                          <m:naryPr>
                            <m:limLoc m:val="undOvr"/>
                            <m:subHide m:val="on"/>
                            <m:sup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𝑊</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𝜑</m:t>
                            </m:r>
                            <m:r>
                              <a:rPr lang="en-US" altLang="ko-KR" sz="1400" i="1">
                                <a:solidFill>
                                  <a:srgbClr val="FF0000"/>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𝛼</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𝛽</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𝑑</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𝑑</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𝜑</m:t>
                            </m:r>
                          </m:e>
                        </m:nary>
                      </m:e>
                    </m:nary>
                  </m:oMath>
                </a14:m>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𝑊</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được xác suất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𝑍│𝑊</a:t>
                </a:r>
                <a:r>
                  <a:rPr lang="en-US" altLang="ko-KR" sz="1300" dirty="0">
                    <a:solidFill>
                      <a:srgbClr val="FF0000"/>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𝛼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21" name="Rectangle 12">
                <a:extLst>
                  <a:ext uri="{FF2B5EF4-FFF2-40B4-BE49-F238E27FC236}">
                    <a16:creationId xmlns:a16="http://schemas.microsoft.com/office/drawing/2014/main" id="{89FEBE9D-D8C5-4B7E-B239-F601103D5FFD}"/>
                  </a:ext>
                </a:extLst>
              </p:cNvPr>
              <p:cNvSpPr>
                <a:spLocks noRot="1" noChangeAspect="1" noMove="1" noResize="1" noEditPoints="1" noAdjustHandles="1" noChangeArrowheads="1" noChangeShapeType="1" noTextEdit="1"/>
              </p:cNvSpPr>
              <p:nvPr/>
            </p:nvSpPr>
            <p:spPr>
              <a:xfrm>
                <a:off x="711201" y="1767171"/>
                <a:ext cx="8632824" cy="2512721"/>
              </a:xfrm>
              <a:prstGeom prst="rect">
                <a:avLst/>
              </a:prstGeom>
              <a:blipFill>
                <a:blip r:embed="rId3"/>
                <a:stretch>
                  <a:fillRect l="-71"/>
                </a:stretch>
              </a:blipFill>
              <a:ln>
                <a:noFill/>
              </a:ln>
            </p:spPr>
            <p:txBody>
              <a:bodyPr/>
              <a:lstStyle/>
              <a:p>
                <a:r>
                  <a:rPr lang="en-US">
                    <a:noFill/>
                  </a:rPr>
                  <a:t> </a:t>
                </a:r>
              </a:p>
            </p:txBody>
          </p:sp>
        </mc:Fallback>
      </mc:AlternateContent>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38916010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Exercise #0513</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file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'ex_0513.ipynb'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3.4.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Mô</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hình</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hóa</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chủ</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đề</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03</a:t>
              </a:r>
            </a:p>
          </p:txBody>
        </p:sp>
      </p:grpSp>
    </p:spTree>
    <p:extLst>
      <p:ext uri="{BB962C8B-B14F-4D97-AF65-F5344CB8AC3E}">
        <p14:creationId xmlns:p14="http://schemas.microsoft.com/office/powerpoint/2010/main" val="1075896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Xử</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lý</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ngôn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ngữ</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tự</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nhiên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bằng</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Keras</a:t>
            </a:r>
            <a:r>
              <a:rPr kumimoji="1" lang="en-US" altLang="ko-KR" sz="3200" b="1" dirty="0">
                <a:solidFill>
                  <a:prstClr val="black"/>
                </a:solidFill>
                <a:latin typeface="iCiel Samsung Sharp Sans Regular" pitchFamily="2" charset="77"/>
                <a:cs typeface="iCiel Samsung Sharp Sans Regular" pitchFamily="2" charset="77"/>
              </a:rPr>
              <a:t>.</a:t>
            </a: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4.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 name="그룹 2">
            <a:extLst>
              <a:ext uri="{FF2B5EF4-FFF2-40B4-BE49-F238E27FC236}">
                <a16:creationId xmlns:a16="http://schemas.microsoft.com/office/drawing/2014/main" id="{78C7822F-4A92-4B26-8069-24743E91C31D}"/>
              </a:ext>
            </a:extLst>
          </p:cNvPr>
          <p:cNvGrpSpPr/>
          <p:nvPr/>
        </p:nvGrpSpPr>
        <p:grpSpPr>
          <a:xfrm>
            <a:off x="1051307" y="3923538"/>
            <a:ext cx="5700472" cy="278083"/>
            <a:chOff x="1051307" y="4065033"/>
            <a:chExt cx="5700472" cy="278083"/>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4066206"/>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4.1.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Xử</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lý</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ngôn</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ngữ</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tự</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nhiên</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bằng</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 </a:t>
              </a:r>
              <a:r>
                <a:rPr kumimoji="1" lang="en-US" altLang="ko-KR" sz="1799" dirty="0" err="1">
                  <a:solidFill>
                    <a:prstClr val="black">
                      <a:lumMod val="75000"/>
                      <a:lumOff val="25000"/>
                    </a:prstClr>
                  </a:solidFill>
                  <a:latin typeface="SamsungOne-700" panose="020B0803030303020204" pitchFamily="34" charset="0"/>
                  <a:ea typeface="맑은 고딕" panose="020B0503020000020004" pitchFamily="50" charset="-127"/>
                </a:rPr>
                <a:t>Keras</a:t>
              </a:r>
              <a:r>
                <a:rPr kumimoji="1" lang="en-US" altLang="ko-KR" sz="1799" dirty="0">
                  <a:solidFill>
                    <a:prstClr val="black">
                      <a:lumMod val="75000"/>
                      <a:lumOff val="25000"/>
                    </a:prstClr>
                  </a:solidFill>
                  <a:latin typeface="SamsungOne-700" panose="020B0803030303020204" pitchFamily="34" charset="0"/>
                  <a:ea typeface="맑은 고딕" panose="020B0503020000020004" pitchFamily="50" charset="-127"/>
                </a:rPr>
                <a:t>.</a:t>
              </a: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40650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071767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802FBC9E-E5EE-40C9-91FF-A02544A0D45D}"/>
              </a:ext>
            </a:extLst>
          </p:cNvPr>
          <p:cNvSpPr/>
          <p:nvPr/>
        </p:nvSpPr>
        <p:spPr>
          <a:xfrm>
            <a:off x="711200" y="5094670"/>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sẽ gọi “vectơ dày” và “vectơ nhúng” thay cho nhau.</a:t>
            </a:r>
          </a:p>
        </p:txBody>
      </p:sp>
      <p:graphicFrame>
        <p:nvGraphicFramePr>
          <p:cNvPr id="21" name="표 20">
            <a:extLst>
              <a:ext uri="{FF2B5EF4-FFF2-40B4-BE49-F238E27FC236}">
                <a16:creationId xmlns:a16="http://schemas.microsoft.com/office/drawing/2014/main" id="{A7E897A3-9DB4-4CD4-8B96-15517CDE6101}"/>
              </a:ext>
            </a:extLst>
          </p:cNvPr>
          <p:cNvGraphicFramePr>
            <a:graphicFrameLocks noGrp="1"/>
          </p:cNvGraphicFramePr>
          <p:nvPr>
            <p:extLst>
              <p:ext uri="{D42A27DB-BD31-4B8C-83A1-F6EECF244321}">
                <p14:modId xmlns:p14="http://schemas.microsoft.com/office/powerpoint/2010/main" val="3900133508"/>
              </p:ext>
            </p:extLst>
          </p:nvPr>
        </p:nvGraphicFramePr>
        <p:xfrm>
          <a:off x="711200" y="2852936"/>
          <a:ext cx="8632825" cy="2136691"/>
        </p:xfrm>
        <a:graphic>
          <a:graphicData uri="http://schemas.openxmlformats.org/drawingml/2006/table">
            <a:tbl>
              <a:tblPr firstRow="1" bandRow="1">
                <a:tableStyleId>{5940675A-B579-460E-94D1-54222C63F5DA}</a:tableStyleId>
              </a:tblPr>
              <a:tblGrid>
                <a:gridCol w="4318222">
                  <a:extLst>
                    <a:ext uri="{9D8B030D-6E8A-4147-A177-3AD203B41FA5}">
                      <a16:colId xmlns:a16="http://schemas.microsoft.com/office/drawing/2014/main" val="20000"/>
                    </a:ext>
                  </a:extLst>
                </a:gridCol>
                <a:gridCol w="4314603">
                  <a:extLst>
                    <a:ext uri="{9D8B030D-6E8A-4147-A177-3AD203B41FA5}">
                      <a16:colId xmlns:a16="http://schemas.microsoft.com/office/drawing/2014/main" val="20001"/>
                    </a:ext>
                  </a:extLst>
                </a:gridCol>
              </a:tblGrid>
              <a:tr h="432073">
                <a:tc>
                  <a:txBody>
                    <a:bodyPr/>
                    <a:lstStyle/>
                    <a:p>
                      <a:pPr marL="0" algn="ctr" defTabSz="914126" rtl="0" eaLnBrk="1" latinLnBrk="1" hangingPunct="1"/>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Mã</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hóa</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one-hot</a:t>
                      </a: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Nhúng</a:t>
                      </a:r>
                      <a:endParaRPr lang="ko-KR" altLang="en-US" sz="1400" b="0" kern="1200" dirty="0">
                        <a:gradFill>
                          <a:gsLst>
                            <a:gs pos="0">
                              <a:srgbClr val="193EB0"/>
                            </a:gs>
                            <a:gs pos="100000">
                              <a:srgbClr val="193EB0"/>
                            </a:gs>
                          </a:gsLst>
                          <a:lin ang="5400000" scaled="1"/>
                        </a:gradFill>
                        <a:latin typeface="SamsungOne-700" panose="020B0803030303020204" pitchFamily="34" charset="0"/>
                        <a:cs typeface="Times New Roman" panose="02020603050405020304" pitchFamily="18"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568206">
                <a:tc>
                  <a:txBody>
                    <a:bodyPr/>
                    <a:lstStyle/>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 không gian vectơ rất lớn.</a:t>
                      </a:r>
                    </a:p>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 lớn bằng kích thước từ</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Chiều không gian vectơ hạn chế</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68206">
                <a:tc>
                  <a:txBody>
                    <a:bodyPr/>
                    <a:lstStyle/>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Vectơ thưa, thường được điền đầy với các phần tử 0 </a:t>
                      </a:r>
                    </a:p>
                    <a:p>
                      <a:pPr marL="0" algn="ctr" defTabSz="914400" rtl="0" eaLnBrk="1" latinLnBrk="1" hangingPunct="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 chứa thông tin</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Vectơ dày.</a:t>
                      </a:r>
                    </a:p>
                    <a:p>
                      <a:pPr algn="ctr" latinLnBrk="1"/>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Mọi phần tử vectơ đều chứa thông tin.</a:t>
                      </a: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56820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Giữa các vectơ không có mối quan hệ ngữ nghĩa.</a:t>
                      </a:r>
                    </a:p>
                    <a:p>
                      <a:pPr marL="0" marR="0" indent="0" algn="ctr" defTabSz="914400" rtl="0" eaLnBrk="1" fontAlgn="auto" latinLnBrk="1" hangingPunct="1">
                        <a:lnSpc>
                          <a:spcPct val="100000"/>
                        </a:lnSpc>
                        <a:spcBef>
                          <a:spcPts val="0"/>
                        </a:spcBef>
                        <a:spcAft>
                          <a:spcPts val="0"/>
                        </a:spcAft>
                        <a:buClrTx/>
                        <a:buSzTx/>
                        <a:buFontTx/>
                        <a:buNone/>
                        <a:tabLst/>
                        <a:defRP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 vectơ vuông góc với nhau.</a:t>
                      </a:r>
                    </a:p>
                  </a:txBody>
                  <a:tcPr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Giữa các vectơ có mối quan hệ ngữ nghĩa</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ngôn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nhiên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bằng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Keras</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a:t>
            </a:r>
          </a:p>
        </p:txBody>
      </p:sp>
      <p:grpSp>
        <p:nvGrpSpPr>
          <p:cNvPr id="22" name="그룹 21">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3" name="직사각형 2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one-hot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5" name="Rectangle 12">
            <a:extLst>
              <a:ext uri="{FF2B5EF4-FFF2-40B4-BE49-F238E27FC236}">
                <a16:creationId xmlns:a16="http://schemas.microsoft.com/office/drawing/2014/main" id="{89FEBE9D-D8C5-4B7E-B239-F601103D5FFD}"/>
              </a:ext>
            </a:extLst>
          </p:cNvPr>
          <p:cNvSpPr/>
          <p:nvPr/>
        </p:nvSpPr>
        <p:spPr>
          <a:xfrm>
            <a:off x="711201" y="2184768"/>
            <a:ext cx="8632824"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 ý đến những vấn đề thường gặp với phép biểu diễn mã hóa one-hot.</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khắc phục, “nhúng từ” - phương thức biểu diễn phân tán - được áp dụng. </a:t>
            </a:r>
          </a:p>
        </p:txBody>
      </p:sp>
    </p:spTree>
    <p:extLst>
      <p:ext uri="{BB962C8B-B14F-4D97-AF65-F5344CB8AC3E}">
        <p14:creationId xmlns:p14="http://schemas.microsoft.com/office/powerpoint/2010/main" val="34187873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C39961A2-60ED-4EA0-8E12-91CD64358633}"/>
              </a:ext>
            </a:extLst>
          </p:cNvPr>
          <p:cNvSpPr/>
          <p:nvPr/>
        </p:nvSpPr>
        <p:spPr>
          <a:xfrm>
            <a:off x="711201" y="1804346"/>
            <a:ext cx="8632824" cy="4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04800" indent="14288">
              <a:lnSpc>
                <a:spcPct val="150000"/>
              </a:lnSpc>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Cho câu “Tôi ăn một quả táo mỗi sáng”, giả sử rằng các từ được đánh số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aphicFrame>
        <p:nvGraphicFramePr>
          <p:cNvPr id="20" name="표 19">
            <a:extLst>
              <a:ext uri="{FF2B5EF4-FFF2-40B4-BE49-F238E27FC236}">
                <a16:creationId xmlns:a16="http://schemas.microsoft.com/office/drawing/2014/main" id="{C84414B2-43CA-4105-92A6-681F8881B990}"/>
              </a:ext>
            </a:extLst>
          </p:cNvPr>
          <p:cNvGraphicFramePr>
            <a:graphicFrameLocks noGrp="1"/>
          </p:cNvGraphicFramePr>
          <p:nvPr>
            <p:extLst>
              <p:ext uri="{D42A27DB-BD31-4B8C-83A1-F6EECF244321}">
                <p14:modId xmlns:p14="http://schemas.microsoft.com/office/powerpoint/2010/main" val="1796196916"/>
              </p:ext>
            </p:extLst>
          </p:nvPr>
        </p:nvGraphicFramePr>
        <p:xfrm>
          <a:off x="3545740" y="2279638"/>
          <a:ext cx="2963747" cy="1345596"/>
        </p:xfrm>
        <a:graphic>
          <a:graphicData uri="http://schemas.openxmlformats.org/drawingml/2006/table">
            <a:tbl>
              <a:tblPr firstRow="1" bandRow="1">
                <a:tableStyleId>{2D5ABB26-0587-4C30-8999-92F81FD0307C}</a:tableStyleId>
              </a:tblPr>
              <a:tblGrid>
                <a:gridCol w="1486210">
                  <a:extLst>
                    <a:ext uri="{9D8B030D-6E8A-4147-A177-3AD203B41FA5}">
                      <a16:colId xmlns:a16="http://schemas.microsoft.com/office/drawing/2014/main" val="2952292439"/>
                    </a:ext>
                  </a:extLst>
                </a:gridCol>
                <a:gridCol w="1477537">
                  <a:extLst>
                    <a:ext uri="{9D8B030D-6E8A-4147-A177-3AD203B41FA5}">
                      <a16:colId xmlns:a16="http://schemas.microsoft.com/office/drawing/2014/main" val="3649747191"/>
                    </a:ext>
                  </a:extLst>
                </a:gridCol>
              </a:tblGrid>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Tôi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769629120"/>
                  </a:ext>
                </a:extLst>
              </a:tr>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Ăn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609593455"/>
                  </a:ext>
                </a:extLst>
              </a:tr>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Một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57309440"/>
                  </a:ext>
                </a:extLst>
              </a:tr>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Quả táo</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3470896874"/>
                  </a:ext>
                </a:extLst>
              </a:tr>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Mỗi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4</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355950573"/>
                  </a:ext>
                </a:extLst>
              </a:tr>
              <a:tr h="22426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Buổi sáng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1227811688"/>
                  </a:ext>
                </a:extLst>
              </a:tr>
            </a:tbl>
          </a:graphicData>
        </a:graphic>
      </p:graphicFrame>
      <p:sp>
        <p:nvSpPr>
          <p:cNvPr id="21" name="Rectangle 12">
            <a:extLst>
              <a:ext uri="{FF2B5EF4-FFF2-40B4-BE49-F238E27FC236}">
                <a16:creationId xmlns:a16="http://schemas.microsoft.com/office/drawing/2014/main" id="{7CDF86F5-1203-41F6-8480-198F032E8CBB}"/>
              </a:ext>
            </a:extLst>
          </p:cNvPr>
          <p:cNvSpPr/>
          <p:nvPr/>
        </p:nvSpPr>
        <p:spPr>
          <a:xfrm>
            <a:off x="711201" y="3732680"/>
            <a:ext cx="8632824" cy="415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04800" indent="14288">
              <a:lnSpc>
                <a:spcPct val="150000"/>
              </a:lnSpc>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Các từ sẽ có mô hình biểu diễn mã hóa one-hot như sau:</a:t>
            </a:r>
          </a:p>
        </p:txBody>
      </p:sp>
      <p:graphicFrame>
        <p:nvGraphicFramePr>
          <p:cNvPr id="22" name="표 21">
            <a:extLst>
              <a:ext uri="{FF2B5EF4-FFF2-40B4-BE49-F238E27FC236}">
                <a16:creationId xmlns:a16="http://schemas.microsoft.com/office/drawing/2014/main" id="{D8554814-A0AF-43F6-9156-7F74FDD59AFA}"/>
              </a:ext>
            </a:extLst>
          </p:cNvPr>
          <p:cNvGraphicFramePr>
            <a:graphicFrameLocks noGrp="1"/>
          </p:cNvGraphicFramePr>
          <p:nvPr>
            <p:extLst>
              <p:ext uri="{D42A27DB-BD31-4B8C-83A1-F6EECF244321}">
                <p14:modId xmlns:p14="http://schemas.microsoft.com/office/powerpoint/2010/main" val="1302197605"/>
              </p:ext>
            </p:extLst>
          </p:nvPr>
        </p:nvGraphicFramePr>
        <p:xfrm>
          <a:off x="3542109" y="4212698"/>
          <a:ext cx="2963747" cy="1188720"/>
        </p:xfrm>
        <a:graphic>
          <a:graphicData uri="http://schemas.openxmlformats.org/drawingml/2006/table">
            <a:tbl>
              <a:tblPr firstRow="1" bandRow="1">
                <a:tableStyleId>{2D5ABB26-0587-4C30-8999-92F81FD0307C}</a:tableStyleId>
              </a:tblPr>
              <a:tblGrid>
                <a:gridCol w="1486210">
                  <a:extLst>
                    <a:ext uri="{9D8B030D-6E8A-4147-A177-3AD203B41FA5}">
                      <a16:colId xmlns:a16="http://schemas.microsoft.com/office/drawing/2014/main" val="2952292439"/>
                    </a:ext>
                  </a:extLst>
                </a:gridCol>
                <a:gridCol w="1477537">
                  <a:extLst>
                    <a:ext uri="{9D8B030D-6E8A-4147-A177-3AD203B41FA5}">
                      <a16:colId xmlns:a16="http://schemas.microsoft.com/office/drawing/2014/main" val="3649747191"/>
                    </a:ext>
                  </a:extLst>
                </a:gridCol>
              </a:tblGrid>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Tôi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0 0 1 0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769629120"/>
                  </a:ext>
                </a:extLst>
              </a:tr>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Ăn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[1 0 0 0 0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609593455"/>
                  </a:ext>
                </a:extLst>
              </a:tr>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Một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0 1 0 0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57309440"/>
                  </a:ext>
                </a:extLst>
              </a:tr>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Quả táo</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1 0 0 0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3470896874"/>
                  </a:ext>
                </a:extLst>
              </a:tr>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Mỗi</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0 0 0 1 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355950573"/>
                  </a:ext>
                </a:extLst>
              </a:tr>
              <a:tr h="128926">
                <a:tc>
                  <a:txBody>
                    <a:bodyPr/>
                    <a:lstStyle/>
                    <a:p>
                      <a:pPr algn="r" latinLnBrk="0"/>
                      <a:r>
                        <a:rPr lang="vi-VN"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Buổi sáng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tc>
                  <a:txBody>
                    <a:bodyPr/>
                    <a:lstStyle/>
                    <a:p>
                      <a:pPr latinLnBrk="0"/>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0 0 0 0 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T="0" marB="0" anchor="ctr"/>
                </a:tc>
                <a:extLst>
                  <a:ext uri="{0D108BD9-81ED-4DB2-BD59-A6C34878D82A}">
                    <a16:rowId xmlns:a16="http://schemas.microsoft.com/office/drawing/2014/main" val="1227811688"/>
                  </a:ext>
                </a:extLst>
              </a:tr>
            </a:tbl>
          </a:graphicData>
        </a:graphic>
      </p:graphicFrame>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One-hot-encoding vs word embedding:</a:t>
              </a:r>
            </a:p>
          </p:txBody>
        </p:sp>
      </p:grpSp>
      <p:sp>
        <p:nvSpPr>
          <p:cNvPr id="24" name="사각형: 둥근 모서리 36">
            <a:extLst>
              <a:ext uri="{FF2B5EF4-FFF2-40B4-BE49-F238E27FC236}">
                <a16:creationId xmlns:a16="http://schemas.microsoft.com/office/drawing/2014/main" id="{DE0D565A-844D-4ED4-980A-66C70D6D9DE2}"/>
              </a:ext>
            </a:extLst>
          </p:cNvPr>
          <p:cNvSpPr/>
          <p:nvPr/>
        </p:nvSpPr>
        <p:spPr>
          <a:xfrm>
            <a:off x="702940" y="191683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403303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4300416" y="1827474"/>
            <a:ext cx="5217274" cy="1477560"/>
          </a:xfrm>
          <a:prstGeom prst="rect">
            <a:avLst/>
          </a:prstGeom>
        </p:spPr>
      </p:pic>
      <p:grpSp>
        <p:nvGrpSpPr>
          <p:cNvPr id="7" name="그룹 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8" name="직사각형 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9" name="직사각형 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38" name="그룹 37">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40" name="직사각형 3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1" name="직사각형 4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Thủ tục cơ bản cho Khai thác văn bản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36" name="그룹 35"/>
          <p:cNvGrpSpPr/>
          <p:nvPr/>
        </p:nvGrpSpPr>
        <p:grpSpPr>
          <a:xfrm>
            <a:off x="635653" y="2087501"/>
            <a:ext cx="8745538" cy="4199819"/>
            <a:chOff x="635653" y="1997387"/>
            <a:chExt cx="8745538" cy="4199819"/>
          </a:xfrm>
        </p:grpSpPr>
        <p:grpSp>
          <p:nvGrpSpPr>
            <p:cNvPr id="13" name="그룹 12"/>
            <p:cNvGrpSpPr/>
            <p:nvPr/>
          </p:nvGrpSpPr>
          <p:grpSpPr>
            <a:xfrm>
              <a:off x="1149297" y="1997387"/>
              <a:ext cx="1123513" cy="1000527"/>
              <a:chOff x="1149297" y="2057400"/>
              <a:chExt cx="1123513" cy="1000527"/>
            </a:xfrm>
          </p:grpSpPr>
          <p:grpSp>
            <p:nvGrpSpPr>
              <p:cNvPr id="10" name="그룹 9"/>
              <p:cNvGrpSpPr/>
              <p:nvPr/>
            </p:nvGrpSpPr>
            <p:grpSpPr>
              <a:xfrm>
                <a:off x="1237009" y="2057400"/>
                <a:ext cx="896804" cy="737814"/>
                <a:chOff x="1265584" y="2043113"/>
                <a:chExt cx="896804" cy="737814"/>
              </a:xfrm>
            </p:grpSpPr>
            <p:sp>
              <p:nvSpPr>
                <p:cNvPr id="4" name="순서도: 자기 디스크 3"/>
                <p:cNvSpPr/>
                <p:nvPr/>
              </p:nvSpPr>
              <p:spPr>
                <a:xfrm>
                  <a:off x="1718196" y="2245538"/>
                  <a:ext cx="444192" cy="535389"/>
                </a:xfrm>
                <a:prstGeom prst="flowChartMagneticDisk">
                  <a:avLst/>
                </a:prstGeom>
                <a:solidFill>
                  <a:schemeClr val="bg1">
                    <a:lumMod val="95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세로로 말린 두루마리 모양 4"/>
                <p:cNvSpPr/>
                <p:nvPr/>
              </p:nvSpPr>
              <p:spPr>
                <a:xfrm>
                  <a:off x="1265584" y="2043113"/>
                  <a:ext cx="648072" cy="608622"/>
                </a:xfrm>
                <a:prstGeom prst="verticalScroll">
                  <a:avLst>
                    <a:gd name="adj" fmla="val 16909"/>
                  </a:avLst>
                </a:prstGeom>
                <a:solidFill>
                  <a:schemeClr val="bg1">
                    <a:lumMod val="95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1149297" y="2780928"/>
                <a:ext cx="1123513"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Sưu tập tài liệu</a:t>
                </a:r>
                <a:endParaRPr lang="en-US" sz="1200" dirty="0">
                  <a:latin typeface="SamsungOne-400" panose="020B0503030303020204" pitchFamily="34" charset="0"/>
                  <a:ea typeface="SamsungOne-400" panose="020B0503030303020204" pitchFamily="34" charset="0"/>
                </a:endParaRPr>
              </a:p>
            </p:txBody>
          </p:sp>
        </p:grpSp>
        <p:sp>
          <p:nvSpPr>
            <p:cNvPr id="15" name="아래쪽 화살표 14"/>
            <p:cNvSpPr/>
            <p:nvPr/>
          </p:nvSpPr>
          <p:spPr>
            <a:xfrm>
              <a:off x="1512065" y="3214151"/>
              <a:ext cx="355109" cy="364868"/>
            </a:xfrm>
            <a:prstGeom prst="down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그룹 23"/>
            <p:cNvGrpSpPr/>
            <p:nvPr/>
          </p:nvGrpSpPr>
          <p:grpSpPr>
            <a:xfrm>
              <a:off x="635653" y="3545034"/>
              <a:ext cx="1931992" cy="647546"/>
              <a:chOff x="715165" y="3717558"/>
              <a:chExt cx="1931992" cy="647546"/>
            </a:xfrm>
          </p:grpSpPr>
          <p:sp>
            <p:nvSpPr>
              <p:cNvPr id="16" name="직사각형 15"/>
              <p:cNvSpPr/>
              <p:nvPr/>
            </p:nvSpPr>
            <p:spPr>
              <a:xfrm>
                <a:off x="791694" y="3804404"/>
                <a:ext cx="1855463"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Thành</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lập</a:t>
                </a:r>
                <a:r>
                  <a:rPr lang="en-US" sz="1200" dirty="0">
                    <a:solidFill>
                      <a:schemeClr val="tx1"/>
                    </a:solidFill>
                    <a:latin typeface="SamsungOne-400" panose="020B0503030303020204" pitchFamily="34" charset="0"/>
                    <a:ea typeface="SamsungOne-400" panose="020B0503030303020204" pitchFamily="34" charset="0"/>
                  </a:rPr>
                  <a:t> Corpus:</a:t>
                </a:r>
              </a:p>
              <a:p>
                <a:pPr algn="ctr"/>
                <a:r>
                  <a:rPr lang="en-US" sz="1200" dirty="0">
                    <a:solidFill>
                      <a:schemeClr val="tx1"/>
                    </a:solidFill>
                    <a:latin typeface="SamsungOne-400" panose="020B0503030303020204" pitchFamily="34" charset="0"/>
                    <a:ea typeface="SamsungOne-400" panose="020B0503030303020204" pitchFamily="34" charset="0"/>
                  </a:rPr>
                  <a:t>Thu </a:t>
                </a:r>
                <a:r>
                  <a:rPr lang="en-US" sz="1200" dirty="0" err="1">
                    <a:solidFill>
                      <a:schemeClr val="tx1"/>
                    </a:solidFill>
                    <a:latin typeface="SamsungOne-400" panose="020B0503030303020204" pitchFamily="34" charset="0"/>
                    <a:ea typeface="SamsungOne-400" panose="020B0503030303020204" pitchFamily="34" charset="0"/>
                  </a:rPr>
                  <a:t>thập</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và</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sắp</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xếp</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dữ</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liệu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theo</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miền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cụ</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thể</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17" name="타원 16"/>
              <p:cNvSpPr/>
              <p:nvPr/>
            </p:nvSpPr>
            <p:spPr>
              <a:xfrm>
                <a:off x="715165" y="3717558"/>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1</a:t>
                </a:r>
              </a:p>
            </p:txBody>
          </p:sp>
        </p:grpSp>
        <p:sp>
          <p:nvSpPr>
            <p:cNvPr id="18" name="순서도: 자기 디스크 17"/>
            <p:cNvSpPr/>
            <p:nvPr/>
          </p:nvSpPr>
          <p:spPr>
            <a:xfrm>
              <a:off x="3041551" y="3561397"/>
              <a:ext cx="811504" cy="701882"/>
            </a:xfrm>
            <a:prstGeom prst="flowChartMagneticDisk">
              <a:avLst/>
            </a:prstGeom>
            <a:solidFill>
              <a:schemeClr val="bg1">
                <a:lumMod val="95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SamsungOne-400" panose="020B0503030303020204" pitchFamily="34" charset="0"/>
                  <a:ea typeface="SamsungOne-400" panose="020B0503030303020204" pitchFamily="34" charset="0"/>
                </a:rPr>
                <a:t>Corpus</a:t>
              </a:r>
            </a:p>
          </p:txBody>
        </p:sp>
        <p:cxnSp>
          <p:nvCxnSpPr>
            <p:cNvPr id="20" name="꺾인 연결선 19"/>
            <p:cNvCxnSpPr>
              <a:stCxn id="18" idx="4"/>
            </p:cNvCxnSpPr>
            <p:nvPr/>
          </p:nvCxnSpPr>
          <p:spPr>
            <a:xfrm>
              <a:off x="3853055" y="3912338"/>
              <a:ext cx="473906" cy="634086"/>
            </a:xfrm>
            <a:prstGeom prst="bentConnector2">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16" idx="3"/>
              <a:endCxn id="18" idx="2"/>
            </p:cNvCxnSpPr>
            <p:nvPr/>
          </p:nvCxnSpPr>
          <p:spPr>
            <a:xfrm>
              <a:off x="2567645" y="3912230"/>
              <a:ext cx="473906" cy="108"/>
            </a:xfrm>
            <a:prstGeom prst="line">
              <a:avLst/>
            </a:prstGeom>
            <a:ln w="28575">
              <a:solidFill>
                <a:srgbClr val="1429A0"/>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295228" y="4548106"/>
              <a:ext cx="1868051"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Tiền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xử</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lý</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dữ</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liệu</a:t>
              </a:r>
              <a:r>
                <a:rPr lang="en-US" sz="1200" dirty="0">
                  <a:solidFill>
                    <a:schemeClr val="tx1"/>
                  </a:solidFill>
                  <a:latin typeface="SamsungOne-400" panose="020B0503030303020204" pitchFamily="34" charset="0"/>
                  <a:ea typeface="SamsungOne-400" panose="020B0503030303020204" pitchFamily="34" charset="0"/>
                </a:rPr>
                <a:t>:</a:t>
              </a:r>
            </a:p>
            <a:p>
              <a:pPr algn="ctr"/>
              <a:r>
                <a:rPr lang="en-US" sz="1200" dirty="0" err="1">
                  <a:solidFill>
                    <a:schemeClr val="tx1"/>
                  </a:solidFill>
                  <a:latin typeface="SamsungOne-400" panose="020B0503030303020204" pitchFamily="34" charset="0"/>
                  <a:ea typeface="SamsungOne-400" panose="020B0503030303020204" pitchFamily="34" charset="0"/>
                </a:rPr>
                <a:t>Giới</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thiệu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cấu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trúc</a:t>
              </a:r>
              <a:endParaRPr lang="en-US" sz="1200" dirty="0">
                <a:solidFill>
                  <a:schemeClr val="tx1"/>
                </a:solidFill>
                <a:latin typeface="SamsungOne-400" panose="020B0503030303020204" pitchFamily="34" charset="0"/>
                <a:ea typeface="SamsungOne-400" panose="020B0503030303020204" pitchFamily="34" charset="0"/>
              </a:endParaRPr>
            </a:p>
            <a:p>
              <a:pPr algn="ctr"/>
              <a:r>
                <a:rPr lang="en-US" sz="1200" dirty="0">
                  <a:solidFill>
                    <a:schemeClr val="tx1"/>
                  </a:solidFill>
                  <a:latin typeface="SamsungOne-400" panose="020B0503030303020204" pitchFamily="34" charset="0"/>
                  <a:ea typeface="SamsungOne-400" panose="020B0503030303020204" pitchFamily="34" charset="0"/>
                </a:rPr>
                <a:t>Corpus</a:t>
              </a:r>
            </a:p>
          </p:txBody>
        </p:sp>
        <p:cxnSp>
          <p:nvCxnSpPr>
            <p:cNvPr id="28" name="직선 연결선 27"/>
            <p:cNvCxnSpPr/>
            <p:nvPr/>
          </p:nvCxnSpPr>
          <p:spPr>
            <a:xfrm>
              <a:off x="5163279" y="4843212"/>
              <a:ext cx="473906" cy="208"/>
            </a:xfrm>
            <a:prstGeom prst="line">
              <a:avLst/>
            </a:prstGeom>
            <a:ln w="28575">
              <a:solidFill>
                <a:srgbClr val="1429A0"/>
              </a:solidFill>
            </a:ln>
          </p:spPr>
          <p:style>
            <a:lnRef idx="1">
              <a:schemeClr val="accent1"/>
            </a:lnRef>
            <a:fillRef idx="0">
              <a:schemeClr val="accent1"/>
            </a:fillRef>
            <a:effectRef idx="0">
              <a:schemeClr val="accent1"/>
            </a:effectRef>
            <a:fontRef idx="minor">
              <a:schemeClr val="tx1"/>
            </a:fontRef>
          </p:style>
        </p:cxnSp>
        <p:sp>
          <p:nvSpPr>
            <p:cNvPr id="29" name="순서도: 내부 저장소 28"/>
            <p:cNvSpPr/>
            <p:nvPr/>
          </p:nvSpPr>
          <p:spPr>
            <a:xfrm>
              <a:off x="5637185" y="4548107"/>
              <a:ext cx="1034915" cy="560699"/>
            </a:xfrm>
            <a:prstGeom prst="flowChartInternalStorag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latin typeface="SamsungOne-400" panose="020B0503030303020204" pitchFamily="34" charset="0"/>
                  <a:ea typeface="SamsungOne-400" panose="020B0503030303020204" pitchFamily="34" charset="0"/>
                </a:rPr>
                <a:t>Cấu trúc </a:t>
              </a:r>
            </a:p>
            <a:p>
              <a:pPr algn="ctr"/>
              <a:r>
                <a:rPr lang="vi-VN" sz="1100" dirty="0">
                  <a:solidFill>
                    <a:schemeClr val="tx1"/>
                  </a:solidFill>
                  <a:latin typeface="SamsungOne-400" panose="020B0503030303020204" pitchFamily="34" charset="0"/>
                  <a:ea typeface="SamsungOne-400" panose="020B0503030303020204" pitchFamily="34" charset="0"/>
                </a:rPr>
                <a:t>dữ liệu</a:t>
              </a:r>
              <a:endParaRPr lang="en-US" sz="1100" dirty="0">
                <a:solidFill>
                  <a:schemeClr val="tx1"/>
                </a:solidFill>
                <a:latin typeface="SamsungOne-400" panose="020B0503030303020204" pitchFamily="34" charset="0"/>
                <a:ea typeface="SamsungOne-400" panose="020B0503030303020204" pitchFamily="34" charset="0"/>
              </a:endParaRPr>
            </a:p>
          </p:txBody>
        </p:sp>
        <p:cxnSp>
          <p:nvCxnSpPr>
            <p:cNvPr id="30" name="꺾인 연결선 29"/>
            <p:cNvCxnSpPr/>
            <p:nvPr/>
          </p:nvCxnSpPr>
          <p:spPr>
            <a:xfrm>
              <a:off x="6672100" y="4829225"/>
              <a:ext cx="473906" cy="634086"/>
            </a:xfrm>
            <a:prstGeom prst="bentConnector2">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6010589" y="5466588"/>
              <a:ext cx="1948898"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Trích</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xuất</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kiến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thức</a:t>
              </a:r>
              <a:r>
                <a:rPr lang="en-US" sz="1200" dirty="0">
                  <a:solidFill>
                    <a:schemeClr val="tx1"/>
                  </a:solidFill>
                  <a:latin typeface="SamsungOne-400" panose="020B0503030303020204" pitchFamily="34" charset="0"/>
                  <a:ea typeface="SamsungOne-400" panose="020B0503030303020204" pitchFamily="34" charset="0"/>
                </a:rPr>
                <a:t>:</a:t>
              </a:r>
            </a:p>
            <a:p>
              <a:pPr algn="ctr"/>
              <a:r>
                <a:rPr lang="en-US" sz="1200" dirty="0" err="1">
                  <a:solidFill>
                    <a:schemeClr val="tx1"/>
                  </a:solidFill>
                  <a:latin typeface="SamsungOne-400" panose="020B0503030303020204" pitchFamily="34" charset="0"/>
                  <a:ea typeface="SamsungOne-400" panose="020B0503030303020204" pitchFamily="34" charset="0"/>
                </a:rPr>
                <a:t>Khám</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phá</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các</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mẫu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từ</a:t>
              </a:r>
              <a:endParaRPr lang="en-US" sz="1200" dirty="0">
                <a:solidFill>
                  <a:schemeClr val="tx1"/>
                </a:solidFill>
                <a:latin typeface="SamsungOne-400" panose="020B0503030303020204" pitchFamily="34" charset="0"/>
                <a:ea typeface="SamsungOne-400" panose="020B0503030303020204" pitchFamily="34" charset="0"/>
              </a:endParaRPr>
            </a:p>
            <a:p>
              <a:pPr algn="ctr"/>
              <a:r>
                <a:rPr lang="en-US" sz="1200" dirty="0" err="1">
                  <a:solidFill>
                    <a:schemeClr val="tx1"/>
                  </a:solidFill>
                  <a:latin typeface="SamsungOne-400" panose="020B0503030303020204" pitchFamily="34" charset="0"/>
                  <a:ea typeface="SamsungOne-400" panose="020B0503030303020204" pitchFamily="34" charset="0"/>
                </a:rPr>
                <a:t>Dữ</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liệu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tiền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xử</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lý</a:t>
              </a:r>
              <a:endParaRPr lang="en-US" sz="1200" dirty="0">
                <a:solidFill>
                  <a:schemeClr val="tx1"/>
                </a:solidFill>
                <a:latin typeface="SamsungOne-400" panose="020B0503030303020204" pitchFamily="34" charset="0"/>
                <a:ea typeface="SamsungOne-400" panose="020B0503030303020204" pitchFamily="34" charset="0"/>
              </a:endParaRPr>
            </a:p>
          </p:txBody>
        </p:sp>
        <p:cxnSp>
          <p:nvCxnSpPr>
            <p:cNvPr id="35" name="꺾인 연결선 34"/>
            <p:cNvCxnSpPr>
              <a:stCxn id="32" idx="1"/>
              <a:endCxn id="16" idx="2"/>
            </p:cNvCxnSpPr>
            <p:nvPr/>
          </p:nvCxnSpPr>
          <p:spPr>
            <a:xfrm rot="10800000">
              <a:off x="1639915" y="4192580"/>
              <a:ext cx="4370675" cy="1554358"/>
            </a:xfrm>
            <a:prstGeom prst="bentConnector2">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꺾인 연결선 36"/>
            <p:cNvCxnSpPr>
              <a:endCxn id="26" idx="2"/>
            </p:cNvCxnSpPr>
            <p:nvPr/>
          </p:nvCxnSpPr>
          <p:spPr>
            <a:xfrm rot="10800000">
              <a:off x="4229254" y="5108807"/>
              <a:ext cx="1781334" cy="811401"/>
            </a:xfrm>
            <a:prstGeom prst="bentConnector2">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26" idx="1"/>
            </p:cNvCxnSpPr>
            <p:nvPr/>
          </p:nvCxnSpPr>
          <p:spPr>
            <a:xfrm rot="10800000">
              <a:off x="1883570" y="4192580"/>
              <a:ext cx="1411658" cy="635877"/>
            </a:xfrm>
            <a:prstGeom prst="bentConnector3">
              <a:avLst>
                <a:gd name="adj1" fmla="val 100099"/>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978953" y="5474534"/>
              <a:ext cx="1957588"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r>
                <a:rPr lang="en-US" sz="1200" dirty="0">
                  <a:latin typeface="SamsungOne-400" panose="020B0503030303020204" pitchFamily="34" charset="0"/>
                  <a:ea typeface="SamsungOne-400" panose="020B0503030303020204" pitchFamily="34" charset="0"/>
                </a:rPr>
                <a:t>: </a:t>
              </a:r>
              <a:r>
                <a:rPr lang="vi-VN" sz="1200" dirty="0">
                  <a:latin typeface="SamsungOne-400" panose="020B0503030303020204" pitchFamily="34" charset="0"/>
                  <a:ea typeface="SamsungOne-400" panose="020B0503030303020204" pitchFamily="34" charset="0"/>
                </a:rPr>
                <a:t>chỉnh sửa</a:t>
              </a:r>
              <a:r>
                <a:rPr lang="en-US" sz="1200" dirty="0">
                  <a:latin typeface="SamsungOne-400" panose="020B0503030303020204" pitchFamily="34" charset="0"/>
                  <a:ea typeface="SamsungOne-400" panose="020B0503030303020204" pitchFamily="34" charset="0"/>
                </a:rPr>
                <a:t> / </a:t>
              </a:r>
              <a:r>
                <a:rPr lang="vi-VN" sz="1200" dirty="0">
                  <a:latin typeface="SamsungOne-400" panose="020B0503030303020204" pitchFamily="34" charset="0"/>
                  <a:ea typeface="SamsungOne-400" panose="020B0503030303020204" pitchFamily="34" charset="0"/>
                </a:rPr>
                <a:t>sửa lỗi</a:t>
              </a:r>
              <a:endParaRPr lang="en-US" sz="1200" dirty="0">
                <a:latin typeface="SamsungOne-400" panose="020B0503030303020204" pitchFamily="34" charset="0"/>
                <a:ea typeface="SamsungOne-400" panose="020B0503030303020204" pitchFamily="34" charset="0"/>
              </a:endParaRPr>
            </a:p>
          </p:txBody>
        </p:sp>
        <p:sp>
          <p:nvSpPr>
            <p:cNvPr id="46" name="TextBox 45"/>
            <p:cNvSpPr txBox="1"/>
            <p:nvPr/>
          </p:nvSpPr>
          <p:spPr>
            <a:xfrm>
              <a:off x="4754275" y="5920207"/>
              <a:ext cx="731290"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p:txBody>
        </p:sp>
        <p:sp>
          <p:nvSpPr>
            <p:cNvPr id="47" name="TextBox 46"/>
            <p:cNvSpPr txBox="1"/>
            <p:nvPr/>
          </p:nvSpPr>
          <p:spPr>
            <a:xfrm>
              <a:off x="1994136" y="4558415"/>
              <a:ext cx="731290"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p:txBody>
        </p:sp>
        <p:sp>
          <p:nvSpPr>
            <p:cNvPr id="48" name="오른쪽 화살표 47"/>
            <p:cNvSpPr/>
            <p:nvPr/>
          </p:nvSpPr>
          <p:spPr>
            <a:xfrm>
              <a:off x="8012038" y="5605902"/>
              <a:ext cx="288032" cy="307161"/>
            </a:xfrm>
            <a:prstGeom prst="right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직사각형 48"/>
            <p:cNvSpPr/>
            <p:nvPr/>
          </p:nvSpPr>
          <p:spPr>
            <a:xfrm>
              <a:off x="8382747" y="5330431"/>
              <a:ext cx="998444" cy="786664"/>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hoa</a:t>
              </a:r>
              <a:r>
                <a:rPr lang="en-US" sz="1200" dirty="0">
                  <a:solidFill>
                    <a:schemeClr val="tx1"/>
                  </a:solidFill>
                </a:rPr>
                <a:t> </a:t>
              </a:r>
              <a:r>
                <a:rPr lang="en-US" sz="1200" dirty="0" err="1">
                  <a:solidFill>
                    <a:schemeClr val="tx1"/>
                  </a:solidFill>
                </a:rPr>
                <a:t>văn</a:t>
              </a:r>
              <a:endParaRPr lang="en-US" sz="1200" dirty="0">
                <a:solidFill>
                  <a:schemeClr val="tx1"/>
                </a:solidFill>
              </a:endParaRPr>
            </a:p>
            <a:p>
              <a:pPr algn="ctr"/>
              <a:r>
                <a:rPr lang="en-US" sz="1200" dirty="0" err="1">
                  <a:solidFill>
                    <a:schemeClr val="tx1"/>
                  </a:solidFill>
                </a:rPr>
                <a:t>và</a:t>
              </a:r>
              <a:endParaRPr lang="en-US" sz="1200" dirty="0">
                <a:solidFill>
                  <a:schemeClr val="tx1"/>
                </a:solidFill>
              </a:endParaRPr>
            </a:p>
            <a:p>
              <a:pPr algn="ctr"/>
              <a:r>
                <a:rPr lang="en-US" sz="1200" dirty="0" err="1">
                  <a:solidFill>
                    <a:schemeClr val="tx1"/>
                  </a:solidFill>
                </a:rPr>
                <a:t>hiệp</a:t>
              </a:r>
              <a:r>
                <a:rPr lang="en-US" sz="1200" dirty="0">
                  <a:solidFill>
                    <a:schemeClr val="tx1"/>
                  </a:solidFill>
                </a:rPr>
                <a:t> </a:t>
              </a:r>
              <a:r>
                <a:rPr lang="en-US" sz="1200" dirty="0" err="1">
                  <a:solidFill>
                    <a:schemeClr val="tx1"/>
                  </a:solidFill>
                </a:rPr>
                <a:t>hội</a:t>
              </a:r>
              <a:endParaRPr lang="en-US" sz="1200" dirty="0">
                <a:solidFill>
                  <a:schemeClr val="tx1"/>
                </a:solidFill>
              </a:endParaRPr>
            </a:p>
          </p:txBody>
        </p:sp>
        <p:sp>
          <p:nvSpPr>
            <p:cNvPr id="50" name="직사각형 49"/>
            <p:cNvSpPr/>
            <p:nvPr/>
          </p:nvSpPr>
          <p:spPr>
            <a:xfrm>
              <a:off x="2804598" y="3472139"/>
              <a:ext cx="4104455" cy="1807091"/>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타원 42"/>
            <p:cNvSpPr/>
            <p:nvPr/>
          </p:nvSpPr>
          <p:spPr>
            <a:xfrm>
              <a:off x="3194954" y="4462466"/>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2</a:t>
              </a:r>
            </a:p>
          </p:txBody>
        </p:sp>
        <p:sp>
          <p:nvSpPr>
            <p:cNvPr id="51" name="타원 50"/>
            <p:cNvSpPr/>
            <p:nvPr/>
          </p:nvSpPr>
          <p:spPr>
            <a:xfrm>
              <a:off x="5923811" y="5390581"/>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2</a:t>
              </a:r>
            </a:p>
          </p:txBody>
        </p:sp>
      </p:grpSp>
    </p:spTree>
    <p:extLst>
      <p:ext uri="{BB962C8B-B14F-4D97-AF65-F5344CB8AC3E}">
        <p14:creationId xmlns:p14="http://schemas.microsoft.com/office/powerpoint/2010/main" val="17595537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F719B6B7-3BEE-4F89-84D8-BC87BF08476B}"/>
              </a:ext>
            </a:extLst>
          </p:cNvPr>
          <p:cNvGrpSpPr/>
          <p:nvPr/>
        </p:nvGrpSpPr>
        <p:grpSpPr>
          <a:xfrm>
            <a:off x="558800" y="1484784"/>
            <a:ext cx="8785225" cy="215444"/>
            <a:chOff x="1027113" y="2045625"/>
            <a:chExt cx="8785225" cy="215444"/>
          </a:xfrm>
        </p:grpSpPr>
        <p:sp>
          <p:nvSpPr>
            <p:cNvPr id="26" name="직사각형 25">
              <a:extLst>
                <a:ext uri="{FF2B5EF4-FFF2-40B4-BE49-F238E27FC236}">
                  <a16:creationId xmlns:a16="http://schemas.microsoft.com/office/drawing/2014/main" id="{F652D436-131C-4022-AA2C-3101AC8ACBA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39CEA88-BD5E-40A4-8D3A-381D97BF39C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28" name="직사각형 27">
            <a:extLst>
              <a:ext uri="{FF2B5EF4-FFF2-40B4-BE49-F238E27FC236}">
                <a16:creationId xmlns:a16="http://schemas.microsoft.com/office/drawing/2014/main" id="{0007CCD1-137F-438D-91CE-E01B7CD515BA}"/>
              </a:ext>
            </a:extLst>
          </p:cNvPr>
          <p:cNvSpPr/>
          <p:nvPr/>
        </p:nvSpPr>
        <p:spPr>
          <a:xfrm>
            <a:off x="711200" y="4848412"/>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Giữa các vectơ dày có những mối quan hệ như sau:</a:t>
            </a:r>
          </a:p>
          <a:p>
            <a:pPr algn="ctr">
              <a:spcAft>
                <a:spcPts val="400"/>
              </a:spcAft>
              <a:buClr>
                <a:srgbClr val="193EB0"/>
              </a:buClr>
            </a:pPr>
            <a:r>
              <a:rPr lang="vi-VN" altLang="ko-KR" sz="1300" dirty="0">
                <a:solidFill>
                  <a:srgbClr val="FF0000"/>
                </a:solidFill>
                <a:latin typeface="SamsungOne-400" panose="020B0503030303020204" pitchFamily="34" charset="0"/>
                <a:ea typeface="SamsungOne-400" panose="020B0503030303020204" pitchFamily="34" charset="0"/>
              </a:rPr>
              <a:t>Hoàng hậu</a:t>
            </a:r>
            <a:r>
              <a:rPr lang="en-US" altLang="ko-KR" sz="1300" dirty="0">
                <a:solidFill>
                  <a:srgbClr val="FF0000"/>
                </a:solidFill>
                <a:latin typeface="SamsungOne-400" panose="020B0503030303020204" pitchFamily="34" charset="0"/>
                <a:ea typeface="SamsungOne-400" panose="020B0503030303020204" pitchFamily="34" charset="0"/>
              </a:rPr>
              <a:t>–</a:t>
            </a:r>
            <a:r>
              <a:rPr lang="vi-VN" altLang="ko-KR" sz="1300" dirty="0">
                <a:solidFill>
                  <a:srgbClr val="FF0000"/>
                </a:solidFill>
                <a:latin typeface="SamsungOne-400" panose="020B0503030303020204" pitchFamily="34" charset="0"/>
                <a:ea typeface="SamsungOne-400" panose="020B0503030303020204" pitchFamily="34" charset="0"/>
              </a:rPr>
              <a:t>phụ nữ</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vua</a:t>
            </a:r>
            <a:r>
              <a:rPr lang="ko-KR" altLang="en-US" sz="1300" dirty="0">
                <a:solidFill>
                  <a:srgbClr val="FF0000"/>
                </a:solidFill>
                <a:latin typeface="SamsungOne-400" panose="020B0503030303020204" pitchFamily="34" charset="0"/>
              </a:rPr>
              <a:t>−</a:t>
            </a:r>
            <a:r>
              <a:rPr lang="vi-VN" altLang="ko-KR" sz="1300" dirty="0">
                <a:solidFill>
                  <a:srgbClr val="FF0000"/>
                </a:solidFill>
                <a:latin typeface="SamsungOne-400" panose="020B0503030303020204" pitchFamily="34" charset="0"/>
              </a:rPr>
              <a:t>đàn ông</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grpSp>
        <p:nvGrpSpPr>
          <p:cNvPr id="30" name="그룹 29">
            <a:extLst>
              <a:ext uri="{FF2B5EF4-FFF2-40B4-BE49-F238E27FC236}">
                <a16:creationId xmlns:a16="http://schemas.microsoft.com/office/drawing/2014/main" id="{469E3B15-9B04-4BBA-87F0-1488AE41E8EB}"/>
              </a:ext>
            </a:extLst>
          </p:cNvPr>
          <p:cNvGrpSpPr/>
          <p:nvPr/>
        </p:nvGrpSpPr>
        <p:grpSpPr>
          <a:xfrm>
            <a:off x="3144968" y="1835640"/>
            <a:ext cx="3612888" cy="2786138"/>
            <a:chOff x="14803524" y="2001105"/>
            <a:chExt cx="3744416" cy="2887568"/>
          </a:xfrm>
        </p:grpSpPr>
        <p:grpSp>
          <p:nvGrpSpPr>
            <p:cNvPr id="31" name="그룹 30">
              <a:extLst>
                <a:ext uri="{FF2B5EF4-FFF2-40B4-BE49-F238E27FC236}">
                  <a16:creationId xmlns:a16="http://schemas.microsoft.com/office/drawing/2014/main" id="{899F60CD-53BE-4497-9F8A-679341B9F36D}"/>
                </a:ext>
              </a:extLst>
            </p:cNvPr>
            <p:cNvGrpSpPr/>
            <p:nvPr/>
          </p:nvGrpSpPr>
          <p:grpSpPr>
            <a:xfrm>
              <a:off x="14803524" y="2001105"/>
              <a:ext cx="3744416" cy="2887568"/>
              <a:chOff x="4432616" y="2132856"/>
              <a:chExt cx="3744416" cy="2887568"/>
            </a:xfrm>
          </p:grpSpPr>
          <p:cxnSp>
            <p:nvCxnSpPr>
              <p:cNvPr id="34" name="직선 화살표 연결선 33">
                <a:extLst>
                  <a:ext uri="{FF2B5EF4-FFF2-40B4-BE49-F238E27FC236}">
                    <a16:creationId xmlns:a16="http://schemas.microsoft.com/office/drawing/2014/main" id="{25D15CDD-4F23-4894-97DF-BA68779B5D9A}"/>
                  </a:ext>
                </a:extLst>
              </p:cNvPr>
              <p:cNvCxnSpPr/>
              <p:nvPr/>
            </p:nvCxnSpPr>
            <p:spPr>
              <a:xfrm>
                <a:off x="4432616" y="5020424"/>
                <a:ext cx="3744416" cy="0"/>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EBDD315-3808-48F9-9A89-AA49BE15F0FC}"/>
                  </a:ext>
                </a:extLst>
              </p:cNvPr>
              <p:cNvCxnSpPr/>
              <p:nvPr/>
            </p:nvCxnSpPr>
            <p:spPr>
              <a:xfrm flipV="1">
                <a:off x="4439816" y="2132856"/>
                <a:ext cx="0" cy="2880000"/>
              </a:xfrm>
              <a:prstGeom prst="straightConnector1">
                <a:avLst/>
              </a:prstGeom>
              <a:ln w="190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타원 35">
                <a:extLst>
                  <a:ext uri="{FF2B5EF4-FFF2-40B4-BE49-F238E27FC236}">
                    <a16:creationId xmlns:a16="http://schemas.microsoft.com/office/drawing/2014/main" id="{95F6EDA7-EBB9-4A98-9DF7-4F1F810A2B7E}"/>
                  </a:ext>
                </a:extLst>
              </p:cNvPr>
              <p:cNvSpPr/>
              <p:nvPr/>
            </p:nvSpPr>
            <p:spPr>
              <a:xfrm flipH="1" flipV="1">
                <a:off x="6240016" y="2963778"/>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7" name="타원 36">
                <a:extLst>
                  <a:ext uri="{FF2B5EF4-FFF2-40B4-BE49-F238E27FC236}">
                    <a16:creationId xmlns:a16="http://schemas.microsoft.com/office/drawing/2014/main" id="{9F0B2727-4D4B-48B8-A90A-C9A5903B53E9}"/>
                  </a:ext>
                </a:extLst>
              </p:cNvPr>
              <p:cNvSpPr/>
              <p:nvPr/>
            </p:nvSpPr>
            <p:spPr>
              <a:xfrm flipH="1" flipV="1">
                <a:off x="7536160" y="2852028"/>
                <a:ext cx="144016" cy="144016"/>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8" name="타원 37">
                <a:extLst>
                  <a:ext uri="{FF2B5EF4-FFF2-40B4-BE49-F238E27FC236}">
                    <a16:creationId xmlns:a16="http://schemas.microsoft.com/office/drawing/2014/main" id="{848B5E37-4164-4A7F-A599-0E6146527C3A}"/>
                  </a:ext>
                </a:extLst>
              </p:cNvPr>
              <p:cNvSpPr/>
              <p:nvPr/>
            </p:nvSpPr>
            <p:spPr>
              <a:xfrm flipH="1" flipV="1">
                <a:off x="5703676" y="4077072"/>
                <a:ext cx="144016" cy="144016"/>
              </a:xfrm>
              <a:prstGeom prst="ellipse">
                <a:avLst/>
              </a:prstGeom>
              <a:solidFill>
                <a:srgbClr val="193EB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타원 38">
                <a:extLst>
                  <a:ext uri="{FF2B5EF4-FFF2-40B4-BE49-F238E27FC236}">
                    <a16:creationId xmlns:a16="http://schemas.microsoft.com/office/drawing/2014/main" id="{EF96F03A-4700-4783-8110-484CE648DAD5}"/>
                  </a:ext>
                </a:extLst>
              </p:cNvPr>
              <p:cNvSpPr/>
              <p:nvPr/>
            </p:nvSpPr>
            <p:spPr>
              <a:xfrm flipH="1" flipV="1">
                <a:off x="6960096" y="3965322"/>
                <a:ext cx="144016" cy="1440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rgbClr val="00B050"/>
                  </a:solidFill>
                </a:endParaRPr>
              </a:p>
            </p:txBody>
          </p:sp>
          <p:sp>
            <p:nvSpPr>
              <p:cNvPr id="40" name="TextBox 39">
                <a:extLst>
                  <a:ext uri="{FF2B5EF4-FFF2-40B4-BE49-F238E27FC236}">
                    <a16:creationId xmlns:a16="http://schemas.microsoft.com/office/drawing/2014/main" id="{50502A0C-EACC-4883-8D70-FC4E63364A8A}"/>
                  </a:ext>
                </a:extLst>
              </p:cNvPr>
              <p:cNvSpPr txBox="1"/>
              <p:nvPr/>
            </p:nvSpPr>
            <p:spPr>
              <a:xfrm>
                <a:off x="7104112" y="2420888"/>
                <a:ext cx="1008112" cy="318982"/>
              </a:xfrm>
              <a:prstGeom prst="rect">
                <a:avLst/>
              </a:prstGeom>
              <a:noFill/>
            </p:spPr>
            <p:txBody>
              <a:bodyPr wrap="square" rtlCol="0">
                <a:spAutoFit/>
                <a:scene3d>
                  <a:camera prst="orthographicFront"/>
                  <a:lightRig rig="threePt" dir="t"/>
                </a:scene3d>
                <a:sp3d>
                  <a:bevelB w="0" h="1270"/>
                </a:sp3d>
              </a:bodyPr>
              <a:lstStyle/>
              <a:p>
                <a:pPr algn="ct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itchFamily="18" charset="0"/>
                  </a:rPr>
                  <a:t>Hoàng hậu</a:t>
                </a:r>
                <a:endParaRPr lang="ko-KR" altLang="en-US" sz="1400" dirty="0">
                  <a:solidFill>
                    <a:schemeClr val="tx1">
                      <a:lumMod val="85000"/>
                      <a:lumOff val="15000"/>
                    </a:schemeClr>
                  </a:solidFill>
                  <a:latin typeface="SamsungOne-400" panose="020B0503030303020204" pitchFamily="34" charset="0"/>
                  <a:cs typeface="Times New Roman" pitchFamily="18" charset="0"/>
                </a:endParaRPr>
              </a:p>
            </p:txBody>
          </p:sp>
          <p:sp>
            <p:nvSpPr>
              <p:cNvPr id="41" name="TextBox 40">
                <a:extLst>
                  <a:ext uri="{FF2B5EF4-FFF2-40B4-BE49-F238E27FC236}">
                    <a16:creationId xmlns:a16="http://schemas.microsoft.com/office/drawing/2014/main" id="{90907B9C-A580-42BC-8CCC-A01A56F4AD3A}"/>
                  </a:ext>
                </a:extLst>
              </p:cNvPr>
              <p:cNvSpPr txBox="1"/>
              <p:nvPr/>
            </p:nvSpPr>
            <p:spPr>
              <a:xfrm>
                <a:off x="5812904" y="2500372"/>
                <a:ext cx="1008112" cy="318982"/>
              </a:xfrm>
              <a:prstGeom prst="rect">
                <a:avLst/>
              </a:prstGeom>
              <a:noFill/>
            </p:spPr>
            <p:txBody>
              <a:bodyPr wrap="square" rtlCol="0">
                <a:spAutoFit/>
                <a:scene3d>
                  <a:camera prst="orthographicFront"/>
                  <a:lightRig rig="threePt" dir="t"/>
                </a:scene3d>
                <a:sp3d>
                  <a:bevelB w="0" h="1270"/>
                </a:sp3d>
              </a:bodyPr>
              <a:lstStyle/>
              <a:p>
                <a:pPr algn="ct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itchFamily="18" charset="0"/>
                  </a:rPr>
                  <a:t>Phụ nữ</a:t>
                </a:r>
                <a:endParaRPr lang="ko-KR" altLang="en-US" sz="1400" dirty="0">
                  <a:solidFill>
                    <a:schemeClr val="tx1">
                      <a:lumMod val="85000"/>
                      <a:lumOff val="15000"/>
                    </a:schemeClr>
                  </a:solidFill>
                  <a:latin typeface="SamsungOne-400" panose="020B0503030303020204" pitchFamily="34" charset="0"/>
                  <a:cs typeface="Times New Roman" pitchFamily="18" charset="0"/>
                </a:endParaRPr>
              </a:p>
            </p:txBody>
          </p:sp>
          <p:sp>
            <p:nvSpPr>
              <p:cNvPr id="42" name="TextBox 41">
                <a:extLst>
                  <a:ext uri="{FF2B5EF4-FFF2-40B4-BE49-F238E27FC236}">
                    <a16:creationId xmlns:a16="http://schemas.microsoft.com/office/drawing/2014/main" id="{5AA1BA5D-4E78-4ADF-BFFB-661CEEA8BE6A}"/>
                  </a:ext>
                </a:extLst>
              </p:cNvPr>
              <p:cNvSpPr txBox="1"/>
              <p:nvPr/>
            </p:nvSpPr>
            <p:spPr>
              <a:xfrm>
                <a:off x="5231904" y="3680137"/>
                <a:ext cx="1008112" cy="318982"/>
              </a:xfrm>
              <a:prstGeom prst="rect">
                <a:avLst/>
              </a:prstGeom>
              <a:noFill/>
            </p:spPr>
            <p:txBody>
              <a:bodyPr wrap="square" rtlCol="0">
                <a:spAutoFit/>
                <a:scene3d>
                  <a:camera prst="orthographicFront"/>
                  <a:lightRig rig="threePt" dir="t"/>
                </a:scene3d>
                <a:sp3d>
                  <a:bevelB w="0" h="1270"/>
                </a:sp3d>
              </a:bodyPr>
              <a:lstStyle/>
              <a:p>
                <a:pPr algn="ct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itchFamily="18" charset="0"/>
                  </a:rPr>
                  <a:t>Đàn ông</a:t>
                </a:r>
                <a:endParaRPr lang="ko-KR" altLang="en-US" sz="1400" dirty="0">
                  <a:solidFill>
                    <a:schemeClr val="tx1">
                      <a:lumMod val="85000"/>
                      <a:lumOff val="15000"/>
                    </a:schemeClr>
                  </a:solidFill>
                  <a:latin typeface="SamsungOne-400" panose="020B0503030303020204" pitchFamily="34" charset="0"/>
                  <a:cs typeface="Times New Roman" pitchFamily="18" charset="0"/>
                </a:endParaRPr>
              </a:p>
            </p:txBody>
          </p:sp>
          <p:sp>
            <p:nvSpPr>
              <p:cNvPr id="43" name="TextBox 42">
                <a:extLst>
                  <a:ext uri="{FF2B5EF4-FFF2-40B4-BE49-F238E27FC236}">
                    <a16:creationId xmlns:a16="http://schemas.microsoft.com/office/drawing/2014/main" id="{37B2026A-87EF-4035-B808-8EE572F5168D}"/>
                  </a:ext>
                </a:extLst>
              </p:cNvPr>
              <p:cNvSpPr txBox="1"/>
              <p:nvPr/>
            </p:nvSpPr>
            <p:spPr>
              <a:xfrm>
                <a:off x="6528048" y="3595990"/>
                <a:ext cx="1008112" cy="318982"/>
              </a:xfrm>
              <a:prstGeom prst="rect">
                <a:avLst/>
              </a:prstGeom>
              <a:noFill/>
            </p:spPr>
            <p:txBody>
              <a:bodyPr wrap="square" rtlCol="0">
                <a:spAutoFit/>
                <a:scene3d>
                  <a:camera prst="orthographicFront"/>
                  <a:lightRig rig="threePt" dir="t"/>
                </a:scene3d>
                <a:sp3d>
                  <a:bevelB w="0" h="1270"/>
                </a:sp3d>
              </a:bodyPr>
              <a:lstStyle/>
              <a:p>
                <a:pPr algn="ct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cs typeface="Times New Roman" pitchFamily="18" charset="0"/>
                  </a:rPr>
                  <a:t>Vua</a:t>
                </a:r>
                <a:endParaRPr lang="ko-KR" altLang="en-US" sz="1400" dirty="0">
                  <a:solidFill>
                    <a:schemeClr val="tx1">
                      <a:lumMod val="85000"/>
                      <a:lumOff val="15000"/>
                    </a:schemeClr>
                  </a:solidFill>
                  <a:latin typeface="SamsungOne-400" panose="020B0503030303020204" pitchFamily="34" charset="0"/>
                  <a:cs typeface="Times New Roman" pitchFamily="18" charset="0"/>
                </a:endParaRPr>
              </a:p>
            </p:txBody>
          </p:sp>
        </p:grpSp>
        <p:cxnSp>
          <p:nvCxnSpPr>
            <p:cNvPr id="32" name="직선 화살표 연결선 31">
              <a:extLst>
                <a:ext uri="{FF2B5EF4-FFF2-40B4-BE49-F238E27FC236}">
                  <a16:creationId xmlns:a16="http://schemas.microsoft.com/office/drawing/2014/main" id="{3C68A6DA-3733-4130-86C6-0517CF26332C}"/>
                </a:ext>
              </a:extLst>
            </p:cNvPr>
            <p:cNvCxnSpPr>
              <a:cxnSpLocks/>
              <a:stCxn id="38" idx="2"/>
              <a:endCxn id="39" idx="6"/>
            </p:cNvCxnSpPr>
            <p:nvPr/>
          </p:nvCxnSpPr>
          <p:spPr>
            <a:xfrm flipV="1">
              <a:off x="16218600" y="3905579"/>
              <a:ext cx="1112404" cy="111750"/>
            </a:xfrm>
            <a:prstGeom prst="straightConnector1">
              <a:avLst/>
            </a:prstGeom>
            <a:ln w="19050">
              <a:solidFill>
                <a:srgbClr val="FF000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5C2DA26C-37C9-47D8-BC05-E99C8E2B1584}"/>
                </a:ext>
              </a:extLst>
            </p:cNvPr>
            <p:cNvCxnSpPr>
              <a:cxnSpLocks/>
              <a:stCxn id="36" idx="2"/>
              <a:endCxn id="37" idx="6"/>
            </p:cNvCxnSpPr>
            <p:nvPr/>
          </p:nvCxnSpPr>
          <p:spPr>
            <a:xfrm flipV="1">
              <a:off x="16754940" y="2792285"/>
              <a:ext cx="1152128" cy="111750"/>
            </a:xfrm>
            <a:prstGeom prst="straightConnector1">
              <a:avLst/>
            </a:prstGeom>
            <a:ln w="19050">
              <a:solidFill>
                <a:srgbClr val="FF000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2" name="그룹 2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9" name="직사각형 2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44" name="직사각형 4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20126817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A15312ED-F10A-45ED-B9D1-D51B3BA8AFF5}"/>
              </a:ext>
            </a:extLst>
          </p:cNvPr>
          <p:cNvGrpSpPr/>
          <p:nvPr/>
        </p:nvGrpSpPr>
        <p:grpSpPr>
          <a:xfrm>
            <a:off x="558800" y="1484784"/>
            <a:ext cx="8785225" cy="215444"/>
            <a:chOff x="1027113" y="2045625"/>
            <a:chExt cx="8785225" cy="215444"/>
          </a:xfrm>
        </p:grpSpPr>
        <p:sp>
          <p:nvSpPr>
            <p:cNvPr id="14" name="직사각형 13">
              <a:extLst>
                <a:ext uri="{FF2B5EF4-FFF2-40B4-BE49-F238E27FC236}">
                  <a16:creationId xmlns:a16="http://schemas.microsoft.com/office/drawing/2014/main" id="{EACD1EC9-9EE2-432E-ADA3-BAD65340464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7DA15EC-57A2-4E7A-8D03-0C8B0972A89E}"/>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18" name="직사각형 17">
            <a:extLst>
              <a:ext uri="{FF2B5EF4-FFF2-40B4-BE49-F238E27FC236}">
                <a16:creationId xmlns:a16="http://schemas.microsoft.com/office/drawing/2014/main" id="{B8B2627B-A8EB-41C5-9E6D-C2960CF698EC}"/>
              </a:ext>
            </a:extLst>
          </p:cNvPr>
          <p:cNvSpPr/>
          <p:nvPr/>
        </p:nvSpPr>
        <p:spPr>
          <a:xfrm>
            <a:off x="711200" y="1810053"/>
            <a:ext cx="8632825" cy="1099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Sử dụng mô hình CBOW (túi từ liên tục) và/hoặc Skip-Gram để xây dựng các vectơ nhúng.</a:t>
            </a:r>
          </a:p>
          <a:p>
            <a:pPr>
              <a:spcAft>
                <a:spcPts val="4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Softmax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logistic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lớp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4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lấy các vectơ vào và ra được mã hóa one-hot.</a:t>
            </a:r>
          </a:p>
          <a:p>
            <a:pPr>
              <a:spcAft>
                <a:spcPts val="4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Trích xuất các vectơ nhúng từ ma trận trọng số được huấn luyện.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1102446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C8A42B11-5502-4A1B-90CD-8C7F79A6C5E0}"/>
              </a:ext>
            </a:extLst>
          </p:cNvPr>
          <p:cNvGrpSpPr/>
          <p:nvPr/>
        </p:nvGrpSpPr>
        <p:grpSpPr>
          <a:xfrm>
            <a:off x="558800" y="1484784"/>
            <a:ext cx="8785225" cy="215444"/>
            <a:chOff x="1027113" y="2045625"/>
            <a:chExt cx="8785225" cy="215444"/>
          </a:xfrm>
        </p:grpSpPr>
        <p:sp>
          <p:nvSpPr>
            <p:cNvPr id="14" name="직사각형 13">
              <a:extLst>
                <a:ext uri="{FF2B5EF4-FFF2-40B4-BE49-F238E27FC236}">
                  <a16:creationId xmlns:a16="http://schemas.microsoft.com/office/drawing/2014/main" id="{4BE27FA4-6590-4823-B1AE-98F11656C6F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A2A56BBC-EBD7-44AA-B028-CABE678A1F66}"/>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18" name="직사각형 17">
            <a:extLst>
              <a:ext uri="{FF2B5EF4-FFF2-40B4-BE49-F238E27FC236}">
                <a16:creationId xmlns:a16="http://schemas.microsoft.com/office/drawing/2014/main" id="{2D60C360-A5C8-4486-B238-62A8AA3B4546}"/>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9" name="직사각형 18">
            <a:extLst>
              <a:ext uri="{FF2B5EF4-FFF2-40B4-BE49-F238E27FC236}">
                <a16:creationId xmlns:a16="http://schemas.microsoft.com/office/drawing/2014/main" id="{26B70423-7FDD-4E30-87E9-487489B40FE6}"/>
              </a:ext>
            </a:extLst>
          </p:cNvPr>
          <p:cNvSpPr/>
          <p:nvPr/>
        </p:nvSpPr>
        <p:spPr>
          <a:xfrm>
            <a:off x="711200" y="5017710"/>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giả sử có “cửa sổ trượt” ở câu huấn luyện. </a:t>
            </a:r>
          </a:p>
        </p:txBody>
      </p:sp>
      <p:graphicFrame>
        <p:nvGraphicFramePr>
          <p:cNvPr id="20" name="표 19">
            <a:extLst>
              <a:ext uri="{FF2B5EF4-FFF2-40B4-BE49-F238E27FC236}">
                <a16:creationId xmlns:a16="http://schemas.microsoft.com/office/drawing/2014/main" id="{DFA43F00-7285-4E2A-908C-857CA2AA350A}"/>
              </a:ext>
            </a:extLst>
          </p:cNvPr>
          <p:cNvGraphicFramePr>
            <a:graphicFrameLocks noGrp="1"/>
          </p:cNvGraphicFramePr>
          <p:nvPr>
            <p:extLst>
              <p:ext uri="{D42A27DB-BD31-4B8C-83A1-F6EECF244321}">
                <p14:modId xmlns:p14="http://schemas.microsoft.com/office/powerpoint/2010/main" val="3998323962"/>
              </p:ext>
            </p:extLst>
          </p:nvPr>
        </p:nvGraphicFramePr>
        <p:xfrm>
          <a:off x="703264" y="2204864"/>
          <a:ext cx="8658452" cy="2655961"/>
        </p:xfrm>
        <a:graphic>
          <a:graphicData uri="http://schemas.openxmlformats.org/drawingml/2006/table">
            <a:tbl>
              <a:tblPr firstRow="1" bandRow="1">
                <a:tableStyleId>{5940675A-B579-460E-94D1-54222C63F5DA}</a:tableStyleId>
              </a:tblPr>
              <a:tblGrid>
                <a:gridCol w="3230685">
                  <a:extLst>
                    <a:ext uri="{9D8B030D-6E8A-4147-A177-3AD203B41FA5}">
                      <a16:colId xmlns:a16="http://schemas.microsoft.com/office/drawing/2014/main" val="303878934"/>
                    </a:ext>
                  </a:extLst>
                </a:gridCol>
                <a:gridCol w="2541616">
                  <a:extLst>
                    <a:ext uri="{9D8B030D-6E8A-4147-A177-3AD203B41FA5}">
                      <a16:colId xmlns:a16="http://schemas.microsoft.com/office/drawing/2014/main" val="1245442039"/>
                    </a:ext>
                  </a:extLst>
                </a:gridCol>
                <a:gridCol w="2886151">
                  <a:extLst>
                    <a:ext uri="{9D8B030D-6E8A-4147-A177-3AD203B41FA5}">
                      <a16:colId xmlns:a16="http://schemas.microsoft.com/office/drawing/2014/main" val="2556248667"/>
                    </a:ext>
                  </a:extLst>
                </a:gridCol>
              </a:tblGrid>
              <a:tr h="379423">
                <a:tc>
                  <a:txBody>
                    <a:bodyPr/>
                    <a:lstStyle/>
                    <a:p>
                      <a:pPr marL="0" algn="ctr" defTabSz="914126" rtl="0" eaLnBrk="1" latinLnBrk="1" hangingPunct="1"/>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Các</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câu</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huấn</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luyện</a:t>
                      </a:r>
                      <a:endPar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Từ</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trọng</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tâm</a:t>
                      </a:r>
                      <a:endPar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Các</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từ</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ngữ</a:t>
                      </a:r>
                      <a:r>
                        <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400" b="0" kern="1200" dirty="0" err="1">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cảnh</a:t>
                      </a:r>
                      <a:endParaRPr lang="en-US" altLang="ko-KR" sz="1400" b="0" kern="1200" dirty="0">
                        <a:gradFill>
                          <a:gsLst>
                            <a:gs pos="0">
                              <a:srgbClr val="193EB0"/>
                            </a:gs>
                            <a:gs pos="100000">
                              <a:srgbClr val="193EB0"/>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90449038"/>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gradFill>
                            <a:gsLst>
                              <a:gs pos="0">
                                <a:srgbClr val="FF0000"/>
                              </a:gs>
                              <a:gs pos="100000">
                                <a:srgbClr val="FF0000"/>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Tôi</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gradFill>
                            <a:gsLst>
                              <a:gs pos="0">
                                <a:srgbClr val="00B050"/>
                              </a:gs>
                              <a:gs pos="100000">
                                <a:srgbClr val="00B050"/>
                              </a:gs>
                            </a:gsLst>
                            <a:lin ang="5400000" scaled="1"/>
                          </a:gradFill>
                          <a:latin typeface="Arial" panose="020B0503030303020204" pitchFamily="34" charset="0"/>
                          <a:ea typeface="SamsungOne-400" panose="020B0503030303020204" pitchFamily="34" charset="0"/>
                          <a:cs typeface="Times New Roman" panose="02020603050405020304" pitchFamily="18" charset="0"/>
                        </a:rPr>
                        <a:t>ăn</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một quả táo mỗi 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126" rtl="0" eaLnBrk="1" latinLnBrk="1" hangingPunct="1"/>
                      <a:r>
                        <a:rPr lang="vi-VN" sz="1300" b="0" dirty="0">
                          <a:gradFill>
                            <a:gsLst>
                              <a:gs pos="0">
                                <a:srgbClr val="FF0000"/>
                              </a:gs>
                              <a:gs pos="100000">
                                <a:srgbClr val="FF0000"/>
                              </a:gs>
                            </a:gsLst>
                            <a:lin ang="5400000" scaled="1"/>
                          </a:gradFill>
                          <a:latin typeface="Arial" panose="020B0503030303020204" pitchFamily="34" charset="0"/>
                          <a:ea typeface="SamsungOne-400" panose="020B0503030303020204" pitchFamily="34" charset="0"/>
                          <a:cs typeface="Times New Roman" panose="02020603050405020304" pitchFamily="18" charset="0"/>
                        </a:rPr>
                        <a:t>Tôi</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sz="1300" b="0" dirty="0">
                          <a:gradFill>
                            <a:gsLst>
                              <a:gs pos="0">
                                <a:srgbClr val="00B050"/>
                              </a:gs>
                              <a:gs pos="100000">
                                <a:srgbClr val="00B050"/>
                              </a:gs>
                            </a:gsLst>
                            <a:lin ang="5400000" scaled="1"/>
                          </a:gradFill>
                          <a:latin typeface="Arial" panose="020B0503030303020204" pitchFamily="34" charset="0"/>
                          <a:ea typeface="SamsungOne-400" panose="020B0503030303020204" pitchFamily="34" charset="0"/>
                          <a:cs typeface="Times New Roman" panose="02020603050405020304" pitchFamily="18" charset="0"/>
                        </a:rPr>
                        <a:t>ăn</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4704732"/>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Tôi </a:t>
                      </a:r>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ăn</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một</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quả táo mỗi 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ăn</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altLang="ko-KR"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rPr>
                        <a:t>Tôi, một</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4358545"/>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solidFill>
                            <a:schemeClr val="tx1"/>
                          </a:solidFill>
                          <a:latin typeface="Arial" panose="020B0503030303020204" pitchFamily="34" charset="0"/>
                          <a:ea typeface="SamsungOne-400" panose="020B0503030303020204" pitchFamily="34" charset="0"/>
                          <a:cs typeface="Times New Roman" panose="02020603050405020304" pitchFamily="18" charset="0"/>
                        </a:rPr>
                        <a:t>Tôi</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gradFill>
                            <a:gsLst>
                              <a:gs pos="0">
                                <a:srgbClr val="00B050"/>
                              </a:gs>
                              <a:gs pos="100000">
                                <a:srgbClr val="00B050"/>
                              </a:gs>
                            </a:gsLst>
                            <a:lin ang="5400000" scaled="1"/>
                          </a:gradFill>
                          <a:latin typeface="Arial" panose="020B0503030303020204" pitchFamily="34" charset="0"/>
                          <a:ea typeface="SamsungOne-400" panose="020B0503030303020204" pitchFamily="34" charset="0"/>
                          <a:cs typeface="Times New Roman" panose="02020603050405020304" pitchFamily="18" charset="0"/>
                        </a:rPr>
                        <a:t>ăn</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một</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quả táo </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mỗi 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một</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altLang="ko-KR"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rPr>
                        <a:t>ăn, quả táo</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02708695"/>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solidFill>
                            <a:schemeClr val="tx1"/>
                          </a:solidFill>
                          <a:latin typeface="Arial" panose="020B0503030303020204" pitchFamily="34" charset="0"/>
                          <a:ea typeface="SamsungOne-400" panose="020B0503030303020204" pitchFamily="34" charset="0"/>
                          <a:cs typeface="Times New Roman" panose="02020603050405020304" pitchFamily="18" charset="0"/>
                        </a:rPr>
                        <a:t>Tôi ăn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một</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quả táo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mỗi</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quả táo </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altLang="ko-KR"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rPr>
                        <a:t>một, mỗi</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81777294"/>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solidFill>
                            <a:schemeClr val="tx1"/>
                          </a:solidFill>
                          <a:latin typeface="Arial" panose="020B0503030303020204" pitchFamily="34" charset="0"/>
                          <a:ea typeface="SamsungOne-400" panose="020B0503030303020204" pitchFamily="34" charset="0"/>
                          <a:cs typeface="Times New Roman" panose="02020603050405020304" pitchFamily="18" charset="0"/>
                        </a:rPr>
                        <a:t>Tôi ăn </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một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quả táo </a:t>
                      </a:r>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mỗi</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mỗi</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altLang="ko-KR" sz="1300" b="0" kern="1200" dirty="0">
                          <a:gradFill>
                            <a:gsLst>
                              <a:gs pos="0">
                                <a:srgbClr val="00B050"/>
                              </a:gs>
                              <a:gs pos="100000">
                                <a:srgbClr val="00B05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quả táo</a:t>
                      </a:r>
                      <a:r>
                        <a:rPr lang="en-US" altLang="ko-KR" sz="1300" b="0" kern="1200" dirty="0">
                          <a:gradFill>
                            <a:gsLst>
                              <a:gs pos="0">
                                <a:srgbClr val="00B050"/>
                              </a:gs>
                              <a:gs pos="100000">
                                <a:srgbClr val="00B05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300" b="0" kern="1200" dirty="0">
                          <a:gradFill>
                            <a:gsLst>
                              <a:gs pos="0">
                                <a:srgbClr val="00B050"/>
                              </a:gs>
                              <a:gs pos="100000">
                                <a:srgbClr val="00B05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sáng</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021467"/>
                  </a:ext>
                </a:extLst>
              </a:tr>
              <a:tr h="37942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sz="1300" b="0" dirty="0">
                          <a:solidFill>
                            <a:schemeClr val="tx1"/>
                          </a:solidFill>
                          <a:latin typeface="Arial" panose="020B0503030303020204" pitchFamily="34" charset="0"/>
                          <a:ea typeface="SamsungOne-400" panose="020B0503030303020204" pitchFamily="34" charset="0"/>
                          <a:cs typeface="Times New Roman" panose="02020603050405020304" pitchFamily="18" charset="0"/>
                        </a:rPr>
                        <a:t>Tôi ăn </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một quả táo </a:t>
                      </a:r>
                      <a:r>
                        <a:rPr lang="vi-VN" sz="1300" b="0" dirty="0">
                          <a:solidFill>
                            <a:srgbClr val="00B050"/>
                          </a:solidFill>
                          <a:latin typeface="Arial" panose="020B0503030303020204" pitchFamily="34" charset="0"/>
                          <a:ea typeface="SamsungOne-400" panose="020B0503030303020204" pitchFamily="34" charset="0"/>
                          <a:cs typeface="Times New Roman" panose="02020603050405020304" pitchFamily="18" charset="0"/>
                        </a:rPr>
                        <a:t>mỗi</a:t>
                      </a:r>
                      <a:r>
                        <a:rPr lang="vi-VN" sz="1300" b="0" dirty="0">
                          <a:gradFill>
                            <a:gsLst>
                              <a:gs pos="0">
                                <a:schemeClr val="tx1">
                                  <a:lumMod val="85000"/>
                                  <a:lumOff val="15000"/>
                                </a:schemeClr>
                              </a:gs>
                              <a:gs pos="100000">
                                <a:schemeClr val="tx1">
                                  <a:lumMod val="85000"/>
                                  <a:lumOff val="15000"/>
                                </a:schemeClr>
                              </a:gs>
                            </a:gsLst>
                            <a:lin ang="5400000" scaled="1"/>
                          </a:gradFill>
                          <a:latin typeface="Arial" panose="020B0503030303020204" pitchFamily="34" charset="0"/>
                          <a:ea typeface="SamsungOne-400" panose="020B0503030303020204" pitchFamily="34" charset="0"/>
                          <a:cs typeface="Times New Roman" panose="02020603050405020304" pitchFamily="18" charset="0"/>
                        </a:rPr>
                        <a:t> </a:t>
                      </a:r>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sáng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vi-VN" sz="1300" b="0" dirty="0">
                          <a:solidFill>
                            <a:srgbClr val="FF0000"/>
                          </a:solidFill>
                          <a:latin typeface="Arial" panose="020B0503030303020204" pitchFamily="34" charset="0"/>
                          <a:ea typeface="SamsungOne-400" panose="020B0503030303020204" pitchFamily="34" charset="0"/>
                          <a:cs typeface="Times New Roman" panose="02020603050405020304" pitchFamily="18" charset="0"/>
                        </a:rPr>
                        <a:t>sáng</a:t>
                      </a:r>
                      <a:endParaRPr lang="ko-KR" altLang="en-US" sz="13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126" rtl="0" eaLnBrk="1" latinLnBrk="1" hangingPunct="1"/>
                      <a:r>
                        <a:rPr lang="vi-VN" altLang="ko-KR"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rPr>
                        <a:t>mỗi</a:t>
                      </a:r>
                      <a:endParaRPr lang="ko-KR" altLang="en-US" sz="1300" b="0" kern="1200" dirty="0">
                        <a:gradFill>
                          <a:gsLst>
                            <a:gs pos="0">
                              <a:srgbClr val="00B050"/>
                            </a:gs>
                            <a:gs pos="100000">
                              <a:srgbClr val="00B050"/>
                            </a:gs>
                          </a:gsLst>
                          <a:lin ang="5400000" scaled="1"/>
                        </a:gradFill>
                        <a:latin typeface="SamsungOne-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27498342"/>
                  </a:ext>
                </a:extLst>
              </a:tr>
            </a:tbl>
          </a:graphicData>
        </a:graphic>
      </p:graphicFrame>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6" name="직사각형 1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30636031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087326" y="3871904"/>
            <a:ext cx="5728173" cy="1295868"/>
            <a:chOff x="2087326" y="3871904"/>
            <a:chExt cx="5728173" cy="1295868"/>
          </a:xfrm>
        </p:grpSpPr>
        <p:sp>
          <p:nvSpPr>
            <p:cNvPr id="14" name="Rectangle 11">
              <a:extLst>
                <a:ext uri="{FF2B5EF4-FFF2-40B4-BE49-F238E27FC236}">
                  <a16:creationId xmlns:a16="http://schemas.microsoft.com/office/drawing/2014/main" id="{4BAE19FF-F71B-4550-B8AD-B862AFF6BBCE}"/>
                </a:ext>
              </a:extLst>
            </p:cNvPr>
            <p:cNvSpPr/>
            <p:nvPr/>
          </p:nvSpPr>
          <p:spPr>
            <a:xfrm>
              <a:off x="2087326" y="3871904"/>
              <a:ext cx="5728173" cy="1295868"/>
            </a:xfrm>
            <a:prstGeom prst="rect">
              <a:avLst/>
            </a:prstGeom>
          </p:spPr>
          <p:txBody>
            <a:bodyPr wrap="square">
              <a:spAutoFit/>
            </a:bodyPr>
            <a:lstStyle/>
            <a:p>
              <a:pPr algn="ctr">
                <a:lnSpc>
                  <a:spcPct val="150000"/>
                </a:lnSpc>
              </a:pP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Tôi</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ăn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quả</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táo</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mỗi</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sáng</a:t>
              </a: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a:p>
              <a:pPr>
                <a:lnSpc>
                  <a:spcPct val="150000"/>
                </a:lnSpc>
              </a:pP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Tôi ăn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vi-VN" altLang="ko-KR"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một</a:t>
              </a:r>
              <a:r>
                <a:rPr lang="ko-KR" altLang="en-US" dirty="0">
                  <a:latin typeface="SamsungOne-400" panose="020B0503030303020204" pitchFamily="34" charset="0"/>
                  <a:cs typeface="Times New Roman" panose="02020603050405020304" pitchFamily="18" charset="0"/>
                </a:rPr>
                <a:t> </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______</a:t>
              </a:r>
              <a:r>
                <a:rPr lang="ko-KR" altLang="en-US" dirty="0">
                  <a:latin typeface="SamsungOne-400" panose="020B0503030303020204" pitchFamily="34" charset="0"/>
                  <a:cs typeface="Times New Roman" panose="02020603050405020304" pitchFamily="18" charset="0"/>
                </a:rPr>
                <a:t> </a:t>
              </a:r>
              <a:r>
                <a:rPr lang="vi-VN" altLang="ko-KR"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mỗi</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vi-VN" altLang="ko-KR" dirty="0">
                  <a:latin typeface="SamsungOne-400" panose="020B0503030303020204" pitchFamily="34" charset="0"/>
                  <a:ea typeface="SamsungOne-400" panose="020B0503030303020204" pitchFamily="34" charset="0"/>
                  <a:cs typeface="Times New Roman" panose="02020603050405020304" pitchFamily="18" charset="0"/>
                </a:rPr>
                <a:t>sáng</a:t>
              </a: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17" name="화살표: 아래쪽 16">
              <a:extLst>
                <a:ext uri="{FF2B5EF4-FFF2-40B4-BE49-F238E27FC236}">
                  <a16:creationId xmlns:a16="http://schemas.microsoft.com/office/drawing/2014/main" id="{D6302F31-017F-46CC-934D-30FFA9D04CF4}"/>
                </a:ext>
              </a:extLst>
            </p:cNvPr>
            <p:cNvSpPr/>
            <p:nvPr/>
          </p:nvSpPr>
          <p:spPr>
            <a:xfrm>
              <a:off x="4826958" y="4396588"/>
              <a:ext cx="248908" cy="307777"/>
            </a:xfrm>
            <a:prstGeom prst="downArrow">
              <a:avLst>
                <a:gd name="adj1" fmla="val 50000"/>
                <a:gd name="adj2" fmla="val 50000"/>
              </a:avLst>
            </a:prstGeom>
            <a:gradFill flip="none" rotWithShape="1">
              <a:gsLst>
                <a:gs pos="0">
                  <a:srgbClr val="193EB0">
                    <a:alpha val="40000"/>
                  </a:srgbClr>
                </a:gs>
                <a:gs pos="99000">
                  <a:srgbClr val="193EB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8" name="TextBox 17">
              <a:extLst>
                <a:ext uri="{FF2B5EF4-FFF2-40B4-BE49-F238E27FC236}">
                  <a16:creationId xmlns:a16="http://schemas.microsoft.com/office/drawing/2014/main" id="{D6941197-6D7D-4545-A072-8DFE2F261A4C}"/>
                </a:ext>
              </a:extLst>
            </p:cNvPr>
            <p:cNvSpPr txBox="1"/>
            <p:nvPr/>
          </p:nvSpPr>
          <p:spPr>
            <a:xfrm>
              <a:off x="4744583" y="4675186"/>
              <a:ext cx="413657" cy="461665"/>
            </a:xfrm>
            <a:prstGeom prst="rect">
              <a:avLst/>
            </a:prstGeom>
            <a:noFill/>
          </p:spPr>
          <p:txBody>
            <a:bodyPr wrap="square" rtlCol="0">
              <a:spAutoFit/>
            </a:bodyPr>
            <a:lstStyle/>
            <a:p>
              <a:pPr algn="ctr"/>
              <a:r>
                <a:rPr lang="en-US" altLang="ko-KR" sz="2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2400" dirty="0">
                <a:solidFill>
                  <a:srgbClr val="FF0000"/>
                </a:solidFill>
                <a:latin typeface="SamsungOne-700" panose="020B0803030303020204" pitchFamily="34" charset="0"/>
                <a:cs typeface="Times New Roman" panose="02020603050405020304" pitchFamily="18" charset="0"/>
              </a:endParaRPr>
            </a:p>
          </p:txBody>
        </p:sp>
      </p:grpSp>
      <p:grpSp>
        <p:nvGrpSpPr>
          <p:cNvPr id="21" name="그룹 20">
            <a:extLst>
              <a:ext uri="{FF2B5EF4-FFF2-40B4-BE49-F238E27FC236}">
                <a16:creationId xmlns:a16="http://schemas.microsoft.com/office/drawing/2014/main" id="{7C653A78-6B3E-4B80-8E96-7FCD7939907E}"/>
              </a:ext>
            </a:extLst>
          </p:cNvPr>
          <p:cNvGrpSpPr/>
          <p:nvPr/>
        </p:nvGrpSpPr>
        <p:grpSpPr>
          <a:xfrm>
            <a:off x="558800" y="1484784"/>
            <a:ext cx="8785225" cy="215444"/>
            <a:chOff x="1027113" y="2045625"/>
            <a:chExt cx="8785225" cy="215444"/>
          </a:xfrm>
        </p:grpSpPr>
        <p:sp>
          <p:nvSpPr>
            <p:cNvPr id="22" name="직사각형 21">
              <a:extLst>
                <a:ext uri="{FF2B5EF4-FFF2-40B4-BE49-F238E27FC236}">
                  <a16:creationId xmlns:a16="http://schemas.microsoft.com/office/drawing/2014/main" id="{60064A10-F935-4A32-8EBE-8C2AEDDEF2A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2B596CB-E8BC-4B3A-AC53-73DB46A1DD0F}"/>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24" name="직사각형 23">
            <a:extLst>
              <a:ext uri="{FF2B5EF4-FFF2-40B4-BE49-F238E27FC236}">
                <a16:creationId xmlns:a16="http://schemas.microsoft.com/office/drawing/2014/main" id="{14513890-B95C-46BD-A9BB-5F2B1C0CEA0F}"/>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grpSp>
        <p:nvGrpSpPr>
          <p:cNvPr id="5" name="그룹 4"/>
          <p:cNvGrpSpPr/>
          <p:nvPr/>
        </p:nvGrpSpPr>
        <p:grpSpPr>
          <a:xfrm>
            <a:off x="711201" y="2076280"/>
            <a:ext cx="8632824" cy="1383950"/>
            <a:chOff x="711201" y="2076280"/>
            <a:chExt cx="8632824" cy="1383950"/>
          </a:xfrm>
        </p:grpSpPr>
        <p:sp>
          <p:nvSpPr>
            <p:cNvPr id="25" name="Rectangle 12">
              <a:extLst>
                <a:ext uri="{FF2B5EF4-FFF2-40B4-BE49-F238E27FC236}">
                  <a16:creationId xmlns:a16="http://schemas.microsoft.com/office/drawing/2014/main" id="{CF92CF95-8272-40B2-81A3-9F0343EF24D8}"/>
                </a:ext>
              </a:extLst>
            </p:cNvPr>
            <p:cNvSpPr/>
            <p:nvPr/>
          </p:nvSpPr>
          <p:spPr>
            <a:xfrm>
              <a:off x="711201" y="2076280"/>
              <a:ext cx="8632824" cy="138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04800" indent="14288">
                <a:lnSpc>
                  <a:spcPct val="150000"/>
                </a:lnSpc>
              </a:pPr>
              <a:r>
                <a:rPr lang="en-US" altLang="ko-KR" sz="1600" dirty="0">
                  <a:solidFill>
                    <a:srgbClr val="FF0000"/>
                  </a:solidFill>
                  <a:latin typeface="SamsungOne-700" panose="020B0803030303020204" pitchFamily="34" charset="0"/>
                  <a:ea typeface="SamsungOne-700" panose="020B0803030303020204" pitchFamily="34" charset="0"/>
                </a:rPr>
                <a:t>Ex</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Giả sử rằng chiều vectơ của các từ được mã hóa one-hot = 6.</a:t>
              </a:r>
            </a:p>
            <a:p>
              <a:pPr marL="628650">
                <a:lnSpc>
                  <a:spcPct val="150000"/>
                </a:lnSpc>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Đồng thời, giả sử rằng chúng ta tìm các vectơ dày của chiều = 3</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628650">
                <a:lnSpc>
                  <a:spcPct val="150000"/>
                </a:lnSpc>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Xét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ở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628650">
                <a:lnSpc>
                  <a:spcPct val="150000"/>
                </a:lnSpc>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Vậy chúng ta có trường hợp sau:</a:t>
              </a:r>
            </a:p>
          </p:txBody>
        </p:sp>
        <p:sp>
          <p:nvSpPr>
            <p:cNvPr id="16" name="사각형: 둥근 모서리 36">
              <a:extLst>
                <a:ext uri="{FF2B5EF4-FFF2-40B4-BE49-F238E27FC236}">
                  <a16:creationId xmlns:a16="http://schemas.microsoft.com/office/drawing/2014/main" id="{DE0D565A-844D-4ED4-980A-66C70D6D9DE2}"/>
                </a:ext>
              </a:extLst>
            </p:cNvPr>
            <p:cNvSpPr/>
            <p:nvPr/>
          </p:nvSpPr>
          <p:spPr>
            <a:xfrm>
              <a:off x="1001482" y="225136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3725744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273037BC-E5EF-4394-AE39-116C8EEFA592}"/>
              </a:ext>
            </a:extLst>
          </p:cNvPr>
          <p:cNvGrpSpPr/>
          <p:nvPr/>
        </p:nvGrpSpPr>
        <p:grpSpPr>
          <a:xfrm>
            <a:off x="558800" y="1484784"/>
            <a:ext cx="8785225" cy="215444"/>
            <a:chOff x="1027113" y="2045625"/>
            <a:chExt cx="8785225" cy="215444"/>
          </a:xfrm>
        </p:grpSpPr>
        <p:sp>
          <p:nvSpPr>
            <p:cNvPr id="49" name="직사각형 48">
              <a:extLst>
                <a:ext uri="{FF2B5EF4-FFF2-40B4-BE49-F238E27FC236}">
                  <a16:creationId xmlns:a16="http://schemas.microsoft.com/office/drawing/2014/main" id="{2DFAC3B2-00E0-403B-8C6C-D00AB377839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1831DBA1-33ED-4696-B539-8DC4DC5EF619}"/>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51" name="직사각형 50">
            <a:extLst>
              <a:ext uri="{FF2B5EF4-FFF2-40B4-BE49-F238E27FC236}">
                <a16:creationId xmlns:a16="http://schemas.microsoft.com/office/drawing/2014/main" id="{200DB4FA-6D48-4C79-BC8C-5CD09BBB8F72}"/>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52" name="Rectangle 12">
                <a:extLst>
                  <a:ext uri="{FF2B5EF4-FFF2-40B4-BE49-F238E27FC236}">
                    <a16:creationId xmlns:a16="http://schemas.microsoft.com/office/drawing/2014/main" id="{011C21EB-7A3C-41B6-832D-BE89E21F3F0F}"/>
                  </a:ext>
                </a:extLst>
              </p:cNvPr>
              <p:cNvSpPr/>
              <p:nvPr/>
            </p:nvSpPr>
            <p:spPr>
              <a:xfrm>
                <a:off x="1026604" y="2076280"/>
                <a:ext cx="8632824" cy="3104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3538" indent="-363538">
                  <a:lnSpc>
                    <a:spcPct val="150000"/>
                  </a:lnSpc>
                  <a:spcAft>
                    <a:spcPts val="1000"/>
                  </a:spcAft>
                </a:pPr>
                <a:r>
                  <a:rPr lang="en-US" altLang="ko-KR" sz="1600" dirty="0">
                    <a:solidFill>
                      <a:srgbClr val="FF0000"/>
                    </a:solidFill>
                    <a:latin typeface="SamsungOne-700" panose="020B0803030303020204" pitchFamily="34" charset="0"/>
                    <a:ea typeface="SamsungOne-700" panose="020B0803030303020204" pitchFamily="34" charset="0"/>
                  </a:rPr>
                  <a:t>Ex</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(tiếp theo trang trước)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3538">
                  <a:lnSpc>
                    <a:spcPct val="150000"/>
                  </a:lnSpc>
                  <a:spcAft>
                    <a:spcPts val="10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Softmax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a:lnSpc>
                    <a:spcPct val="150000"/>
                  </a:lnSpc>
                  <a:spcAft>
                    <a:spcPts val="10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dữ liệu nhập vectơ là “một” và “mỗi”,</a:t>
                </a:r>
              </a:p>
              <a:p>
                <a:pPr marL="363538">
                  <a:lnSpc>
                    <a:spcPct val="150000"/>
                  </a:lnSpc>
                  <a:spcAft>
                    <a:spcPts val="10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huấn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a:t>
                </a:r>
              </a:p>
              <a:p>
                <a:pPr marL="363538">
                  <a:lnSpc>
                    <a:spcPct val="150000"/>
                  </a:lnSpc>
                  <a:spcAft>
                    <a:spcPts val="10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sao cho dữ liệu xuất được dự đoán là</a:t>
                </a:r>
              </a:p>
              <a:p>
                <a:pPr marL="363538">
                  <a:lnSpc>
                    <a:spcPct val="150000"/>
                  </a:lnSpc>
                  <a:spcAft>
                    <a:spcPts val="10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vectơ “táo”.</a:t>
                </a:r>
              </a:p>
              <a:p>
                <a:pPr marL="363538">
                  <a:lnSpc>
                    <a:spcPct val="150000"/>
                  </a:lnSpc>
                  <a:spcAft>
                    <a:spcPts val="10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từ được mã hóa one-hot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b="1" i="1">
                            <a:solidFill>
                              <a:srgbClr val="00B050"/>
                            </a:solidFill>
                            <a:latin typeface="Cambria Math" panose="02040503050406030204" pitchFamily="18" charset="0"/>
                            <a:cs typeface="Times New Roman" panose="02020603050405020304" pitchFamily="18" charset="0"/>
                          </a:rPr>
                          <m:t>𝒗</m:t>
                        </m:r>
                      </m:e>
                      <m:sub>
                        <m:r>
                          <a:rPr lang="en-US" altLang="ko-KR" sz="1400" i="1">
                            <a:solidFill>
                              <a:srgbClr val="00B050"/>
                            </a:solidFill>
                            <a:latin typeface="Cambria Math" panose="02040503050406030204" pitchFamily="18" charset="0"/>
                            <a:cs typeface="Times New Roman" panose="02020603050405020304" pitchFamily="18" charset="0"/>
                          </a:rPr>
                          <m:t>"</m:t>
                        </m:r>
                        <m:r>
                          <a:rPr lang="en-US" altLang="ko-KR" sz="1400" i="1">
                            <a:solidFill>
                              <a:srgbClr val="00B050"/>
                            </a:solidFill>
                            <a:latin typeface="Cambria Math" panose="02040503050406030204" pitchFamily="18" charset="0"/>
                            <a:cs typeface="Times New Roman" panose="02020603050405020304" pitchFamily="18" charset="0"/>
                          </a:rPr>
                          <m:t>𝑎𝑛</m:t>
                        </m:r>
                        <m:r>
                          <a:rPr lang="en-US" altLang="ko-KR" sz="1400" i="1">
                            <a:solidFill>
                              <a:srgbClr val="00B050"/>
                            </a:solidFill>
                            <a:latin typeface="Cambria Math" panose="02040503050406030204" pitchFamily="18" charset="0"/>
                            <a:cs typeface="Times New Roman" panose="02020603050405020304" pitchFamily="18" charset="0"/>
                          </a:rPr>
                          <m:t>"</m:t>
                        </m:r>
                      </m:sub>
                    </m:sSub>
                    <m:r>
                      <a:rPr lang="en-US" altLang="ko-KR" sz="1400" i="1">
                        <a:solidFill>
                          <a:srgbClr val="00B05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0 0 0 0 0]  , </a:t>
                </a:r>
                <a14:m>
                  <m:oMath xmlns:m="http://schemas.openxmlformats.org/officeDocument/2006/math">
                    <m:sSub>
                      <m:sSubPr>
                        <m:ctrlPr>
                          <a:rPr lang="en-US" altLang="ko-KR" sz="1400" i="1">
                            <a:solidFill>
                              <a:srgbClr val="00B050"/>
                            </a:solidFill>
                            <a:latin typeface="Cambria Math" panose="02040503050406030204" pitchFamily="18" charset="0"/>
                            <a:cs typeface="Times New Roman" panose="02020603050405020304" pitchFamily="18" charset="0"/>
                          </a:rPr>
                        </m:ctrlPr>
                      </m:sSubPr>
                      <m:e>
                        <m:r>
                          <a:rPr lang="en-US" altLang="ko-KR" sz="1400" b="1" i="1">
                            <a:solidFill>
                              <a:srgbClr val="00B050"/>
                            </a:solidFill>
                            <a:latin typeface="Cambria Math" panose="02040503050406030204" pitchFamily="18" charset="0"/>
                            <a:cs typeface="Times New Roman" panose="02020603050405020304" pitchFamily="18" charset="0"/>
                          </a:rPr>
                          <m:t>𝒗</m:t>
                        </m:r>
                      </m:e>
                      <m:sub>
                        <m:r>
                          <a:rPr lang="en-US" altLang="ko-KR" sz="1400" i="1">
                            <a:solidFill>
                              <a:srgbClr val="00B050"/>
                            </a:solidFill>
                            <a:latin typeface="Cambria Math" panose="02040503050406030204" pitchFamily="18" charset="0"/>
                            <a:cs typeface="Times New Roman" panose="02020603050405020304" pitchFamily="18" charset="0"/>
                          </a:rPr>
                          <m:t>"</m:t>
                        </m:r>
                        <m:r>
                          <a:rPr lang="en-US" altLang="ko-KR" sz="1400" i="1">
                            <a:solidFill>
                              <a:srgbClr val="00B050"/>
                            </a:solidFill>
                            <a:latin typeface="Cambria Math" panose="02040503050406030204" pitchFamily="18" charset="0"/>
                            <a:cs typeface="Times New Roman" panose="02020603050405020304" pitchFamily="18" charset="0"/>
                          </a:rPr>
                          <m:t>𝑒𝑣𝑒𝑟𝑦</m:t>
                        </m:r>
                        <m:r>
                          <a:rPr lang="en-US" altLang="ko-KR" sz="1400" i="1">
                            <a:solidFill>
                              <a:srgbClr val="00B050"/>
                            </a:solidFill>
                            <a:latin typeface="Cambria Math" panose="02040503050406030204" pitchFamily="18" charset="0"/>
                            <a:cs typeface="Times New Roman" panose="02020603050405020304" pitchFamily="18" charset="0"/>
                          </a:rPr>
                          <m:t>"</m:t>
                        </m:r>
                      </m:sub>
                    </m:sSub>
                    <m:r>
                      <a:rPr lang="en-US" altLang="ko-KR" sz="1400" i="1">
                        <a:solidFill>
                          <a:srgbClr val="00B05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=[0 0 0 0 0 1]  , </a:t>
                </a:r>
                <a14:m>
                  <m:oMath xmlns:m="http://schemas.openxmlformats.org/officeDocument/2006/math">
                    <m:sSub>
                      <m:sSubPr>
                        <m:ctrlPr>
                          <a:rPr lang="en-US" altLang="ko-KR" sz="1400" i="1">
                            <a:solidFill>
                              <a:srgbClr val="FF0000"/>
                            </a:solidFill>
                            <a:latin typeface="Cambria Math" panose="02040503050406030204" pitchFamily="18" charset="0"/>
                            <a:cs typeface="Times New Roman" panose="02020603050405020304" pitchFamily="18" charset="0"/>
                          </a:rPr>
                        </m:ctrlPr>
                      </m:sSubPr>
                      <m:e>
                        <m:r>
                          <a:rPr lang="en-US" altLang="ko-KR" sz="1400" b="1" i="1">
                            <a:solidFill>
                              <a:srgbClr val="FF0000"/>
                            </a:solidFill>
                            <a:latin typeface="Cambria Math" panose="02040503050406030204" pitchFamily="18" charset="0"/>
                            <a:cs typeface="Times New Roman" panose="02020603050405020304" pitchFamily="18" charset="0"/>
                          </a:rPr>
                          <m:t>𝒗</m:t>
                        </m:r>
                      </m:e>
                      <m:sub>
                        <m:r>
                          <a:rPr lang="en-US" altLang="ko-KR" sz="1400" i="1">
                            <a:solidFill>
                              <a:srgbClr val="FF0000"/>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𝑎𝑝𝑝𝑙𝑒</m:t>
                        </m:r>
                        <m:r>
                          <a:rPr lang="en-US" altLang="ko-KR" sz="1400" i="1">
                            <a:solidFill>
                              <a:srgbClr val="FF0000"/>
                            </a:solidFill>
                            <a:latin typeface="Cambria Math" panose="02040503050406030204" pitchFamily="18" charset="0"/>
                            <a:cs typeface="Times New Roman" panose="02020603050405020304" pitchFamily="18" charset="0"/>
                          </a:rPr>
                          <m:t>"</m:t>
                        </m:r>
                      </m:sub>
                    </m:sSub>
                    <m:r>
                      <a:rPr lang="en-US" altLang="ko-KR" sz="1400" i="1">
                        <a:solidFill>
                          <a:srgbClr val="FF0000"/>
                        </a:solidFill>
                        <a:latin typeface="Cambria Math" panose="02040503050406030204" pitchFamily="18" charset="0"/>
                        <a:cs typeface="Times New Roman" panose="02020603050405020304" pitchFamily="18" charset="0"/>
                      </a:rPr>
                      <m:t> </m:t>
                    </m:r>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=[0 0 1 0 0 0]</a:t>
                </a:r>
              </a:p>
            </p:txBody>
          </p:sp>
        </mc:Choice>
        <mc:Fallback xmlns="">
          <p:sp>
            <p:nvSpPr>
              <p:cNvPr id="52" name="Rectangle 12">
                <a:extLst>
                  <a:ext uri="{FF2B5EF4-FFF2-40B4-BE49-F238E27FC236}">
                    <a16:creationId xmlns:a16="http://schemas.microsoft.com/office/drawing/2014/main" id="{011C21EB-7A3C-41B6-832D-BE89E21F3F0F}"/>
                  </a:ext>
                </a:extLst>
              </p:cNvPr>
              <p:cNvSpPr>
                <a:spLocks noRot="1" noChangeAspect="1" noMove="1" noResize="1" noEditPoints="1" noAdjustHandles="1" noChangeArrowheads="1" noChangeShapeType="1" noTextEdit="1"/>
              </p:cNvSpPr>
              <p:nvPr/>
            </p:nvSpPr>
            <p:spPr>
              <a:xfrm>
                <a:off x="1026604" y="2076280"/>
                <a:ext cx="8632824" cy="3104230"/>
              </a:xfrm>
              <a:prstGeom prst="rect">
                <a:avLst/>
              </a:prstGeom>
              <a:blipFill>
                <a:blip r:embed="rId3"/>
                <a:stretch>
                  <a:fillRect/>
                </a:stretch>
              </a:blipFill>
              <a:ln>
                <a:noFill/>
              </a:ln>
            </p:spPr>
            <p:txBody>
              <a:bodyPr/>
              <a:lstStyle/>
              <a:p>
                <a:r>
                  <a:rPr lang="en-US">
                    <a:noFill/>
                  </a:rPr>
                  <a:t> </a:t>
                </a:r>
              </a:p>
            </p:txBody>
          </p:sp>
        </mc:Fallback>
      </mc:AlternateContent>
      <p:grpSp>
        <p:nvGrpSpPr>
          <p:cNvPr id="53" name="그룹 52">
            <a:extLst>
              <a:ext uri="{FF2B5EF4-FFF2-40B4-BE49-F238E27FC236}">
                <a16:creationId xmlns:a16="http://schemas.microsoft.com/office/drawing/2014/main" id="{0514D2D8-4A5C-4CBB-962C-77401FA4BEC5}"/>
              </a:ext>
            </a:extLst>
          </p:cNvPr>
          <p:cNvGrpSpPr/>
          <p:nvPr/>
        </p:nvGrpSpPr>
        <p:grpSpPr>
          <a:xfrm>
            <a:off x="4914186" y="2123469"/>
            <a:ext cx="4348056" cy="2567440"/>
            <a:chOff x="16511506" y="2602563"/>
            <a:chExt cx="5212526" cy="3077892"/>
          </a:xfrm>
        </p:grpSpPr>
        <p:grpSp>
          <p:nvGrpSpPr>
            <p:cNvPr id="54" name="그룹 53">
              <a:extLst>
                <a:ext uri="{FF2B5EF4-FFF2-40B4-BE49-F238E27FC236}">
                  <a16:creationId xmlns:a16="http://schemas.microsoft.com/office/drawing/2014/main" id="{3F4BE71F-EC58-4CED-AD2C-D44E2F225957}"/>
                </a:ext>
              </a:extLst>
            </p:cNvPr>
            <p:cNvGrpSpPr/>
            <p:nvPr/>
          </p:nvGrpSpPr>
          <p:grpSpPr>
            <a:xfrm>
              <a:off x="16511506" y="2602563"/>
              <a:ext cx="5212526" cy="3077892"/>
              <a:chOff x="6207044" y="2711422"/>
              <a:chExt cx="5212526" cy="3077892"/>
            </a:xfrm>
          </p:grpSpPr>
          <p:grpSp>
            <p:nvGrpSpPr>
              <p:cNvPr id="56" name="그룹 55">
                <a:extLst>
                  <a:ext uri="{FF2B5EF4-FFF2-40B4-BE49-F238E27FC236}">
                    <a16:creationId xmlns:a16="http://schemas.microsoft.com/office/drawing/2014/main" id="{781B586C-BADB-4258-8EFA-113CF62D5049}"/>
                  </a:ext>
                </a:extLst>
              </p:cNvPr>
              <p:cNvGrpSpPr/>
              <p:nvPr/>
            </p:nvGrpSpPr>
            <p:grpSpPr>
              <a:xfrm>
                <a:off x="6207044" y="2711422"/>
                <a:ext cx="5212526" cy="3077892"/>
                <a:chOff x="6207044" y="2711422"/>
                <a:chExt cx="5212526" cy="3077892"/>
              </a:xfrm>
            </p:grpSpPr>
            <p:sp>
              <p:nvSpPr>
                <p:cNvPr id="58" name="직사각형 57">
                  <a:extLst>
                    <a:ext uri="{FF2B5EF4-FFF2-40B4-BE49-F238E27FC236}">
                      <a16:creationId xmlns:a16="http://schemas.microsoft.com/office/drawing/2014/main" id="{BAEA2BC6-7B1D-4AEE-A5C5-8BA09552912B}"/>
                    </a:ext>
                  </a:extLst>
                </p:cNvPr>
                <p:cNvSpPr/>
                <p:nvPr/>
              </p:nvSpPr>
              <p:spPr>
                <a:xfrm>
                  <a:off x="7631430" y="2711422"/>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59" name="직사각형 58">
                  <a:extLst>
                    <a:ext uri="{FF2B5EF4-FFF2-40B4-BE49-F238E27FC236}">
                      <a16:creationId xmlns:a16="http://schemas.microsoft.com/office/drawing/2014/main" id="{AA6FDF69-3F92-411F-84F6-F22D6593D5A4}"/>
                    </a:ext>
                  </a:extLst>
                </p:cNvPr>
                <p:cNvSpPr/>
                <p:nvPr/>
              </p:nvSpPr>
              <p:spPr>
                <a:xfrm>
                  <a:off x="7631430" y="289313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0" name="직사각형 59">
                  <a:extLst>
                    <a:ext uri="{FF2B5EF4-FFF2-40B4-BE49-F238E27FC236}">
                      <a16:creationId xmlns:a16="http://schemas.microsoft.com/office/drawing/2014/main" id="{999080A3-EFE6-4201-B154-5073EC4319B4}"/>
                    </a:ext>
                  </a:extLst>
                </p:cNvPr>
                <p:cNvSpPr/>
                <p:nvPr/>
              </p:nvSpPr>
              <p:spPr>
                <a:xfrm>
                  <a:off x="7631430" y="3074838"/>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1" name="직사각형 60">
                  <a:extLst>
                    <a:ext uri="{FF2B5EF4-FFF2-40B4-BE49-F238E27FC236}">
                      <a16:creationId xmlns:a16="http://schemas.microsoft.com/office/drawing/2014/main" id="{4A91D098-AFF6-40BD-B21F-DB86B3184CDC}"/>
                    </a:ext>
                  </a:extLst>
                </p:cNvPr>
                <p:cNvSpPr/>
                <p:nvPr/>
              </p:nvSpPr>
              <p:spPr>
                <a:xfrm>
                  <a:off x="7631430" y="32565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2" name="직사각형 61">
                  <a:extLst>
                    <a:ext uri="{FF2B5EF4-FFF2-40B4-BE49-F238E27FC236}">
                      <a16:creationId xmlns:a16="http://schemas.microsoft.com/office/drawing/2014/main" id="{CEAAA8A1-08F2-483E-A82C-5330BF819E4C}"/>
                    </a:ext>
                  </a:extLst>
                </p:cNvPr>
                <p:cNvSpPr/>
                <p:nvPr/>
              </p:nvSpPr>
              <p:spPr>
                <a:xfrm>
                  <a:off x="7631430" y="463044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3" name="직사각형 62">
                  <a:extLst>
                    <a:ext uri="{FF2B5EF4-FFF2-40B4-BE49-F238E27FC236}">
                      <a16:creationId xmlns:a16="http://schemas.microsoft.com/office/drawing/2014/main" id="{D7C8CDC3-D116-4FCB-AD18-6D67AB30B76A}"/>
                    </a:ext>
                  </a:extLst>
                </p:cNvPr>
                <p:cNvSpPr/>
                <p:nvPr/>
              </p:nvSpPr>
              <p:spPr>
                <a:xfrm>
                  <a:off x="7631430" y="48121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4" name="직사각형 63">
                  <a:extLst>
                    <a:ext uri="{FF2B5EF4-FFF2-40B4-BE49-F238E27FC236}">
                      <a16:creationId xmlns:a16="http://schemas.microsoft.com/office/drawing/2014/main" id="{6E44319E-E5C8-4765-B489-60AF93C5381B}"/>
                    </a:ext>
                  </a:extLst>
                </p:cNvPr>
                <p:cNvSpPr/>
                <p:nvPr/>
              </p:nvSpPr>
              <p:spPr>
                <a:xfrm>
                  <a:off x="7631430" y="49938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5" name="직사각형 64">
                  <a:extLst>
                    <a:ext uri="{FF2B5EF4-FFF2-40B4-BE49-F238E27FC236}">
                      <a16:creationId xmlns:a16="http://schemas.microsoft.com/office/drawing/2014/main" id="{FE93F974-FCF8-41D4-9A1D-E99332990632}"/>
                    </a:ext>
                  </a:extLst>
                </p:cNvPr>
                <p:cNvSpPr/>
                <p:nvPr/>
              </p:nvSpPr>
              <p:spPr>
                <a:xfrm>
                  <a:off x="8928366" y="3757124"/>
                  <a:ext cx="160936" cy="150564"/>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6" name="직사각형 65">
                  <a:extLst>
                    <a:ext uri="{FF2B5EF4-FFF2-40B4-BE49-F238E27FC236}">
                      <a16:creationId xmlns:a16="http://schemas.microsoft.com/office/drawing/2014/main" id="{A774F340-DFB0-46DA-93EE-D2D57B7D3D48}"/>
                    </a:ext>
                  </a:extLst>
                </p:cNvPr>
                <p:cNvSpPr/>
                <p:nvPr/>
              </p:nvSpPr>
              <p:spPr>
                <a:xfrm>
                  <a:off x="8928366" y="3938831"/>
                  <a:ext cx="160936" cy="150564"/>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7" name="직사각형 66">
                  <a:extLst>
                    <a:ext uri="{FF2B5EF4-FFF2-40B4-BE49-F238E27FC236}">
                      <a16:creationId xmlns:a16="http://schemas.microsoft.com/office/drawing/2014/main" id="{A48BB15A-3D0D-4303-9C48-8C0CA2DE8FBB}"/>
                    </a:ext>
                  </a:extLst>
                </p:cNvPr>
                <p:cNvSpPr/>
                <p:nvPr/>
              </p:nvSpPr>
              <p:spPr>
                <a:xfrm>
                  <a:off x="8928366" y="4120540"/>
                  <a:ext cx="160936" cy="150564"/>
                </a:xfrm>
                <a:prstGeom prst="rect">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8" name="직사각형 67">
                  <a:extLst>
                    <a:ext uri="{FF2B5EF4-FFF2-40B4-BE49-F238E27FC236}">
                      <a16:creationId xmlns:a16="http://schemas.microsoft.com/office/drawing/2014/main" id="{34FD5BA5-D366-4346-9403-79A4C841027F}"/>
                    </a:ext>
                  </a:extLst>
                </p:cNvPr>
                <p:cNvSpPr/>
                <p:nvPr/>
              </p:nvSpPr>
              <p:spPr>
                <a:xfrm>
                  <a:off x="10304289" y="3650698"/>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9" name="직사각형 68">
                  <a:extLst>
                    <a:ext uri="{FF2B5EF4-FFF2-40B4-BE49-F238E27FC236}">
                      <a16:creationId xmlns:a16="http://schemas.microsoft.com/office/drawing/2014/main" id="{0B3C5C5F-B0B8-429E-984B-6BF4501CC05C}"/>
                    </a:ext>
                  </a:extLst>
                </p:cNvPr>
                <p:cNvSpPr/>
                <p:nvPr/>
              </p:nvSpPr>
              <p:spPr>
                <a:xfrm>
                  <a:off x="10304289" y="3832406"/>
                  <a:ext cx="160936" cy="150564"/>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0" name="직사각형 69">
                  <a:extLst>
                    <a:ext uri="{FF2B5EF4-FFF2-40B4-BE49-F238E27FC236}">
                      <a16:creationId xmlns:a16="http://schemas.microsoft.com/office/drawing/2014/main" id="{3C0F62BB-78B4-499E-BAA3-62678305C556}"/>
                    </a:ext>
                  </a:extLst>
                </p:cNvPr>
                <p:cNvSpPr/>
                <p:nvPr/>
              </p:nvSpPr>
              <p:spPr>
                <a:xfrm>
                  <a:off x="10304289" y="40141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1" name="직사각형 70">
                  <a:extLst>
                    <a:ext uri="{FF2B5EF4-FFF2-40B4-BE49-F238E27FC236}">
                      <a16:creationId xmlns:a16="http://schemas.microsoft.com/office/drawing/2014/main" id="{238CBCBF-E595-41FF-BB23-7CA11A5ACDFD}"/>
                    </a:ext>
                  </a:extLst>
                </p:cNvPr>
                <p:cNvSpPr/>
                <p:nvPr/>
              </p:nvSpPr>
              <p:spPr>
                <a:xfrm>
                  <a:off x="10304289" y="4195822"/>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cxnSp>
              <p:nvCxnSpPr>
                <p:cNvPr id="72" name="직선 화살표 연결선 71">
                  <a:extLst>
                    <a:ext uri="{FF2B5EF4-FFF2-40B4-BE49-F238E27FC236}">
                      <a16:creationId xmlns:a16="http://schemas.microsoft.com/office/drawing/2014/main" id="{2725086F-78F8-451E-AF59-9860436C94BE}"/>
                    </a:ext>
                  </a:extLst>
                </p:cNvPr>
                <p:cNvCxnSpPr>
                  <a:cxnSpLocks/>
                </p:cNvCxnSpPr>
                <p:nvPr/>
              </p:nvCxnSpPr>
              <p:spPr>
                <a:xfrm>
                  <a:off x="7894943" y="3074838"/>
                  <a:ext cx="866902" cy="86567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8E712AA4-11E6-4F42-BB39-7ACAF1FCBF20}"/>
                    </a:ext>
                  </a:extLst>
                </p:cNvPr>
                <p:cNvCxnSpPr>
                  <a:cxnSpLocks/>
                </p:cNvCxnSpPr>
                <p:nvPr/>
              </p:nvCxnSpPr>
              <p:spPr>
                <a:xfrm flipV="1">
                  <a:off x="7894943" y="4139058"/>
                  <a:ext cx="866902" cy="854803"/>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AED18131-C42F-44F3-8C80-A374C2B0DFA5}"/>
                    </a:ext>
                  </a:extLst>
                </p:cNvPr>
                <p:cNvCxnSpPr>
                  <a:cxnSpLocks/>
                </p:cNvCxnSpPr>
                <p:nvPr/>
              </p:nvCxnSpPr>
              <p:spPr>
                <a:xfrm>
                  <a:off x="9224621" y="4020033"/>
                  <a:ext cx="757365"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69DB29B-69F4-46CE-91D1-978CF3D30779}"/>
                    </a:ext>
                  </a:extLst>
                </p:cNvPr>
                <p:cNvSpPr txBox="1"/>
                <p:nvPr/>
              </p:nvSpPr>
              <p:spPr>
                <a:xfrm>
                  <a:off x="7142653" y="5420345"/>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Input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6" name="TextBox 75">
                  <a:extLst>
                    <a:ext uri="{FF2B5EF4-FFF2-40B4-BE49-F238E27FC236}">
                      <a16:creationId xmlns:a16="http://schemas.microsoft.com/office/drawing/2014/main" id="{A41FA45D-34E5-4ECA-A483-FD8D50EC0FA6}"/>
                    </a:ext>
                  </a:extLst>
                </p:cNvPr>
                <p:cNvSpPr txBox="1"/>
                <p:nvPr/>
              </p:nvSpPr>
              <p:spPr>
                <a:xfrm>
                  <a:off x="8479084" y="5420342"/>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Hidden</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7" name="TextBox 76">
                  <a:extLst>
                    <a:ext uri="{FF2B5EF4-FFF2-40B4-BE49-F238E27FC236}">
                      <a16:creationId xmlns:a16="http://schemas.microsoft.com/office/drawing/2014/main" id="{0B5FBEBF-0331-49FC-9E09-C4BF0A1663F5}"/>
                    </a:ext>
                  </a:extLst>
                </p:cNvPr>
                <p:cNvSpPr txBox="1"/>
                <p:nvPr/>
              </p:nvSpPr>
              <p:spPr>
                <a:xfrm>
                  <a:off x="9815514" y="5420342"/>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Output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8" name="직사각형 77">
                  <a:extLst>
                    <a:ext uri="{FF2B5EF4-FFF2-40B4-BE49-F238E27FC236}">
                      <a16:creationId xmlns:a16="http://schemas.microsoft.com/office/drawing/2014/main" id="{1B802ECC-F446-4110-B8DC-9F1759D89F7F}"/>
                    </a:ext>
                  </a:extLst>
                </p:cNvPr>
                <p:cNvSpPr/>
                <p:nvPr/>
              </p:nvSpPr>
              <p:spPr>
                <a:xfrm>
                  <a:off x="7631430" y="343825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9" name="직사각형 78">
                  <a:extLst>
                    <a:ext uri="{FF2B5EF4-FFF2-40B4-BE49-F238E27FC236}">
                      <a16:creationId xmlns:a16="http://schemas.microsoft.com/office/drawing/2014/main" id="{79F1E5F7-54E3-4576-9701-50F8C30ACC69}"/>
                    </a:ext>
                  </a:extLst>
                </p:cNvPr>
                <p:cNvSpPr/>
                <p:nvPr/>
              </p:nvSpPr>
              <p:spPr>
                <a:xfrm>
                  <a:off x="7631430" y="36239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0" name="직사각형 79">
                  <a:extLst>
                    <a:ext uri="{FF2B5EF4-FFF2-40B4-BE49-F238E27FC236}">
                      <a16:creationId xmlns:a16="http://schemas.microsoft.com/office/drawing/2014/main" id="{480E40C3-3622-4AC2-B1B2-C904540A10A2}"/>
                    </a:ext>
                  </a:extLst>
                </p:cNvPr>
                <p:cNvSpPr/>
                <p:nvPr/>
              </p:nvSpPr>
              <p:spPr>
                <a:xfrm>
                  <a:off x="7631430" y="44447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1" name="직사각형 80">
                  <a:extLst>
                    <a:ext uri="{FF2B5EF4-FFF2-40B4-BE49-F238E27FC236}">
                      <a16:creationId xmlns:a16="http://schemas.microsoft.com/office/drawing/2014/main" id="{470E5D7F-BBBD-4EDB-85FE-4D53A75EA86B}"/>
                    </a:ext>
                  </a:extLst>
                </p:cNvPr>
                <p:cNvSpPr/>
                <p:nvPr/>
              </p:nvSpPr>
              <p:spPr>
                <a:xfrm>
                  <a:off x="7632178" y="42590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2" name="직사각형 81">
                  <a:extLst>
                    <a:ext uri="{FF2B5EF4-FFF2-40B4-BE49-F238E27FC236}">
                      <a16:creationId xmlns:a16="http://schemas.microsoft.com/office/drawing/2014/main" id="{EB46C8A3-BAB3-467B-BD99-73022E4AD591}"/>
                    </a:ext>
                  </a:extLst>
                </p:cNvPr>
                <p:cNvSpPr/>
                <p:nvPr/>
              </p:nvSpPr>
              <p:spPr>
                <a:xfrm>
                  <a:off x="7631430" y="5179063"/>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28DCAC6-8EAC-42F3-9921-E3C5DD059181}"/>
                        </a:ext>
                      </a:extLst>
                    </p:cNvPr>
                    <p:cNvSpPr txBox="1"/>
                    <p:nvPr/>
                  </p:nvSpPr>
                  <p:spPr>
                    <a:xfrm>
                      <a:off x="8157674" y="2968413"/>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136" name="TextBox 135">
                      <a:extLst>
                        <a:ext uri="{FF2B5EF4-FFF2-40B4-BE49-F238E27FC236}">
                          <a16:creationId xmlns:a16="http://schemas.microsoft.com/office/drawing/2014/main" id="{65BAD2D3-612B-4CCA-AB20-43D95E4336B6}"/>
                        </a:ext>
                      </a:extLst>
                    </p:cNvPr>
                    <p:cNvSpPr txBox="1">
                      <a:spLocks noRot="1" noChangeAspect="1" noMove="1" noResize="1" noEditPoints="1" noAdjustHandles="1" noChangeArrowheads="1" noChangeShapeType="1" noTextEdit="1"/>
                    </p:cNvSpPr>
                    <p:nvPr/>
                  </p:nvSpPr>
                  <p:spPr>
                    <a:xfrm>
                      <a:off x="8157674" y="2968412"/>
                      <a:ext cx="341439" cy="307777"/>
                    </a:xfrm>
                    <a:prstGeom prst="rect">
                      <a:avLst/>
                    </a:prstGeom>
                    <a:blipFill>
                      <a:blip r:embed="rId4"/>
                      <a:stretch>
                        <a:fillRect l="-10714" r="-14286" b="-98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E480925-1688-4FFA-AED0-3F7D3C2107C8}"/>
                        </a:ext>
                      </a:extLst>
                    </p:cNvPr>
                    <p:cNvSpPr txBox="1"/>
                    <p:nvPr/>
                  </p:nvSpPr>
                  <p:spPr>
                    <a:xfrm>
                      <a:off x="9517614" y="3475811"/>
                      <a:ext cx="407163"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r>
                              <a:rPr lang="en-US" altLang="ko-KR" sz="2000" b="1" i="1">
                                <a:latin typeface="Cambria Math" panose="02040503050406030204" pitchFamily="18" charset="0"/>
                              </a:rPr>
                              <m:t>′</m:t>
                            </m:r>
                          </m:oMath>
                        </m:oMathPara>
                      </a14:m>
                      <a:endParaRPr lang="ko-KR" altLang="en-US" sz="2000" b="1" dirty="0"/>
                    </a:p>
                  </p:txBody>
                </p:sp>
              </mc:Choice>
              <mc:Fallback xmlns="">
                <p:sp>
                  <p:nvSpPr>
                    <p:cNvPr id="137" name="TextBox 136">
                      <a:extLst>
                        <a:ext uri="{FF2B5EF4-FFF2-40B4-BE49-F238E27FC236}">
                          <a16:creationId xmlns:a16="http://schemas.microsoft.com/office/drawing/2014/main" id="{9D348A9C-B49D-4C60-A0F0-A45F86338576}"/>
                        </a:ext>
                      </a:extLst>
                    </p:cNvPr>
                    <p:cNvSpPr txBox="1">
                      <a:spLocks noRot="1" noChangeAspect="1" noMove="1" noResize="1" noEditPoints="1" noAdjustHandles="1" noChangeArrowheads="1" noChangeShapeType="1" noTextEdit="1"/>
                    </p:cNvSpPr>
                    <p:nvPr/>
                  </p:nvSpPr>
                  <p:spPr>
                    <a:xfrm>
                      <a:off x="9517613" y="3475811"/>
                      <a:ext cx="407163" cy="307777"/>
                    </a:xfrm>
                    <a:prstGeom prst="rect">
                      <a:avLst/>
                    </a:prstGeom>
                    <a:blipFill>
                      <a:blip r:embed="rId5"/>
                      <a:stretch>
                        <a:fillRect l="-8955" r="-14925" b="-137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9887C0E-117E-426A-B64F-78290B238D57}"/>
                        </a:ext>
                      </a:extLst>
                    </p:cNvPr>
                    <p:cNvSpPr txBox="1"/>
                    <p:nvPr/>
                  </p:nvSpPr>
                  <p:spPr>
                    <a:xfrm>
                      <a:off x="6518361" y="3066437"/>
                      <a:ext cx="882372" cy="442762"/>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𝑎𝑛</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6" name="TextBox 85">
                      <a:extLst>
                        <a:ext uri="{FF2B5EF4-FFF2-40B4-BE49-F238E27FC236}">
                          <a16:creationId xmlns:a16="http://schemas.microsoft.com/office/drawing/2014/main" id="{C92E3BC0-1458-4ED1-A7F1-7B6AB468CF1A}"/>
                        </a:ext>
                      </a:extLst>
                    </p:cNvPr>
                    <p:cNvSpPr txBox="1">
                      <a:spLocks noRot="1" noChangeAspect="1" noMove="1" noResize="1" noEditPoints="1" noAdjustHandles="1" noChangeArrowheads="1" noChangeShapeType="1" noTextEdit="1"/>
                    </p:cNvSpPr>
                    <p:nvPr/>
                  </p:nvSpPr>
                  <p:spPr>
                    <a:xfrm>
                      <a:off x="6518361" y="3066437"/>
                      <a:ext cx="882372" cy="44276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C18FC7-8E4C-44F1-90B9-E320207B5F86}"/>
                        </a:ext>
                      </a:extLst>
                    </p:cNvPr>
                    <p:cNvSpPr txBox="1"/>
                    <p:nvPr/>
                  </p:nvSpPr>
                  <p:spPr>
                    <a:xfrm>
                      <a:off x="6207044" y="4593385"/>
                      <a:ext cx="1193689" cy="469051"/>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𝑒𝑣𝑒𝑟𝑦</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7" name="TextBox 86">
                      <a:extLst>
                        <a:ext uri="{FF2B5EF4-FFF2-40B4-BE49-F238E27FC236}">
                          <a16:creationId xmlns:a16="http://schemas.microsoft.com/office/drawing/2014/main" id="{7C7A9F00-4720-423D-997F-A48941F4A88C}"/>
                        </a:ext>
                      </a:extLst>
                    </p:cNvPr>
                    <p:cNvSpPr txBox="1">
                      <a:spLocks noRot="1" noChangeAspect="1" noMove="1" noResize="1" noEditPoints="1" noAdjustHandles="1" noChangeArrowheads="1" noChangeShapeType="1" noTextEdit="1"/>
                    </p:cNvSpPr>
                    <p:nvPr/>
                  </p:nvSpPr>
                  <p:spPr>
                    <a:xfrm>
                      <a:off x="6207044" y="4593385"/>
                      <a:ext cx="1193689" cy="46905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9109D00-3697-4029-80EA-947FEE13F79C}"/>
                        </a:ext>
                      </a:extLst>
                    </p:cNvPr>
                    <p:cNvSpPr txBox="1"/>
                    <p:nvPr/>
                  </p:nvSpPr>
                  <p:spPr>
                    <a:xfrm>
                      <a:off x="10530994" y="3801262"/>
                      <a:ext cx="888576" cy="390747"/>
                    </a:xfrm>
                    <a:prstGeom prst="rect">
                      <a:avLst/>
                    </a:prstGeom>
                    <a:noFill/>
                  </p:spPr>
                  <p:txBody>
                    <a:bodyPr wrap="squar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en-US" altLang="ko-KR" b="1" i="1">
                                    <a:solidFill>
                                      <a:srgbClr val="FF0000"/>
                                    </a:solidFill>
                                    <a:latin typeface="Cambria Math" panose="02040503050406030204" pitchFamily="18" charset="0"/>
                                    <a:cs typeface="Times New Roman" panose="02020603050405020304" pitchFamily="18" charset="0"/>
                                  </a:rPr>
                                  <m:t>𝒗</m:t>
                                </m:r>
                              </m:e>
                              <m:sub>
                                <m:r>
                                  <a:rPr lang="en-US" altLang="ko-KR" i="1">
                                    <a:solidFill>
                                      <a:srgbClr val="FF0000"/>
                                    </a:solidFill>
                                    <a:latin typeface="Cambria Math" panose="02040503050406030204" pitchFamily="18" charset="0"/>
                                    <a:cs typeface="Times New Roman" panose="02020603050405020304" pitchFamily="18" charset="0"/>
                                  </a:rPr>
                                  <m:t>"</m:t>
                                </m:r>
                                <m:r>
                                  <a:rPr lang="en-US" altLang="ko-KR" i="1">
                                    <a:solidFill>
                                      <a:srgbClr val="FF0000"/>
                                    </a:solidFill>
                                    <a:latin typeface="Cambria Math" panose="02040503050406030204" pitchFamily="18" charset="0"/>
                                    <a:cs typeface="Times New Roman" panose="02020603050405020304" pitchFamily="18" charset="0"/>
                                  </a:rPr>
                                  <m:t>𝑎𝑝𝑝𝑙𝑒</m:t>
                                </m:r>
                                <m:r>
                                  <a:rPr lang="en-US" altLang="ko-KR" i="1">
                                    <a:solidFill>
                                      <a:srgbClr val="FF0000"/>
                                    </a:solidFill>
                                    <a:latin typeface="Cambria Math" panose="02040503050406030204" pitchFamily="18" charset="0"/>
                                    <a:cs typeface="Times New Roman" panose="02020603050405020304" pitchFamily="18" charset="0"/>
                                  </a:rPr>
                                  <m:t>"</m:t>
                                </m:r>
                              </m:sub>
                            </m:sSub>
                          </m:oMath>
                        </m:oMathPara>
                      </a14:m>
                      <a:endParaRPr lang="ko-KR"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0" name="TextBox 139">
                      <a:extLst>
                        <a:ext uri="{FF2B5EF4-FFF2-40B4-BE49-F238E27FC236}">
                          <a16:creationId xmlns:a16="http://schemas.microsoft.com/office/drawing/2014/main" id="{F6CC48A8-7A82-4207-8639-036749B1DA54}"/>
                        </a:ext>
                      </a:extLst>
                    </p:cNvPr>
                    <p:cNvSpPr txBox="1">
                      <a:spLocks noRot="1" noChangeAspect="1" noMove="1" noResize="1" noEditPoints="1" noAdjustHandles="1" noChangeArrowheads="1" noChangeShapeType="1" noTextEdit="1"/>
                    </p:cNvSpPr>
                    <p:nvPr/>
                  </p:nvSpPr>
                  <p:spPr>
                    <a:xfrm>
                      <a:off x="10530995" y="3801262"/>
                      <a:ext cx="888575" cy="390748"/>
                    </a:xfrm>
                    <a:prstGeom prst="rect">
                      <a:avLst/>
                    </a:prstGeom>
                    <a:blipFill>
                      <a:blip r:embed="rId8"/>
                      <a:stretch>
                        <a:fillRect r="-690" b="-7813"/>
                      </a:stretch>
                    </a:blipFill>
                  </p:spPr>
                  <p:txBody>
                    <a:bodyPr/>
                    <a:lstStyle/>
                    <a:p>
                      <a:r>
                        <a:rPr lang="ko-KR" altLang="en-US">
                          <a:noFill/>
                        </a:rPr>
                        <a:t> </a:t>
                      </a:r>
                    </a:p>
                  </p:txBody>
                </p:sp>
              </mc:Fallback>
            </mc:AlternateContent>
            <p:sp>
              <p:nvSpPr>
                <p:cNvPr id="88" name="직사각형 87">
                  <a:extLst>
                    <a:ext uri="{FF2B5EF4-FFF2-40B4-BE49-F238E27FC236}">
                      <a16:creationId xmlns:a16="http://schemas.microsoft.com/office/drawing/2014/main" id="{CC95EB6D-361E-4731-B32C-B44792E56858}"/>
                    </a:ext>
                  </a:extLst>
                </p:cNvPr>
                <p:cNvSpPr/>
                <p:nvPr/>
              </p:nvSpPr>
              <p:spPr>
                <a:xfrm>
                  <a:off x="10304289" y="34648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9" name="직사각형 88">
                  <a:extLst>
                    <a:ext uri="{FF2B5EF4-FFF2-40B4-BE49-F238E27FC236}">
                      <a16:creationId xmlns:a16="http://schemas.microsoft.com/office/drawing/2014/main" id="{F36BB647-0EF0-45FC-9A76-E4219EBD35ED}"/>
                    </a:ext>
                  </a:extLst>
                </p:cNvPr>
                <p:cNvSpPr/>
                <p:nvPr/>
              </p:nvSpPr>
              <p:spPr>
                <a:xfrm>
                  <a:off x="10304289" y="4377530"/>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45A48D1-EFD4-4C6B-81FE-06FAA895F89D}"/>
                      </a:ext>
                    </a:extLst>
                  </p:cNvPr>
                  <p:cNvSpPr txBox="1"/>
                  <p:nvPr/>
                </p:nvSpPr>
                <p:spPr>
                  <a:xfrm>
                    <a:off x="8879427" y="4353146"/>
                    <a:ext cx="237244"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solidFill>
                                <a:srgbClr val="7030A0"/>
                              </a:solidFill>
                              <a:latin typeface="Cambria Math" panose="02040503050406030204" pitchFamily="18" charset="0"/>
                            </a:rPr>
                            <m:t>𝒙</m:t>
                          </m:r>
                        </m:oMath>
                      </m:oMathPara>
                    </a14:m>
                    <a:endParaRPr lang="ko-KR" altLang="en-US" sz="2000" b="1" dirty="0">
                      <a:solidFill>
                        <a:srgbClr val="7030A0"/>
                      </a:solidFill>
                    </a:endParaRPr>
                  </a:p>
                </p:txBody>
              </p:sp>
            </mc:Choice>
            <mc:Fallback xmlns="">
              <p:sp>
                <p:nvSpPr>
                  <p:cNvPr id="110" name="TextBox 109">
                    <a:extLst>
                      <a:ext uri="{FF2B5EF4-FFF2-40B4-BE49-F238E27FC236}">
                        <a16:creationId xmlns:a16="http://schemas.microsoft.com/office/drawing/2014/main" id="{9B9A9620-5BE8-45A7-84AA-386E8C8B324A}"/>
                      </a:ext>
                    </a:extLst>
                  </p:cNvPr>
                  <p:cNvSpPr txBox="1">
                    <a:spLocks noRot="1" noChangeAspect="1" noMove="1" noResize="1" noEditPoints="1" noAdjustHandles="1" noChangeArrowheads="1" noChangeShapeType="1" noTextEdit="1"/>
                  </p:cNvSpPr>
                  <p:nvPr/>
                </p:nvSpPr>
                <p:spPr>
                  <a:xfrm>
                    <a:off x="8879427" y="4353147"/>
                    <a:ext cx="237244" cy="307777"/>
                  </a:xfrm>
                  <a:prstGeom prst="rect">
                    <a:avLst/>
                  </a:prstGeom>
                  <a:blipFill>
                    <a:blip r:embed="rId9"/>
                    <a:stretch>
                      <a:fillRect l="-10256" r="-7692" b="-196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0293694-35F1-43B7-834E-1368B8340CC2}"/>
                    </a:ext>
                  </a:extLst>
                </p:cNvPr>
                <p:cNvSpPr txBox="1"/>
                <p:nvPr/>
              </p:nvSpPr>
              <p:spPr>
                <a:xfrm>
                  <a:off x="18419132" y="4083151"/>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56" name="TextBox 55">
                  <a:extLst>
                    <a:ext uri="{FF2B5EF4-FFF2-40B4-BE49-F238E27FC236}">
                      <a16:creationId xmlns:a16="http://schemas.microsoft.com/office/drawing/2014/main" id="{CFD846E9-4256-4DB7-B7A9-E23A7F82E295}"/>
                    </a:ext>
                  </a:extLst>
                </p:cNvPr>
                <p:cNvSpPr txBox="1">
                  <a:spLocks noRot="1" noChangeAspect="1" noMove="1" noResize="1" noEditPoints="1" noAdjustHandles="1" noChangeArrowheads="1" noChangeShapeType="1" noTextEdit="1"/>
                </p:cNvSpPr>
                <p:nvPr/>
              </p:nvSpPr>
              <p:spPr>
                <a:xfrm>
                  <a:off x="18419132" y="4083151"/>
                  <a:ext cx="341439" cy="307777"/>
                </a:xfrm>
                <a:prstGeom prst="rect">
                  <a:avLst/>
                </a:prstGeom>
                <a:blipFill>
                  <a:blip r:embed="rId10"/>
                  <a:stretch>
                    <a:fillRect/>
                  </a:stretch>
                </a:blipFill>
              </p:spPr>
              <p:txBody>
                <a:bodyPr/>
                <a:lstStyle/>
                <a:p>
                  <a:r>
                    <a:rPr lang="ko-KR" altLang="en-US">
                      <a:noFill/>
                    </a:rPr>
                    <a:t> </a:t>
                  </a:r>
                </a:p>
              </p:txBody>
            </p:sp>
          </mc:Fallback>
        </mc:AlternateContent>
      </p:grpSp>
      <p:grpSp>
        <p:nvGrpSpPr>
          <p:cNvPr id="90" name="그룹 8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1" name="직사각형 9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92" name="직사각형 9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93" name="사각형: 둥근 모서리 36">
            <a:extLst>
              <a:ext uri="{FF2B5EF4-FFF2-40B4-BE49-F238E27FC236}">
                <a16:creationId xmlns:a16="http://schemas.microsoft.com/office/drawing/2014/main" id="{DE0D565A-844D-4ED4-980A-66C70D6D9DE2}"/>
              </a:ext>
            </a:extLst>
          </p:cNvPr>
          <p:cNvSpPr/>
          <p:nvPr/>
        </p:nvSpPr>
        <p:spPr>
          <a:xfrm>
            <a:off x="1001482" y="225136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229190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97BF4AAE-ABF4-4D51-843E-ABA619A1A1A7}"/>
              </a:ext>
            </a:extLst>
          </p:cNvPr>
          <p:cNvGrpSpPr/>
          <p:nvPr/>
        </p:nvGrpSpPr>
        <p:grpSpPr>
          <a:xfrm>
            <a:off x="558800" y="1484784"/>
            <a:ext cx="8785225" cy="215444"/>
            <a:chOff x="1027113" y="2045625"/>
            <a:chExt cx="8785225" cy="215444"/>
          </a:xfrm>
        </p:grpSpPr>
        <p:sp>
          <p:nvSpPr>
            <p:cNvPr id="49" name="직사각형 48">
              <a:extLst>
                <a:ext uri="{FF2B5EF4-FFF2-40B4-BE49-F238E27FC236}">
                  <a16:creationId xmlns:a16="http://schemas.microsoft.com/office/drawing/2014/main" id="{3293B677-1394-41AF-8A36-5F2369F4E45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3C5067D6-8EEB-4EAF-8923-1A8C59863801}"/>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51" name="직사각형 50">
            <a:extLst>
              <a:ext uri="{FF2B5EF4-FFF2-40B4-BE49-F238E27FC236}">
                <a16:creationId xmlns:a16="http://schemas.microsoft.com/office/drawing/2014/main" id="{A30B7A65-DE9E-41CE-96D9-52AFCD88CF6D}"/>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52" name="Rectangle 12">
            <a:extLst>
              <a:ext uri="{FF2B5EF4-FFF2-40B4-BE49-F238E27FC236}">
                <a16:creationId xmlns:a16="http://schemas.microsoft.com/office/drawing/2014/main" id="{45033010-40FD-46B5-8D1C-6EE10CFD1E99}"/>
              </a:ext>
            </a:extLst>
          </p:cNvPr>
          <p:cNvSpPr/>
          <p:nvPr/>
        </p:nvSpPr>
        <p:spPr>
          <a:xfrm>
            <a:off x="1026604" y="2076280"/>
            <a:ext cx="8632824" cy="2656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3538" indent="-363538">
              <a:lnSpc>
                <a:spcPct val="150000"/>
              </a:lnSpc>
              <a:spcAft>
                <a:spcPts val="1000"/>
              </a:spcAft>
            </a:pPr>
            <a:r>
              <a:rPr lang="en-US" altLang="ko-KR" sz="1600" dirty="0">
                <a:solidFill>
                  <a:srgbClr val="FF0000"/>
                </a:solidFill>
                <a:latin typeface="SamsungOne-700" panose="020B0803030303020204" pitchFamily="34" charset="0"/>
                <a:ea typeface="SamsungOne-700" panose="020B0803030303020204" pitchFamily="34" charset="0"/>
              </a:rPr>
              <a:t>Ex</a:t>
            </a:r>
            <a:r>
              <a:rPr lang="en-US" altLang="ko-KR" sz="16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tiếp theo trang bước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có các kích thước sau:</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=3×6</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Cỡ</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′=6×3</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Chiều của vectơ </a:t>
            </a:r>
            <a:r>
              <a:rPr lang="ko-KR" altLang="en-US" sz="1300" dirty="0">
                <a:solidFill>
                  <a:schemeClr val="tx1">
                    <a:lumMod val="85000"/>
                    <a:lumOff val="15000"/>
                  </a:schemeClr>
                </a:solidFill>
                <a:latin typeface="SamsungOne-400" panose="020B0503030303020204" pitchFamily="34" charset="0"/>
              </a:rPr>
              <a:t>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3.</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6.</a:t>
            </a:r>
          </a:p>
        </p:txBody>
      </p:sp>
      <p:grpSp>
        <p:nvGrpSpPr>
          <p:cNvPr id="53" name="그룹 52">
            <a:extLst>
              <a:ext uri="{FF2B5EF4-FFF2-40B4-BE49-F238E27FC236}">
                <a16:creationId xmlns:a16="http://schemas.microsoft.com/office/drawing/2014/main" id="{E0D4B549-9C64-4110-A182-72B31C78E8A6}"/>
              </a:ext>
            </a:extLst>
          </p:cNvPr>
          <p:cNvGrpSpPr/>
          <p:nvPr/>
        </p:nvGrpSpPr>
        <p:grpSpPr>
          <a:xfrm>
            <a:off x="4914186" y="2123469"/>
            <a:ext cx="4348056" cy="2567440"/>
            <a:chOff x="16511506" y="2602563"/>
            <a:chExt cx="5212526" cy="3077892"/>
          </a:xfrm>
        </p:grpSpPr>
        <p:grpSp>
          <p:nvGrpSpPr>
            <p:cNvPr id="54" name="그룹 53">
              <a:extLst>
                <a:ext uri="{FF2B5EF4-FFF2-40B4-BE49-F238E27FC236}">
                  <a16:creationId xmlns:a16="http://schemas.microsoft.com/office/drawing/2014/main" id="{C88CE299-2C93-492D-8D6B-2A1C9B0C5815}"/>
                </a:ext>
              </a:extLst>
            </p:cNvPr>
            <p:cNvGrpSpPr/>
            <p:nvPr/>
          </p:nvGrpSpPr>
          <p:grpSpPr>
            <a:xfrm>
              <a:off x="16511506" y="2602563"/>
              <a:ext cx="5212526" cy="3077892"/>
              <a:chOff x="6207044" y="2711422"/>
              <a:chExt cx="5212526" cy="3077892"/>
            </a:xfrm>
          </p:grpSpPr>
          <p:grpSp>
            <p:nvGrpSpPr>
              <p:cNvPr id="56" name="그룹 55">
                <a:extLst>
                  <a:ext uri="{FF2B5EF4-FFF2-40B4-BE49-F238E27FC236}">
                    <a16:creationId xmlns:a16="http://schemas.microsoft.com/office/drawing/2014/main" id="{C69C7F85-8BFC-4AE6-9C5C-734752FE5FC5}"/>
                  </a:ext>
                </a:extLst>
              </p:cNvPr>
              <p:cNvGrpSpPr/>
              <p:nvPr/>
            </p:nvGrpSpPr>
            <p:grpSpPr>
              <a:xfrm>
                <a:off x="6207044" y="2711422"/>
                <a:ext cx="5212526" cy="3077892"/>
                <a:chOff x="6207044" y="2711422"/>
                <a:chExt cx="5212526" cy="3077892"/>
              </a:xfrm>
            </p:grpSpPr>
            <p:sp>
              <p:nvSpPr>
                <p:cNvPr id="58" name="직사각형 57">
                  <a:extLst>
                    <a:ext uri="{FF2B5EF4-FFF2-40B4-BE49-F238E27FC236}">
                      <a16:creationId xmlns:a16="http://schemas.microsoft.com/office/drawing/2014/main" id="{713A1B18-8DEE-4D95-ADC6-70369AF8DCF5}"/>
                    </a:ext>
                  </a:extLst>
                </p:cNvPr>
                <p:cNvSpPr/>
                <p:nvPr/>
              </p:nvSpPr>
              <p:spPr>
                <a:xfrm>
                  <a:off x="7631430" y="2711422"/>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59" name="직사각형 58">
                  <a:extLst>
                    <a:ext uri="{FF2B5EF4-FFF2-40B4-BE49-F238E27FC236}">
                      <a16:creationId xmlns:a16="http://schemas.microsoft.com/office/drawing/2014/main" id="{B8AD1C53-CFE5-4577-9BA5-1456CD851D17}"/>
                    </a:ext>
                  </a:extLst>
                </p:cNvPr>
                <p:cNvSpPr/>
                <p:nvPr/>
              </p:nvSpPr>
              <p:spPr>
                <a:xfrm>
                  <a:off x="7631430" y="289313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0" name="직사각형 59">
                  <a:extLst>
                    <a:ext uri="{FF2B5EF4-FFF2-40B4-BE49-F238E27FC236}">
                      <a16:creationId xmlns:a16="http://schemas.microsoft.com/office/drawing/2014/main" id="{CC210E94-DC7D-45E8-A0F3-E6602314D2E5}"/>
                    </a:ext>
                  </a:extLst>
                </p:cNvPr>
                <p:cNvSpPr/>
                <p:nvPr/>
              </p:nvSpPr>
              <p:spPr>
                <a:xfrm>
                  <a:off x="7631430" y="3074838"/>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1" name="직사각형 60">
                  <a:extLst>
                    <a:ext uri="{FF2B5EF4-FFF2-40B4-BE49-F238E27FC236}">
                      <a16:creationId xmlns:a16="http://schemas.microsoft.com/office/drawing/2014/main" id="{390C999E-0FAE-4E14-9898-6A29D90E335E}"/>
                    </a:ext>
                  </a:extLst>
                </p:cNvPr>
                <p:cNvSpPr/>
                <p:nvPr/>
              </p:nvSpPr>
              <p:spPr>
                <a:xfrm>
                  <a:off x="7631430" y="32565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2" name="직사각형 61">
                  <a:extLst>
                    <a:ext uri="{FF2B5EF4-FFF2-40B4-BE49-F238E27FC236}">
                      <a16:creationId xmlns:a16="http://schemas.microsoft.com/office/drawing/2014/main" id="{43323BD1-C914-404E-B058-4819DA834660}"/>
                    </a:ext>
                  </a:extLst>
                </p:cNvPr>
                <p:cNvSpPr/>
                <p:nvPr/>
              </p:nvSpPr>
              <p:spPr>
                <a:xfrm>
                  <a:off x="7631430" y="463044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3" name="직사각형 62">
                  <a:extLst>
                    <a:ext uri="{FF2B5EF4-FFF2-40B4-BE49-F238E27FC236}">
                      <a16:creationId xmlns:a16="http://schemas.microsoft.com/office/drawing/2014/main" id="{A7AE5E83-5337-4FAA-B703-280B120EEC3D}"/>
                    </a:ext>
                  </a:extLst>
                </p:cNvPr>
                <p:cNvSpPr/>
                <p:nvPr/>
              </p:nvSpPr>
              <p:spPr>
                <a:xfrm>
                  <a:off x="7631430" y="48121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4" name="직사각형 63">
                  <a:extLst>
                    <a:ext uri="{FF2B5EF4-FFF2-40B4-BE49-F238E27FC236}">
                      <a16:creationId xmlns:a16="http://schemas.microsoft.com/office/drawing/2014/main" id="{88884C9E-113B-4654-90A2-5BC288EAB203}"/>
                    </a:ext>
                  </a:extLst>
                </p:cNvPr>
                <p:cNvSpPr/>
                <p:nvPr/>
              </p:nvSpPr>
              <p:spPr>
                <a:xfrm>
                  <a:off x="7631430" y="49938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5" name="직사각형 64">
                  <a:extLst>
                    <a:ext uri="{FF2B5EF4-FFF2-40B4-BE49-F238E27FC236}">
                      <a16:creationId xmlns:a16="http://schemas.microsoft.com/office/drawing/2014/main" id="{4D142BEC-7C18-4752-98DA-305C5BDD72D4}"/>
                    </a:ext>
                  </a:extLst>
                </p:cNvPr>
                <p:cNvSpPr/>
                <p:nvPr/>
              </p:nvSpPr>
              <p:spPr>
                <a:xfrm>
                  <a:off x="8928366" y="3757124"/>
                  <a:ext cx="160936" cy="150564"/>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6" name="직사각형 65">
                  <a:extLst>
                    <a:ext uri="{FF2B5EF4-FFF2-40B4-BE49-F238E27FC236}">
                      <a16:creationId xmlns:a16="http://schemas.microsoft.com/office/drawing/2014/main" id="{E09B2FA7-68F1-4542-8380-7853E57581EA}"/>
                    </a:ext>
                  </a:extLst>
                </p:cNvPr>
                <p:cNvSpPr/>
                <p:nvPr/>
              </p:nvSpPr>
              <p:spPr>
                <a:xfrm>
                  <a:off x="8928366" y="3938833"/>
                  <a:ext cx="160936" cy="150564"/>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7" name="직사각형 66">
                  <a:extLst>
                    <a:ext uri="{FF2B5EF4-FFF2-40B4-BE49-F238E27FC236}">
                      <a16:creationId xmlns:a16="http://schemas.microsoft.com/office/drawing/2014/main" id="{87836AF4-8BAF-4DF9-8B97-2A66FDBAD524}"/>
                    </a:ext>
                  </a:extLst>
                </p:cNvPr>
                <p:cNvSpPr/>
                <p:nvPr/>
              </p:nvSpPr>
              <p:spPr>
                <a:xfrm>
                  <a:off x="8928366" y="4120540"/>
                  <a:ext cx="160936" cy="150564"/>
                </a:xfrm>
                <a:prstGeom prst="rect">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8" name="직사각형 67">
                  <a:extLst>
                    <a:ext uri="{FF2B5EF4-FFF2-40B4-BE49-F238E27FC236}">
                      <a16:creationId xmlns:a16="http://schemas.microsoft.com/office/drawing/2014/main" id="{00CAC668-812E-4B81-9A33-E3D6D6F068EB}"/>
                    </a:ext>
                  </a:extLst>
                </p:cNvPr>
                <p:cNvSpPr/>
                <p:nvPr/>
              </p:nvSpPr>
              <p:spPr>
                <a:xfrm>
                  <a:off x="10304289" y="3650698"/>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9" name="직사각형 68">
                  <a:extLst>
                    <a:ext uri="{FF2B5EF4-FFF2-40B4-BE49-F238E27FC236}">
                      <a16:creationId xmlns:a16="http://schemas.microsoft.com/office/drawing/2014/main" id="{7F53B58D-94AF-442D-83BE-D7FE7A3A75DB}"/>
                    </a:ext>
                  </a:extLst>
                </p:cNvPr>
                <p:cNvSpPr/>
                <p:nvPr/>
              </p:nvSpPr>
              <p:spPr>
                <a:xfrm>
                  <a:off x="10304289" y="3832406"/>
                  <a:ext cx="160936" cy="150564"/>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0" name="직사각형 69">
                  <a:extLst>
                    <a:ext uri="{FF2B5EF4-FFF2-40B4-BE49-F238E27FC236}">
                      <a16:creationId xmlns:a16="http://schemas.microsoft.com/office/drawing/2014/main" id="{76C5B977-4C39-40AF-92D9-F9360003B22E}"/>
                    </a:ext>
                  </a:extLst>
                </p:cNvPr>
                <p:cNvSpPr/>
                <p:nvPr/>
              </p:nvSpPr>
              <p:spPr>
                <a:xfrm>
                  <a:off x="10304289" y="40141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1" name="직사각형 70">
                  <a:extLst>
                    <a:ext uri="{FF2B5EF4-FFF2-40B4-BE49-F238E27FC236}">
                      <a16:creationId xmlns:a16="http://schemas.microsoft.com/office/drawing/2014/main" id="{0A8C7AAC-19C3-4B85-B64D-F3BC31171A3B}"/>
                    </a:ext>
                  </a:extLst>
                </p:cNvPr>
                <p:cNvSpPr/>
                <p:nvPr/>
              </p:nvSpPr>
              <p:spPr>
                <a:xfrm>
                  <a:off x="10304289" y="4195822"/>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cxnSp>
              <p:nvCxnSpPr>
                <p:cNvPr id="72" name="직선 화살표 연결선 71">
                  <a:extLst>
                    <a:ext uri="{FF2B5EF4-FFF2-40B4-BE49-F238E27FC236}">
                      <a16:creationId xmlns:a16="http://schemas.microsoft.com/office/drawing/2014/main" id="{EC3479E7-3BF7-4693-B5ED-23339A15C0B0}"/>
                    </a:ext>
                  </a:extLst>
                </p:cNvPr>
                <p:cNvCxnSpPr>
                  <a:cxnSpLocks/>
                </p:cNvCxnSpPr>
                <p:nvPr/>
              </p:nvCxnSpPr>
              <p:spPr>
                <a:xfrm>
                  <a:off x="7894943" y="3074838"/>
                  <a:ext cx="866902" cy="86567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910A8328-48F5-4D3C-910A-E0FE057916B9}"/>
                    </a:ext>
                  </a:extLst>
                </p:cNvPr>
                <p:cNvCxnSpPr>
                  <a:cxnSpLocks/>
                </p:cNvCxnSpPr>
                <p:nvPr/>
              </p:nvCxnSpPr>
              <p:spPr>
                <a:xfrm flipV="1">
                  <a:off x="7894943" y="4139058"/>
                  <a:ext cx="866902" cy="854803"/>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3B961AC3-C0D1-4C88-8FF0-C5975D4B996F}"/>
                    </a:ext>
                  </a:extLst>
                </p:cNvPr>
                <p:cNvCxnSpPr>
                  <a:cxnSpLocks/>
                </p:cNvCxnSpPr>
                <p:nvPr/>
              </p:nvCxnSpPr>
              <p:spPr>
                <a:xfrm>
                  <a:off x="9224621" y="4020033"/>
                  <a:ext cx="757365"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841B057-CC05-46EF-BDBC-6B940D6DE14E}"/>
                    </a:ext>
                  </a:extLst>
                </p:cNvPr>
                <p:cNvSpPr txBox="1"/>
                <p:nvPr/>
              </p:nvSpPr>
              <p:spPr>
                <a:xfrm>
                  <a:off x="7142653" y="5420345"/>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Input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6" name="TextBox 75">
                  <a:extLst>
                    <a:ext uri="{FF2B5EF4-FFF2-40B4-BE49-F238E27FC236}">
                      <a16:creationId xmlns:a16="http://schemas.microsoft.com/office/drawing/2014/main" id="{49DC20BC-00AB-43A6-B629-3AACA506FE0F}"/>
                    </a:ext>
                  </a:extLst>
                </p:cNvPr>
                <p:cNvSpPr txBox="1"/>
                <p:nvPr/>
              </p:nvSpPr>
              <p:spPr>
                <a:xfrm>
                  <a:off x="8479084" y="5420342"/>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Hidden</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7" name="TextBox 76">
                  <a:extLst>
                    <a:ext uri="{FF2B5EF4-FFF2-40B4-BE49-F238E27FC236}">
                      <a16:creationId xmlns:a16="http://schemas.microsoft.com/office/drawing/2014/main" id="{F24DB413-5527-47F2-9750-E14CAB367E47}"/>
                    </a:ext>
                  </a:extLst>
                </p:cNvPr>
                <p:cNvSpPr txBox="1"/>
                <p:nvPr/>
              </p:nvSpPr>
              <p:spPr>
                <a:xfrm>
                  <a:off x="9815514" y="5420342"/>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Output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8" name="직사각형 77">
                  <a:extLst>
                    <a:ext uri="{FF2B5EF4-FFF2-40B4-BE49-F238E27FC236}">
                      <a16:creationId xmlns:a16="http://schemas.microsoft.com/office/drawing/2014/main" id="{9597CD40-9768-4D0F-8EED-854CD15CE720}"/>
                    </a:ext>
                  </a:extLst>
                </p:cNvPr>
                <p:cNvSpPr/>
                <p:nvPr/>
              </p:nvSpPr>
              <p:spPr>
                <a:xfrm>
                  <a:off x="7631430" y="343825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9" name="직사각형 78">
                  <a:extLst>
                    <a:ext uri="{FF2B5EF4-FFF2-40B4-BE49-F238E27FC236}">
                      <a16:creationId xmlns:a16="http://schemas.microsoft.com/office/drawing/2014/main" id="{2A5F464C-C2B3-4145-A7A2-903519F1BD66}"/>
                    </a:ext>
                  </a:extLst>
                </p:cNvPr>
                <p:cNvSpPr/>
                <p:nvPr/>
              </p:nvSpPr>
              <p:spPr>
                <a:xfrm>
                  <a:off x="7631430" y="36239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0" name="직사각형 79">
                  <a:extLst>
                    <a:ext uri="{FF2B5EF4-FFF2-40B4-BE49-F238E27FC236}">
                      <a16:creationId xmlns:a16="http://schemas.microsoft.com/office/drawing/2014/main" id="{C8931BBE-5875-4122-933B-E2EC3D01EFD6}"/>
                    </a:ext>
                  </a:extLst>
                </p:cNvPr>
                <p:cNvSpPr/>
                <p:nvPr/>
              </p:nvSpPr>
              <p:spPr>
                <a:xfrm>
                  <a:off x="7631430" y="44447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1" name="직사각형 80">
                  <a:extLst>
                    <a:ext uri="{FF2B5EF4-FFF2-40B4-BE49-F238E27FC236}">
                      <a16:creationId xmlns:a16="http://schemas.microsoft.com/office/drawing/2014/main" id="{2F8F6E94-C19B-46AA-9866-1C9CC4D522DB}"/>
                    </a:ext>
                  </a:extLst>
                </p:cNvPr>
                <p:cNvSpPr/>
                <p:nvPr/>
              </p:nvSpPr>
              <p:spPr>
                <a:xfrm>
                  <a:off x="7632178" y="42590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2" name="직사각형 81">
                  <a:extLst>
                    <a:ext uri="{FF2B5EF4-FFF2-40B4-BE49-F238E27FC236}">
                      <a16:creationId xmlns:a16="http://schemas.microsoft.com/office/drawing/2014/main" id="{C29C03B8-6EE3-412B-8843-2A8F054DBEF0}"/>
                    </a:ext>
                  </a:extLst>
                </p:cNvPr>
                <p:cNvSpPr/>
                <p:nvPr/>
              </p:nvSpPr>
              <p:spPr>
                <a:xfrm>
                  <a:off x="7631430" y="5179063"/>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8897092-4438-4A7D-8051-DCB48B344514}"/>
                        </a:ext>
                      </a:extLst>
                    </p:cNvPr>
                    <p:cNvSpPr txBox="1"/>
                    <p:nvPr/>
                  </p:nvSpPr>
                  <p:spPr>
                    <a:xfrm>
                      <a:off x="8157674" y="2968413"/>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136" name="TextBox 135">
                      <a:extLst>
                        <a:ext uri="{FF2B5EF4-FFF2-40B4-BE49-F238E27FC236}">
                          <a16:creationId xmlns:a16="http://schemas.microsoft.com/office/drawing/2014/main" id="{65BAD2D3-612B-4CCA-AB20-43D95E4336B6}"/>
                        </a:ext>
                      </a:extLst>
                    </p:cNvPr>
                    <p:cNvSpPr txBox="1">
                      <a:spLocks noRot="1" noChangeAspect="1" noMove="1" noResize="1" noEditPoints="1" noAdjustHandles="1" noChangeArrowheads="1" noChangeShapeType="1" noTextEdit="1"/>
                    </p:cNvSpPr>
                    <p:nvPr/>
                  </p:nvSpPr>
                  <p:spPr>
                    <a:xfrm>
                      <a:off x="8157674" y="2968412"/>
                      <a:ext cx="341439" cy="307777"/>
                    </a:xfrm>
                    <a:prstGeom prst="rect">
                      <a:avLst/>
                    </a:prstGeom>
                    <a:blipFill>
                      <a:blip r:embed="rId4"/>
                      <a:stretch>
                        <a:fillRect l="-10714" r="-14286" b="-98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E92D604-756D-4969-A2AF-B567D8F810DC}"/>
                        </a:ext>
                      </a:extLst>
                    </p:cNvPr>
                    <p:cNvSpPr txBox="1"/>
                    <p:nvPr/>
                  </p:nvSpPr>
                  <p:spPr>
                    <a:xfrm>
                      <a:off x="9517614" y="3475811"/>
                      <a:ext cx="407163"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r>
                              <a:rPr lang="en-US" altLang="ko-KR" sz="2000" b="1" i="1">
                                <a:latin typeface="Cambria Math" panose="02040503050406030204" pitchFamily="18" charset="0"/>
                              </a:rPr>
                              <m:t>′</m:t>
                            </m:r>
                          </m:oMath>
                        </m:oMathPara>
                      </a14:m>
                      <a:endParaRPr lang="ko-KR" altLang="en-US" sz="2000" b="1" dirty="0"/>
                    </a:p>
                  </p:txBody>
                </p:sp>
              </mc:Choice>
              <mc:Fallback xmlns="">
                <p:sp>
                  <p:nvSpPr>
                    <p:cNvPr id="137" name="TextBox 136">
                      <a:extLst>
                        <a:ext uri="{FF2B5EF4-FFF2-40B4-BE49-F238E27FC236}">
                          <a16:creationId xmlns:a16="http://schemas.microsoft.com/office/drawing/2014/main" id="{9D348A9C-B49D-4C60-A0F0-A45F86338576}"/>
                        </a:ext>
                      </a:extLst>
                    </p:cNvPr>
                    <p:cNvSpPr txBox="1">
                      <a:spLocks noRot="1" noChangeAspect="1" noMove="1" noResize="1" noEditPoints="1" noAdjustHandles="1" noChangeArrowheads="1" noChangeShapeType="1" noTextEdit="1"/>
                    </p:cNvSpPr>
                    <p:nvPr/>
                  </p:nvSpPr>
                  <p:spPr>
                    <a:xfrm>
                      <a:off x="9517613" y="3475811"/>
                      <a:ext cx="407163" cy="307777"/>
                    </a:xfrm>
                    <a:prstGeom prst="rect">
                      <a:avLst/>
                    </a:prstGeom>
                    <a:blipFill>
                      <a:blip r:embed="rId5"/>
                      <a:stretch>
                        <a:fillRect l="-8955" r="-14925" b="-137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08638E6-F353-4417-A7E6-75F882E13E63}"/>
                        </a:ext>
                      </a:extLst>
                    </p:cNvPr>
                    <p:cNvSpPr txBox="1"/>
                    <p:nvPr/>
                  </p:nvSpPr>
                  <p:spPr>
                    <a:xfrm>
                      <a:off x="6518361" y="3066437"/>
                      <a:ext cx="882372" cy="442762"/>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𝑎𝑛</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1C756457-416A-4E80-8996-35594D3ED7A0}"/>
                        </a:ext>
                      </a:extLst>
                    </p:cNvPr>
                    <p:cNvSpPr txBox="1">
                      <a:spLocks noRot="1" noChangeAspect="1" noMove="1" noResize="1" noEditPoints="1" noAdjustHandles="1" noChangeArrowheads="1" noChangeShapeType="1" noTextEdit="1"/>
                    </p:cNvSpPr>
                    <p:nvPr/>
                  </p:nvSpPr>
                  <p:spPr>
                    <a:xfrm>
                      <a:off x="6518361" y="3066437"/>
                      <a:ext cx="882372" cy="44276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DDFF2FA-5F13-46DA-B232-38A570620177}"/>
                        </a:ext>
                      </a:extLst>
                    </p:cNvPr>
                    <p:cNvSpPr txBox="1"/>
                    <p:nvPr/>
                  </p:nvSpPr>
                  <p:spPr>
                    <a:xfrm>
                      <a:off x="6207044" y="4593385"/>
                      <a:ext cx="1193689" cy="469051"/>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𝑒𝑣𝑒𝑟𝑦</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6" name="TextBox 85">
                      <a:extLst>
                        <a:ext uri="{FF2B5EF4-FFF2-40B4-BE49-F238E27FC236}">
                          <a16:creationId xmlns:a16="http://schemas.microsoft.com/office/drawing/2014/main" id="{36C4994B-BDB1-4380-A8D9-195801A5D588}"/>
                        </a:ext>
                      </a:extLst>
                    </p:cNvPr>
                    <p:cNvSpPr txBox="1">
                      <a:spLocks noRot="1" noChangeAspect="1" noMove="1" noResize="1" noEditPoints="1" noAdjustHandles="1" noChangeArrowheads="1" noChangeShapeType="1" noTextEdit="1"/>
                    </p:cNvSpPr>
                    <p:nvPr/>
                  </p:nvSpPr>
                  <p:spPr>
                    <a:xfrm>
                      <a:off x="6207044" y="4593385"/>
                      <a:ext cx="1193689" cy="46905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1640B75-B268-49D5-AF2B-E841300C838A}"/>
                        </a:ext>
                      </a:extLst>
                    </p:cNvPr>
                    <p:cNvSpPr txBox="1"/>
                    <p:nvPr/>
                  </p:nvSpPr>
                  <p:spPr>
                    <a:xfrm>
                      <a:off x="10530994" y="3801262"/>
                      <a:ext cx="888576" cy="390747"/>
                    </a:xfrm>
                    <a:prstGeom prst="rect">
                      <a:avLst/>
                    </a:prstGeom>
                    <a:noFill/>
                  </p:spPr>
                  <p:txBody>
                    <a:bodyPr wrap="squar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en-US" altLang="ko-KR" b="1" i="1">
                                    <a:solidFill>
                                      <a:srgbClr val="FF0000"/>
                                    </a:solidFill>
                                    <a:latin typeface="Cambria Math" panose="02040503050406030204" pitchFamily="18" charset="0"/>
                                    <a:cs typeface="Times New Roman" panose="02020603050405020304" pitchFamily="18" charset="0"/>
                                  </a:rPr>
                                  <m:t>𝒗</m:t>
                                </m:r>
                              </m:e>
                              <m:sub>
                                <m:r>
                                  <a:rPr lang="en-US" altLang="ko-KR" i="1">
                                    <a:solidFill>
                                      <a:srgbClr val="FF0000"/>
                                    </a:solidFill>
                                    <a:latin typeface="Cambria Math" panose="02040503050406030204" pitchFamily="18" charset="0"/>
                                    <a:cs typeface="Times New Roman" panose="02020603050405020304" pitchFamily="18" charset="0"/>
                                  </a:rPr>
                                  <m:t>"</m:t>
                                </m:r>
                                <m:r>
                                  <a:rPr lang="en-US" altLang="ko-KR" i="1">
                                    <a:solidFill>
                                      <a:srgbClr val="FF0000"/>
                                    </a:solidFill>
                                    <a:latin typeface="Cambria Math" panose="02040503050406030204" pitchFamily="18" charset="0"/>
                                    <a:cs typeface="Times New Roman" panose="02020603050405020304" pitchFamily="18" charset="0"/>
                                  </a:rPr>
                                  <m:t>𝑎𝑝𝑝𝑙𝑒</m:t>
                                </m:r>
                                <m:r>
                                  <a:rPr lang="en-US" altLang="ko-KR" i="1">
                                    <a:solidFill>
                                      <a:srgbClr val="FF0000"/>
                                    </a:solidFill>
                                    <a:latin typeface="Cambria Math" panose="02040503050406030204" pitchFamily="18" charset="0"/>
                                    <a:cs typeface="Times New Roman" panose="02020603050405020304" pitchFamily="18" charset="0"/>
                                  </a:rPr>
                                  <m:t>"</m:t>
                                </m:r>
                              </m:sub>
                            </m:sSub>
                          </m:oMath>
                        </m:oMathPara>
                      </a14:m>
                      <a:endParaRPr lang="ko-KR"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0" name="TextBox 139">
                      <a:extLst>
                        <a:ext uri="{FF2B5EF4-FFF2-40B4-BE49-F238E27FC236}">
                          <a16:creationId xmlns:a16="http://schemas.microsoft.com/office/drawing/2014/main" id="{F6CC48A8-7A82-4207-8639-036749B1DA54}"/>
                        </a:ext>
                      </a:extLst>
                    </p:cNvPr>
                    <p:cNvSpPr txBox="1">
                      <a:spLocks noRot="1" noChangeAspect="1" noMove="1" noResize="1" noEditPoints="1" noAdjustHandles="1" noChangeArrowheads="1" noChangeShapeType="1" noTextEdit="1"/>
                    </p:cNvSpPr>
                    <p:nvPr/>
                  </p:nvSpPr>
                  <p:spPr>
                    <a:xfrm>
                      <a:off x="10530995" y="3801262"/>
                      <a:ext cx="888575" cy="390748"/>
                    </a:xfrm>
                    <a:prstGeom prst="rect">
                      <a:avLst/>
                    </a:prstGeom>
                    <a:blipFill>
                      <a:blip r:embed="rId8"/>
                      <a:stretch>
                        <a:fillRect r="-690" b="-7813"/>
                      </a:stretch>
                    </a:blipFill>
                  </p:spPr>
                  <p:txBody>
                    <a:bodyPr/>
                    <a:lstStyle/>
                    <a:p>
                      <a:r>
                        <a:rPr lang="ko-KR" altLang="en-US">
                          <a:noFill/>
                        </a:rPr>
                        <a:t> </a:t>
                      </a:r>
                    </a:p>
                  </p:txBody>
                </p:sp>
              </mc:Fallback>
            </mc:AlternateContent>
            <p:sp>
              <p:nvSpPr>
                <p:cNvPr id="88" name="직사각형 87">
                  <a:extLst>
                    <a:ext uri="{FF2B5EF4-FFF2-40B4-BE49-F238E27FC236}">
                      <a16:creationId xmlns:a16="http://schemas.microsoft.com/office/drawing/2014/main" id="{22DDFC5C-3D6D-466B-BDC1-15A695A892FB}"/>
                    </a:ext>
                  </a:extLst>
                </p:cNvPr>
                <p:cNvSpPr/>
                <p:nvPr/>
              </p:nvSpPr>
              <p:spPr>
                <a:xfrm>
                  <a:off x="10304289" y="34648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9" name="직사각형 88">
                  <a:extLst>
                    <a:ext uri="{FF2B5EF4-FFF2-40B4-BE49-F238E27FC236}">
                      <a16:creationId xmlns:a16="http://schemas.microsoft.com/office/drawing/2014/main" id="{62835677-CE0E-448C-A293-406C98594974}"/>
                    </a:ext>
                  </a:extLst>
                </p:cNvPr>
                <p:cNvSpPr/>
                <p:nvPr/>
              </p:nvSpPr>
              <p:spPr>
                <a:xfrm>
                  <a:off x="10304289" y="4377530"/>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F53EE0E-E36E-4FE1-90A8-3EFF757B0A32}"/>
                      </a:ext>
                    </a:extLst>
                  </p:cNvPr>
                  <p:cNvSpPr txBox="1"/>
                  <p:nvPr/>
                </p:nvSpPr>
                <p:spPr>
                  <a:xfrm>
                    <a:off x="8879427" y="4353146"/>
                    <a:ext cx="237244"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solidFill>
                                <a:srgbClr val="7030A0"/>
                              </a:solidFill>
                              <a:latin typeface="Cambria Math" panose="02040503050406030204" pitchFamily="18" charset="0"/>
                            </a:rPr>
                            <m:t>𝒙</m:t>
                          </m:r>
                        </m:oMath>
                      </m:oMathPara>
                    </a14:m>
                    <a:endParaRPr lang="ko-KR" altLang="en-US" sz="2000" b="1" dirty="0">
                      <a:solidFill>
                        <a:srgbClr val="7030A0"/>
                      </a:solidFill>
                    </a:endParaRPr>
                  </a:p>
                </p:txBody>
              </p:sp>
            </mc:Choice>
            <mc:Fallback xmlns="">
              <p:sp>
                <p:nvSpPr>
                  <p:cNvPr id="110" name="TextBox 109">
                    <a:extLst>
                      <a:ext uri="{FF2B5EF4-FFF2-40B4-BE49-F238E27FC236}">
                        <a16:creationId xmlns:a16="http://schemas.microsoft.com/office/drawing/2014/main" id="{9B9A9620-5BE8-45A7-84AA-386E8C8B324A}"/>
                      </a:ext>
                    </a:extLst>
                  </p:cNvPr>
                  <p:cNvSpPr txBox="1">
                    <a:spLocks noRot="1" noChangeAspect="1" noMove="1" noResize="1" noEditPoints="1" noAdjustHandles="1" noChangeArrowheads="1" noChangeShapeType="1" noTextEdit="1"/>
                  </p:cNvSpPr>
                  <p:nvPr/>
                </p:nvSpPr>
                <p:spPr>
                  <a:xfrm>
                    <a:off x="8879427" y="4353147"/>
                    <a:ext cx="237244" cy="307777"/>
                  </a:xfrm>
                  <a:prstGeom prst="rect">
                    <a:avLst/>
                  </a:prstGeom>
                  <a:blipFill>
                    <a:blip r:embed="rId9"/>
                    <a:stretch>
                      <a:fillRect l="-10256" r="-7692" b="-196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432439-79E5-4359-B4E0-EA639305FDA9}"/>
                    </a:ext>
                  </a:extLst>
                </p:cNvPr>
                <p:cNvSpPr txBox="1"/>
                <p:nvPr/>
              </p:nvSpPr>
              <p:spPr>
                <a:xfrm>
                  <a:off x="18419132" y="4083151"/>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55" name="TextBox 54">
                  <a:extLst>
                    <a:ext uri="{FF2B5EF4-FFF2-40B4-BE49-F238E27FC236}">
                      <a16:creationId xmlns:a16="http://schemas.microsoft.com/office/drawing/2014/main" id="{E6192B69-A908-4F72-9D98-A51F793067D2}"/>
                    </a:ext>
                  </a:extLst>
                </p:cNvPr>
                <p:cNvSpPr txBox="1">
                  <a:spLocks noRot="1" noChangeAspect="1" noMove="1" noResize="1" noEditPoints="1" noAdjustHandles="1" noChangeArrowheads="1" noChangeShapeType="1" noTextEdit="1"/>
                </p:cNvSpPr>
                <p:nvPr/>
              </p:nvSpPr>
              <p:spPr>
                <a:xfrm>
                  <a:off x="18419132" y="4083151"/>
                  <a:ext cx="341439" cy="307777"/>
                </a:xfrm>
                <a:prstGeom prst="rect">
                  <a:avLst/>
                </a:prstGeom>
                <a:blipFill>
                  <a:blip r:embed="rId10"/>
                  <a:stretch>
                    <a:fillRect/>
                  </a:stretch>
                </a:blipFill>
              </p:spPr>
              <p:txBody>
                <a:bodyPr/>
                <a:lstStyle/>
                <a:p>
                  <a:r>
                    <a:rPr lang="ko-KR" altLang="en-US">
                      <a:noFill/>
                    </a:rPr>
                    <a:t> </a:t>
                  </a:r>
                </a:p>
              </p:txBody>
            </p:sp>
          </mc:Fallback>
        </mc:AlternateContent>
      </p:grpSp>
      <p:grpSp>
        <p:nvGrpSpPr>
          <p:cNvPr id="90" name="그룹 8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1" name="직사각형 9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92" name="직사각형 9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93" name="사각형: 둥근 모서리 36">
            <a:extLst>
              <a:ext uri="{FF2B5EF4-FFF2-40B4-BE49-F238E27FC236}">
                <a16:creationId xmlns:a16="http://schemas.microsoft.com/office/drawing/2014/main" id="{DE0D565A-844D-4ED4-980A-66C70D6D9DE2}"/>
              </a:ext>
            </a:extLst>
          </p:cNvPr>
          <p:cNvSpPr/>
          <p:nvPr/>
        </p:nvSpPr>
        <p:spPr>
          <a:xfrm>
            <a:off x="1001482" y="225136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35021741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E202F7A4-51E7-4CA6-B1E9-D40FE47246D6}"/>
              </a:ext>
            </a:extLst>
          </p:cNvPr>
          <p:cNvGrpSpPr/>
          <p:nvPr/>
        </p:nvGrpSpPr>
        <p:grpSpPr>
          <a:xfrm>
            <a:off x="558800" y="1484784"/>
            <a:ext cx="8785225" cy="215444"/>
            <a:chOff x="1027113" y="2045625"/>
            <a:chExt cx="8785225" cy="215444"/>
          </a:xfrm>
        </p:grpSpPr>
        <p:sp>
          <p:nvSpPr>
            <p:cNvPr id="49" name="직사각형 48">
              <a:extLst>
                <a:ext uri="{FF2B5EF4-FFF2-40B4-BE49-F238E27FC236}">
                  <a16:creationId xmlns:a16="http://schemas.microsoft.com/office/drawing/2014/main" id="{CFFEF7BC-7533-4CE4-8EAF-27AC2CFD234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090BC0FA-5CA5-4996-94EE-6D748EBEA609}"/>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51" name="직사각형 50">
            <a:extLst>
              <a:ext uri="{FF2B5EF4-FFF2-40B4-BE49-F238E27FC236}">
                <a16:creationId xmlns:a16="http://schemas.microsoft.com/office/drawing/2014/main" id="{87CD189E-8C64-4770-A060-441FD2764AB9}"/>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52" name="Rectangle 12">
                <a:extLst>
                  <a:ext uri="{FF2B5EF4-FFF2-40B4-BE49-F238E27FC236}">
                    <a16:creationId xmlns:a16="http://schemas.microsoft.com/office/drawing/2014/main" id="{A7442192-5CE6-4E8F-BF23-E97033815E7C}"/>
                  </a:ext>
                </a:extLst>
              </p:cNvPr>
              <p:cNvSpPr/>
              <p:nvPr/>
            </p:nvSpPr>
            <p:spPr>
              <a:xfrm>
                <a:off x="1026604" y="2125474"/>
                <a:ext cx="8632824" cy="245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3538" indent="-363538">
                  <a:lnSpc>
                    <a:spcPct val="150000"/>
                  </a:lnSpc>
                  <a:spcAft>
                    <a:spcPts val="1000"/>
                  </a:spcAft>
                </a:pPr>
                <a:r>
                  <a:rPr lang="en-US" altLang="ko-KR" sz="1300" dirty="0">
                    <a:solidFill>
                      <a:srgbClr val="FF0000"/>
                    </a:solidFill>
                    <a:latin typeface="SamsungOne-700" panose="020B0803030303020204" pitchFamily="34" charset="0"/>
                    <a:ea typeface="SamsungOne-700" panose="020B0803030303020204" pitchFamily="34" charset="0"/>
                  </a:rPr>
                  <a:t>Ex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tiếp theo trang trước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3538" indent="-3635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tới tầng ẩn (nút đơn):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lvl="0" algn="just">
                  <a:lnSpc>
                    <a:spcPct val="150000"/>
                  </a:lnSpc>
                </a:pP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b="1" i="1">
                            <a:solidFill>
                              <a:prstClr val="black"/>
                            </a:solidFill>
                            <a:latin typeface="Cambria Math" panose="02040503050406030204" pitchFamily="18" charset="0"/>
                          </a:rPr>
                        </m:ctrlPr>
                      </m:sSubPr>
                      <m:e>
                        <m:r>
                          <a:rPr lang="en-US" altLang="ko-KR" sz="1300" b="1" i="1" smtClean="0">
                            <a:solidFill>
                              <a:prstClr val="black"/>
                            </a:solidFill>
                            <a:latin typeface="Cambria Math" panose="02040503050406030204" pitchFamily="18" charset="0"/>
                          </a:rPr>
                          <m:t>          </m:t>
                        </m:r>
                        <m:r>
                          <a:rPr lang="en-US" altLang="ko-KR" sz="1300" b="1" i="1">
                            <a:solidFill>
                              <a:prstClr val="black"/>
                            </a:solidFill>
                            <a:latin typeface="Cambria Math" panose="02040503050406030204" pitchFamily="18" charset="0"/>
                          </a:rPr>
                          <m:t>𝒙</m:t>
                        </m:r>
                      </m:e>
                      <m:sub>
                        <m:r>
                          <a:rPr lang="en-US" altLang="ko-KR" sz="1300" b="1" i="1">
                            <a:solidFill>
                              <a:prstClr val="black"/>
                            </a:solidFill>
                            <a:latin typeface="Cambria Math" panose="02040503050406030204" pitchFamily="18" charset="0"/>
                          </a:rPr>
                          <m:t>"</m:t>
                        </m:r>
                        <m:r>
                          <m:rPr>
                            <m:sty m:val="p"/>
                          </m:rPr>
                          <a:rPr lang="en-US" altLang="ko-KR" sz="1300">
                            <a:solidFill>
                              <a:prstClr val="black"/>
                            </a:solidFill>
                            <a:latin typeface="Cambria Math" panose="02040503050406030204" pitchFamily="18" charset="0"/>
                          </a:rPr>
                          <m:t>an</m:t>
                        </m:r>
                        <m:r>
                          <a:rPr lang="en-US" altLang="ko-KR" sz="1300" b="1" i="1">
                            <a:solidFill>
                              <a:prstClr val="black"/>
                            </a:solidFill>
                            <a:latin typeface="Cambria Math" panose="02040503050406030204" pitchFamily="18" charset="0"/>
                          </a:rPr>
                          <m:t>"</m:t>
                        </m:r>
                      </m:sub>
                    </m:sSub>
                    <m:r>
                      <a:rPr lang="en-US" altLang="ko-KR" sz="1300" b="1" i="1">
                        <a:solidFill>
                          <a:prstClr val="black"/>
                        </a:solidFill>
                        <a:latin typeface="Cambria Math" panose="02040503050406030204" pitchFamily="18" charset="0"/>
                      </a:rPr>
                      <m:t>=</m:t>
                    </m:r>
                    <m:r>
                      <a:rPr lang="en-US" altLang="ko-KR" sz="1300" b="1" i="1">
                        <a:solidFill>
                          <a:prstClr val="black"/>
                        </a:solidFill>
                        <a:latin typeface="Cambria Math" panose="02040503050406030204" pitchFamily="18" charset="0"/>
                      </a:rPr>
                      <m:t>𝑾</m:t>
                    </m:r>
                    <m:r>
                      <a:rPr lang="en-US" altLang="ko-KR" sz="1300" b="1" i="1">
                        <a:solidFill>
                          <a:prstClr val="black"/>
                        </a:solidFill>
                        <a:latin typeface="Cambria Math" panose="02040503050406030204" pitchFamily="18" charset="0"/>
                        <a:ea typeface="Cambria Math" panose="02040503050406030204" pitchFamily="18" charset="0"/>
                      </a:rPr>
                      <m:t>∙</m:t>
                    </m:r>
                    <m:sSub>
                      <m:sSubPr>
                        <m:ctrlPr>
                          <a:rPr lang="en-US" altLang="ko-KR" sz="1300" i="1">
                            <a:solidFill>
                              <a:srgbClr val="00B050"/>
                            </a:solidFill>
                            <a:latin typeface="Cambria Math" panose="02040503050406030204" pitchFamily="18" charset="0"/>
                            <a:cs typeface="Times New Roman" panose="02020603050405020304" pitchFamily="18" charset="0"/>
                          </a:rPr>
                        </m:ctrlPr>
                      </m:sSubPr>
                      <m:e>
                        <m:r>
                          <a:rPr lang="en-US" altLang="ko-KR" sz="1300" b="1" i="1">
                            <a:solidFill>
                              <a:srgbClr val="00B050"/>
                            </a:solidFill>
                            <a:latin typeface="Cambria Math" panose="02040503050406030204" pitchFamily="18" charset="0"/>
                            <a:cs typeface="Times New Roman" panose="02020603050405020304" pitchFamily="18" charset="0"/>
                          </a:rPr>
                          <m:t>𝒗</m:t>
                        </m:r>
                      </m:e>
                      <m:sub>
                        <m:r>
                          <a:rPr lang="en-US" altLang="ko-KR" sz="1300" i="1">
                            <a:solidFill>
                              <a:srgbClr val="00B050"/>
                            </a:solidFill>
                            <a:latin typeface="Cambria Math" panose="02040503050406030204" pitchFamily="18" charset="0"/>
                            <a:cs typeface="Times New Roman" panose="02020603050405020304" pitchFamily="18" charset="0"/>
                          </a:rPr>
                          <m:t>"</m:t>
                        </m:r>
                        <m:r>
                          <a:rPr lang="en-US" altLang="ko-KR" sz="1300" i="1">
                            <a:solidFill>
                              <a:srgbClr val="00B050"/>
                            </a:solidFill>
                            <a:latin typeface="Cambria Math" panose="02040503050406030204" pitchFamily="18" charset="0"/>
                            <a:cs typeface="Times New Roman" panose="02020603050405020304" pitchFamily="18" charset="0"/>
                          </a:rPr>
                          <m:t>𝑎𝑛</m:t>
                        </m:r>
                        <m:r>
                          <a:rPr lang="en-US" altLang="ko-KR" sz="1300" i="1">
                            <a:solidFill>
                              <a:srgbClr val="00B050"/>
                            </a:solidFill>
                            <a:latin typeface="Cambria Math" panose="02040503050406030204" pitchFamily="18" charset="0"/>
                            <a:cs typeface="Times New Roman" panose="02020603050405020304" pitchFamily="18" charset="0"/>
                          </a:rPr>
                          <m:t>"</m:t>
                        </m:r>
                      </m:sub>
                    </m:sSub>
                  </m:oMath>
                </a14:m>
                <a:endParaRPr lang="ko-KR" altLang="en-US" sz="1300" dirty="0">
                  <a:solidFill>
                    <a:prstClr val="black"/>
                  </a:solidFill>
                </a:endParaRPr>
              </a:p>
              <a:p>
                <a:pPr lvl="0" algn="just">
                  <a:lnSpc>
                    <a:spcPct val="150000"/>
                  </a:lnSpc>
                </a:pPr>
                <a:r>
                  <a:rPr lang="en-US" altLang="ko-KR" sz="13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1300" b="1" i="1">
                            <a:solidFill>
                              <a:prstClr val="black"/>
                            </a:solidFill>
                            <a:latin typeface="Cambria Math" panose="02040503050406030204" pitchFamily="18" charset="0"/>
                          </a:rPr>
                        </m:ctrlPr>
                      </m:sSubPr>
                      <m:e>
                        <m:r>
                          <a:rPr lang="en-US" altLang="ko-KR" sz="1300" b="1" i="1">
                            <a:solidFill>
                              <a:prstClr val="black"/>
                            </a:solidFill>
                            <a:latin typeface="Cambria Math" panose="02040503050406030204" pitchFamily="18" charset="0"/>
                          </a:rPr>
                          <m:t>𝒙</m:t>
                        </m:r>
                      </m:e>
                      <m:sub>
                        <m:r>
                          <a:rPr lang="en-US" altLang="ko-KR" sz="1300" b="1" i="1">
                            <a:solidFill>
                              <a:prstClr val="black"/>
                            </a:solidFill>
                            <a:latin typeface="Cambria Math" panose="02040503050406030204" pitchFamily="18" charset="0"/>
                          </a:rPr>
                          <m:t>"</m:t>
                        </m:r>
                        <m:r>
                          <m:rPr>
                            <m:sty m:val="p"/>
                          </m:rPr>
                          <a:rPr lang="en-US" altLang="ko-KR" sz="1300">
                            <a:solidFill>
                              <a:prstClr val="black"/>
                            </a:solidFill>
                            <a:latin typeface="Cambria Math" panose="02040503050406030204" pitchFamily="18" charset="0"/>
                          </a:rPr>
                          <m:t>every</m:t>
                        </m:r>
                        <m:r>
                          <a:rPr lang="en-US" altLang="ko-KR" sz="1300" b="1" i="1">
                            <a:solidFill>
                              <a:prstClr val="black"/>
                            </a:solidFill>
                            <a:latin typeface="Cambria Math" panose="02040503050406030204" pitchFamily="18" charset="0"/>
                          </a:rPr>
                          <m:t>"</m:t>
                        </m:r>
                      </m:sub>
                    </m:sSub>
                    <m:r>
                      <a:rPr lang="en-US" altLang="ko-KR" sz="1300" b="1" i="1">
                        <a:solidFill>
                          <a:prstClr val="black"/>
                        </a:solidFill>
                        <a:latin typeface="Cambria Math" panose="02040503050406030204" pitchFamily="18" charset="0"/>
                      </a:rPr>
                      <m:t>=</m:t>
                    </m:r>
                    <m:r>
                      <a:rPr lang="en-US" altLang="ko-KR" sz="1300" b="1" i="1">
                        <a:solidFill>
                          <a:prstClr val="black"/>
                        </a:solidFill>
                        <a:latin typeface="Cambria Math" panose="02040503050406030204" pitchFamily="18" charset="0"/>
                      </a:rPr>
                      <m:t>𝑾</m:t>
                    </m:r>
                    <m:r>
                      <a:rPr lang="en-US" altLang="ko-KR" sz="1300" b="1" i="1">
                        <a:solidFill>
                          <a:prstClr val="black"/>
                        </a:solidFill>
                        <a:latin typeface="Cambria Math" panose="02040503050406030204" pitchFamily="18" charset="0"/>
                        <a:ea typeface="Cambria Math" panose="02040503050406030204" pitchFamily="18" charset="0"/>
                      </a:rPr>
                      <m:t>∙</m:t>
                    </m:r>
                    <m:sSub>
                      <m:sSubPr>
                        <m:ctrlPr>
                          <a:rPr lang="en-US" altLang="ko-KR" sz="1300" i="1">
                            <a:solidFill>
                              <a:srgbClr val="00B050"/>
                            </a:solidFill>
                            <a:latin typeface="Cambria Math" panose="02040503050406030204" pitchFamily="18" charset="0"/>
                            <a:cs typeface="Times New Roman" panose="02020603050405020304" pitchFamily="18" charset="0"/>
                          </a:rPr>
                        </m:ctrlPr>
                      </m:sSubPr>
                      <m:e>
                        <m:r>
                          <a:rPr lang="en-US" altLang="ko-KR" sz="1300" b="1" i="1">
                            <a:solidFill>
                              <a:srgbClr val="00B050"/>
                            </a:solidFill>
                            <a:latin typeface="Cambria Math" panose="02040503050406030204" pitchFamily="18" charset="0"/>
                            <a:cs typeface="Times New Roman" panose="02020603050405020304" pitchFamily="18" charset="0"/>
                          </a:rPr>
                          <m:t>𝒗</m:t>
                        </m:r>
                      </m:e>
                      <m:sub>
                        <m:r>
                          <a:rPr lang="en-US" altLang="ko-KR" sz="1300" i="1">
                            <a:solidFill>
                              <a:srgbClr val="00B050"/>
                            </a:solidFill>
                            <a:latin typeface="Cambria Math" panose="02040503050406030204" pitchFamily="18" charset="0"/>
                            <a:cs typeface="Times New Roman" panose="02020603050405020304" pitchFamily="18" charset="0"/>
                          </a:rPr>
                          <m:t>"</m:t>
                        </m:r>
                        <m:r>
                          <a:rPr lang="en-US" altLang="ko-KR" sz="1300" i="1">
                            <a:solidFill>
                              <a:srgbClr val="00B050"/>
                            </a:solidFill>
                            <a:latin typeface="Cambria Math" panose="02040503050406030204" pitchFamily="18" charset="0"/>
                            <a:cs typeface="Times New Roman" panose="02020603050405020304" pitchFamily="18" charset="0"/>
                          </a:rPr>
                          <m:t>𝑒𝑣𝑒𝑟𝑦</m:t>
                        </m:r>
                        <m:r>
                          <a:rPr lang="en-US" altLang="ko-KR" sz="1300" i="1">
                            <a:solidFill>
                              <a:srgbClr val="00B050"/>
                            </a:solidFill>
                            <a:latin typeface="Cambria Math" panose="02040503050406030204" pitchFamily="18" charset="0"/>
                            <a:cs typeface="Times New Roman" panose="02020603050405020304" pitchFamily="18" charset="0"/>
                          </a:rPr>
                          <m:t>"</m:t>
                        </m:r>
                      </m:sub>
                    </m:sSub>
                  </m:oMath>
                </a14:m>
                <a:endParaRPr lang="ko-KR" altLang="en-US" sz="1300" dirty="0">
                  <a:solidFill>
                    <a:prstClr val="black"/>
                  </a:solidFill>
                </a:endParaRPr>
              </a:p>
              <a:p>
                <a:pPr lvl="0" algn="just">
                  <a:lnSpc>
                    <a:spcPct val="150000"/>
                  </a:lnSpc>
                </a:pPr>
                <a:r>
                  <a:rPr lang="en-US" altLang="ko-KR" sz="13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ko-KR" sz="1300" b="1" i="1">
                        <a:solidFill>
                          <a:srgbClr val="7030A0"/>
                        </a:solidFill>
                        <a:latin typeface="Cambria Math" panose="02040503050406030204" pitchFamily="18" charset="0"/>
                      </a:rPr>
                      <m:t>𝒙</m:t>
                    </m:r>
                  </m:oMath>
                </a14:m>
                <a:r>
                  <a:rPr lang="en-US" altLang="ko-KR" sz="1300" dirty="0">
                    <a:solidFill>
                      <a:prstClr val="black"/>
                    </a:solidFill>
                  </a:rPr>
                  <a:t>=</a:t>
                </a:r>
                <a14:m>
                  <m:oMath xmlns:m="http://schemas.openxmlformats.org/officeDocument/2006/math">
                    <m:f>
                      <m:fPr>
                        <m:ctrlPr>
                          <a:rPr lang="en-US" altLang="ko-KR" sz="1300" i="1" dirty="0">
                            <a:solidFill>
                              <a:prstClr val="black"/>
                            </a:solidFill>
                            <a:latin typeface="Cambria Math" panose="02040503050406030204" pitchFamily="18" charset="0"/>
                          </a:rPr>
                        </m:ctrlPr>
                      </m:fPr>
                      <m:num>
                        <m:sSub>
                          <m:sSubPr>
                            <m:ctrlPr>
                              <a:rPr lang="en-US" altLang="ko-KR" sz="1300" b="1" i="1">
                                <a:solidFill>
                                  <a:prstClr val="black"/>
                                </a:solidFill>
                                <a:latin typeface="Cambria Math" panose="02040503050406030204" pitchFamily="18" charset="0"/>
                              </a:rPr>
                            </m:ctrlPr>
                          </m:sSubPr>
                          <m:e>
                            <m:r>
                              <a:rPr lang="en-US" altLang="ko-KR" sz="1300" b="1" i="1">
                                <a:solidFill>
                                  <a:prstClr val="black"/>
                                </a:solidFill>
                                <a:latin typeface="Cambria Math" panose="02040503050406030204" pitchFamily="18" charset="0"/>
                              </a:rPr>
                              <m:t>𝒙</m:t>
                            </m:r>
                          </m:e>
                          <m:sub>
                            <m:r>
                              <a:rPr lang="en-US" altLang="ko-KR" sz="1300" b="1" i="1">
                                <a:solidFill>
                                  <a:prstClr val="black"/>
                                </a:solidFill>
                                <a:latin typeface="Cambria Math" panose="02040503050406030204" pitchFamily="18" charset="0"/>
                              </a:rPr>
                              <m:t>"</m:t>
                            </m:r>
                            <m:r>
                              <m:rPr>
                                <m:sty m:val="p"/>
                              </m:rPr>
                              <a:rPr lang="en-US" altLang="ko-KR" sz="1300">
                                <a:solidFill>
                                  <a:prstClr val="black"/>
                                </a:solidFill>
                                <a:latin typeface="Cambria Math" panose="02040503050406030204" pitchFamily="18" charset="0"/>
                              </a:rPr>
                              <m:t>an</m:t>
                            </m:r>
                            <m:r>
                              <a:rPr lang="en-US" altLang="ko-KR" sz="1300" b="1" i="1">
                                <a:solidFill>
                                  <a:prstClr val="black"/>
                                </a:solidFill>
                                <a:latin typeface="Cambria Math" panose="02040503050406030204" pitchFamily="18" charset="0"/>
                              </a:rPr>
                              <m:t>"</m:t>
                            </m:r>
                          </m:sub>
                        </m:sSub>
                        <m:r>
                          <a:rPr lang="en-US" altLang="ko-KR" sz="1300" i="1">
                            <a:solidFill>
                              <a:prstClr val="black"/>
                            </a:solidFill>
                            <a:latin typeface="Cambria Math" panose="02040503050406030204" pitchFamily="18" charset="0"/>
                          </a:rPr>
                          <m:t>+</m:t>
                        </m:r>
                        <m:sSub>
                          <m:sSubPr>
                            <m:ctrlPr>
                              <a:rPr lang="en-US" altLang="ko-KR" sz="1300" b="1" i="1">
                                <a:solidFill>
                                  <a:prstClr val="black"/>
                                </a:solidFill>
                                <a:latin typeface="Cambria Math" panose="02040503050406030204" pitchFamily="18" charset="0"/>
                              </a:rPr>
                            </m:ctrlPr>
                          </m:sSubPr>
                          <m:e>
                            <m:r>
                              <a:rPr lang="en-US" altLang="ko-KR" sz="1300" b="1" i="1">
                                <a:solidFill>
                                  <a:prstClr val="black"/>
                                </a:solidFill>
                                <a:latin typeface="Cambria Math" panose="02040503050406030204" pitchFamily="18" charset="0"/>
                              </a:rPr>
                              <m:t>𝒙</m:t>
                            </m:r>
                          </m:e>
                          <m:sub>
                            <m:r>
                              <a:rPr lang="en-US" altLang="ko-KR" sz="1300" b="1" i="1">
                                <a:solidFill>
                                  <a:prstClr val="black"/>
                                </a:solidFill>
                                <a:latin typeface="Cambria Math" panose="02040503050406030204" pitchFamily="18" charset="0"/>
                              </a:rPr>
                              <m:t>"</m:t>
                            </m:r>
                            <m:r>
                              <m:rPr>
                                <m:sty m:val="p"/>
                              </m:rPr>
                              <a:rPr lang="en-US" altLang="ko-KR" sz="1300">
                                <a:solidFill>
                                  <a:prstClr val="black"/>
                                </a:solidFill>
                                <a:latin typeface="Cambria Math" panose="02040503050406030204" pitchFamily="18" charset="0"/>
                              </a:rPr>
                              <m:t>every</m:t>
                            </m:r>
                            <m:r>
                              <a:rPr lang="en-US" altLang="ko-KR" sz="1300" b="1" i="1">
                                <a:solidFill>
                                  <a:prstClr val="black"/>
                                </a:solidFill>
                                <a:latin typeface="Cambria Math" panose="02040503050406030204" pitchFamily="18" charset="0"/>
                              </a:rPr>
                              <m:t>"</m:t>
                            </m:r>
                          </m:sub>
                        </m:sSub>
                      </m:num>
                      <m:den>
                        <m:r>
                          <a:rPr lang="en-US" altLang="ko-KR" sz="1300" i="1" dirty="0">
                            <a:solidFill>
                              <a:prstClr val="black"/>
                            </a:solidFill>
                            <a:latin typeface="Cambria Math" panose="02040503050406030204" pitchFamily="18" charset="0"/>
                          </a:rPr>
                          <m:t>2</m:t>
                        </m:r>
                      </m:den>
                    </m:f>
                  </m:oMath>
                </a14:m>
                <a:r>
                  <a:rPr lang="ko-KR" altLang="en-US" sz="1300" dirty="0">
                    <a:solidFill>
                      <a:prstClr val="black"/>
                    </a:solidFill>
                  </a:rPr>
                  <a:t>    </a:t>
                </a:r>
                <a:r>
                  <a:rPr lang="en-US" altLang="ko-KR" sz="13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52" name="Rectangle 12">
                <a:extLst>
                  <a:ext uri="{FF2B5EF4-FFF2-40B4-BE49-F238E27FC236}">
                    <a16:creationId xmlns:a16="http://schemas.microsoft.com/office/drawing/2014/main" id="{A7442192-5CE6-4E8F-BF23-E97033815E7C}"/>
                  </a:ext>
                </a:extLst>
              </p:cNvPr>
              <p:cNvSpPr>
                <a:spLocks noRot="1" noChangeAspect="1" noMove="1" noResize="1" noEditPoints="1" noAdjustHandles="1" noChangeArrowheads="1" noChangeShapeType="1" noTextEdit="1"/>
              </p:cNvSpPr>
              <p:nvPr/>
            </p:nvSpPr>
            <p:spPr>
              <a:xfrm>
                <a:off x="1026604" y="2125474"/>
                <a:ext cx="8632824" cy="2455654"/>
              </a:xfrm>
              <a:prstGeom prst="rect">
                <a:avLst/>
              </a:prstGeom>
              <a:blipFill>
                <a:blip r:embed="rId3"/>
                <a:stretch>
                  <a:fillRect/>
                </a:stretch>
              </a:blipFill>
              <a:ln>
                <a:noFill/>
              </a:ln>
            </p:spPr>
            <p:txBody>
              <a:bodyPr/>
              <a:lstStyle/>
              <a:p>
                <a:r>
                  <a:rPr lang="en-US">
                    <a:noFill/>
                  </a:rPr>
                  <a:t> </a:t>
                </a:r>
              </a:p>
            </p:txBody>
          </p:sp>
        </mc:Fallback>
      </mc:AlternateContent>
      <p:grpSp>
        <p:nvGrpSpPr>
          <p:cNvPr id="53" name="그룹 52">
            <a:extLst>
              <a:ext uri="{FF2B5EF4-FFF2-40B4-BE49-F238E27FC236}">
                <a16:creationId xmlns:a16="http://schemas.microsoft.com/office/drawing/2014/main" id="{374F3547-6D5F-4FCA-AFB5-CC083C30D74A}"/>
              </a:ext>
            </a:extLst>
          </p:cNvPr>
          <p:cNvGrpSpPr/>
          <p:nvPr/>
        </p:nvGrpSpPr>
        <p:grpSpPr>
          <a:xfrm>
            <a:off x="4914186" y="2123469"/>
            <a:ext cx="4348056" cy="2567439"/>
            <a:chOff x="16511506" y="2602563"/>
            <a:chExt cx="5212526" cy="3077891"/>
          </a:xfrm>
        </p:grpSpPr>
        <p:grpSp>
          <p:nvGrpSpPr>
            <p:cNvPr id="54" name="그룹 53">
              <a:extLst>
                <a:ext uri="{FF2B5EF4-FFF2-40B4-BE49-F238E27FC236}">
                  <a16:creationId xmlns:a16="http://schemas.microsoft.com/office/drawing/2014/main" id="{93CA6D5C-91AB-41DF-93C9-24070819C1EA}"/>
                </a:ext>
              </a:extLst>
            </p:cNvPr>
            <p:cNvGrpSpPr/>
            <p:nvPr/>
          </p:nvGrpSpPr>
          <p:grpSpPr>
            <a:xfrm>
              <a:off x="16511506" y="2602563"/>
              <a:ext cx="5212526" cy="3077891"/>
              <a:chOff x="6207044" y="2711422"/>
              <a:chExt cx="5212526" cy="3077891"/>
            </a:xfrm>
          </p:grpSpPr>
          <p:grpSp>
            <p:nvGrpSpPr>
              <p:cNvPr id="56" name="그룹 55">
                <a:extLst>
                  <a:ext uri="{FF2B5EF4-FFF2-40B4-BE49-F238E27FC236}">
                    <a16:creationId xmlns:a16="http://schemas.microsoft.com/office/drawing/2014/main" id="{B7DD1A9B-73B5-4F9F-A4CE-789A7DC81B46}"/>
                  </a:ext>
                </a:extLst>
              </p:cNvPr>
              <p:cNvGrpSpPr/>
              <p:nvPr/>
            </p:nvGrpSpPr>
            <p:grpSpPr>
              <a:xfrm>
                <a:off x="6207044" y="2711422"/>
                <a:ext cx="5212526" cy="3077891"/>
                <a:chOff x="6207044" y="2711422"/>
                <a:chExt cx="5212526" cy="3077891"/>
              </a:xfrm>
            </p:grpSpPr>
            <p:sp>
              <p:nvSpPr>
                <p:cNvPr id="58" name="직사각형 57">
                  <a:extLst>
                    <a:ext uri="{FF2B5EF4-FFF2-40B4-BE49-F238E27FC236}">
                      <a16:creationId xmlns:a16="http://schemas.microsoft.com/office/drawing/2014/main" id="{A3B9D3DE-280D-45FD-8085-1F6F2F754B41}"/>
                    </a:ext>
                  </a:extLst>
                </p:cNvPr>
                <p:cNvSpPr/>
                <p:nvPr/>
              </p:nvSpPr>
              <p:spPr>
                <a:xfrm>
                  <a:off x="7631430" y="2711422"/>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59" name="직사각형 58">
                  <a:extLst>
                    <a:ext uri="{FF2B5EF4-FFF2-40B4-BE49-F238E27FC236}">
                      <a16:creationId xmlns:a16="http://schemas.microsoft.com/office/drawing/2014/main" id="{E54D1E14-D2FA-4194-91D8-9FDD67879575}"/>
                    </a:ext>
                  </a:extLst>
                </p:cNvPr>
                <p:cNvSpPr/>
                <p:nvPr/>
              </p:nvSpPr>
              <p:spPr>
                <a:xfrm>
                  <a:off x="7631430" y="289313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0" name="직사각형 59">
                  <a:extLst>
                    <a:ext uri="{FF2B5EF4-FFF2-40B4-BE49-F238E27FC236}">
                      <a16:creationId xmlns:a16="http://schemas.microsoft.com/office/drawing/2014/main" id="{FF0AF2D1-B380-4FBD-A169-49C5B56D2A1A}"/>
                    </a:ext>
                  </a:extLst>
                </p:cNvPr>
                <p:cNvSpPr/>
                <p:nvPr/>
              </p:nvSpPr>
              <p:spPr>
                <a:xfrm>
                  <a:off x="7631430" y="3074838"/>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1" name="직사각형 60">
                  <a:extLst>
                    <a:ext uri="{FF2B5EF4-FFF2-40B4-BE49-F238E27FC236}">
                      <a16:creationId xmlns:a16="http://schemas.microsoft.com/office/drawing/2014/main" id="{B833CCC3-C638-4DE9-921B-D4483C1EDBFE}"/>
                    </a:ext>
                  </a:extLst>
                </p:cNvPr>
                <p:cNvSpPr/>
                <p:nvPr/>
              </p:nvSpPr>
              <p:spPr>
                <a:xfrm>
                  <a:off x="7631430" y="32565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2" name="직사각형 61">
                  <a:extLst>
                    <a:ext uri="{FF2B5EF4-FFF2-40B4-BE49-F238E27FC236}">
                      <a16:creationId xmlns:a16="http://schemas.microsoft.com/office/drawing/2014/main" id="{497B89B5-4713-4125-A282-3619468BE341}"/>
                    </a:ext>
                  </a:extLst>
                </p:cNvPr>
                <p:cNvSpPr/>
                <p:nvPr/>
              </p:nvSpPr>
              <p:spPr>
                <a:xfrm>
                  <a:off x="7631430" y="463044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3" name="직사각형 62">
                  <a:extLst>
                    <a:ext uri="{FF2B5EF4-FFF2-40B4-BE49-F238E27FC236}">
                      <a16:creationId xmlns:a16="http://schemas.microsoft.com/office/drawing/2014/main" id="{96EF8C4D-A1EF-4548-84B9-1DF33676F0B2}"/>
                    </a:ext>
                  </a:extLst>
                </p:cNvPr>
                <p:cNvSpPr/>
                <p:nvPr/>
              </p:nvSpPr>
              <p:spPr>
                <a:xfrm>
                  <a:off x="7631430" y="48121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4" name="직사각형 63">
                  <a:extLst>
                    <a:ext uri="{FF2B5EF4-FFF2-40B4-BE49-F238E27FC236}">
                      <a16:creationId xmlns:a16="http://schemas.microsoft.com/office/drawing/2014/main" id="{25E93A02-C485-4308-BF3E-20AACD744842}"/>
                    </a:ext>
                  </a:extLst>
                </p:cNvPr>
                <p:cNvSpPr/>
                <p:nvPr/>
              </p:nvSpPr>
              <p:spPr>
                <a:xfrm>
                  <a:off x="7631430" y="49938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5" name="직사각형 64">
                  <a:extLst>
                    <a:ext uri="{FF2B5EF4-FFF2-40B4-BE49-F238E27FC236}">
                      <a16:creationId xmlns:a16="http://schemas.microsoft.com/office/drawing/2014/main" id="{DD151E14-4EB4-46F2-A95A-6D41745B4490}"/>
                    </a:ext>
                  </a:extLst>
                </p:cNvPr>
                <p:cNvSpPr/>
                <p:nvPr/>
              </p:nvSpPr>
              <p:spPr>
                <a:xfrm>
                  <a:off x="8928366" y="3757124"/>
                  <a:ext cx="160936" cy="150564"/>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6" name="직사각형 65">
                  <a:extLst>
                    <a:ext uri="{FF2B5EF4-FFF2-40B4-BE49-F238E27FC236}">
                      <a16:creationId xmlns:a16="http://schemas.microsoft.com/office/drawing/2014/main" id="{9E664B1D-0C2C-4EBF-9A6A-3A3A97F4E102}"/>
                    </a:ext>
                  </a:extLst>
                </p:cNvPr>
                <p:cNvSpPr/>
                <p:nvPr/>
              </p:nvSpPr>
              <p:spPr>
                <a:xfrm>
                  <a:off x="8928366" y="3938833"/>
                  <a:ext cx="160936" cy="150564"/>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7" name="직사각형 66">
                  <a:extLst>
                    <a:ext uri="{FF2B5EF4-FFF2-40B4-BE49-F238E27FC236}">
                      <a16:creationId xmlns:a16="http://schemas.microsoft.com/office/drawing/2014/main" id="{A71BB1F1-819F-474E-ABF6-62F73595414A}"/>
                    </a:ext>
                  </a:extLst>
                </p:cNvPr>
                <p:cNvSpPr/>
                <p:nvPr/>
              </p:nvSpPr>
              <p:spPr>
                <a:xfrm>
                  <a:off x="8928366" y="4120540"/>
                  <a:ext cx="160936" cy="150564"/>
                </a:xfrm>
                <a:prstGeom prst="rect">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8" name="직사각형 67">
                  <a:extLst>
                    <a:ext uri="{FF2B5EF4-FFF2-40B4-BE49-F238E27FC236}">
                      <a16:creationId xmlns:a16="http://schemas.microsoft.com/office/drawing/2014/main" id="{2AF1EF41-07C1-4433-A2B6-7CF27AD75574}"/>
                    </a:ext>
                  </a:extLst>
                </p:cNvPr>
                <p:cNvSpPr/>
                <p:nvPr/>
              </p:nvSpPr>
              <p:spPr>
                <a:xfrm>
                  <a:off x="10304289" y="3650698"/>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9" name="직사각형 68">
                  <a:extLst>
                    <a:ext uri="{FF2B5EF4-FFF2-40B4-BE49-F238E27FC236}">
                      <a16:creationId xmlns:a16="http://schemas.microsoft.com/office/drawing/2014/main" id="{F567533E-C3E9-446D-BAAD-45459FA17CAF}"/>
                    </a:ext>
                  </a:extLst>
                </p:cNvPr>
                <p:cNvSpPr/>
                <p:nvPr/>
              </p:nvSpPr>
              <p:spPr>
                <a:xfrm>
                  <a:off x="10304289" y="3832406"/>
                  <a:ext cx="160936" cy="150564"/>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0" name="직사각형 69">
                  <a:extLst>
                    <a:ext uri="{FF2B5EF4-FFF2-40B4-BE49-F238E27FC236}">
                      <a16:creationId xmlns:a16="http://schemas.microsoft.com/office/drawing/2014/main" id="{EFD61D78-860E-4ED8-B164-C07EEB80B42A}"/>
                    </a:ext>
                  </a:extLst>
                </p:cNvPr>
                <p:cNvSpPr/>
                <p:nvPr/>
              </p:nvSpPr>
              <p:spPr>
                <a:xfrm>
                  <a:off x="10304289" y="40141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1" name="직사각형 70">
                  <a:extLst>
                    <a:ext uri="{FF2B5EF4-FFF2-40B4-BE49-F238E27FC236}">
                      <a16:creationId xmlns:a16="http://schemas.microsoft.com/office/drawing/2014/main" id="{7E0E4717-327D-477F-87E4-A97572E12364}"/>
                    </a:ext>
                  </a:extLst>
                </p:cNvPr>
                <p:cNvSpPr/>
                <p:nvPr/>
              </p:nvSpPr>
              <p:spPr>
                <a:xfrm>
                  <a:off x="10304289" y="4195822"/>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cxnSp>
              <p:nvCxnSpPr>
                <p:cNvPr id="72" name="직선 화살표 연결선 71">
                  <a:extLst>
                    <a:ext uri="{FF2B5EF4-FFF2-40B4-BE49-F238E27FC236}">
                      <a16:creationId xmlns:a16="http://schemas.microsoft.com/office/drawing/2014/main" id="{B1BA3AC1-5351-409B-BA8D-168D46DA82F2}"/>
                    </a:ext>
                  </a:extLst>
                </p:cNvPr>
                <p:cNvCxnSpPr>
                  <a:cxnSpLocks/>
                </p:cNvCxnSpPr>
                <p:nvPr/>
              </p:nvCxnSpPr>
              <p:spPr>
                <a:xfrm>
                  <a:off x="7894943" y="3074838"/>
                  <a:ext cx="866902" cy="86567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BC2D1624-A696-4762-991D-FD8E773C80DB}"/>
                    </a:ext>
                  </a:extLst>
                </p:cNvPr>
                <p:cNvCxnSpPr>
                  <a:cxnSpLocks/>
                </p:cNvCxnSpPr>
                <p:nvPr/>
              </p:nvCxnSpPr>
              <p:spPr>
                <a:xfrm flipV="1">
                  <a:off x="7894943" y="4139058"/>
                  <a:ext cx="866902" cy="854803"/>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43A030DA-C32C-401C-8662-5B1812CB0BB5}"/>
                    </a:ext>
                  </a:extLst>
                </p:cNvPr>
                <p:cNvCxnSpPr>
                  <a:cxnSpLocks/>
                </p:cNvCxnSpPr>
                <p:nvPr/>
              </p:nvCxnSpPr>
              <p:spPr>
                <a:xfrm>
                  <a:off x="9224621" y="4020033"/>
                  <a:ext cx="757365"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08CDC5C-F523-4995-8ACC-E8CAB0AE5DBD}"/>
                    </a:ext>
                  </a:extLst>
                </p:cNvPr>
                <p:cNvSpPr txBox="1"/>
                <p:nvPr/>
              </p:nvSpPr>
              <p:spPr>
                <a:xfrm>
                  <a:off x="7142653" y="5420344"/>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Input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6" name="TextBox 75">
                  <a:extLst>
                    <a:ext uri="{FF2B5EF4-FFF2-40B4-BE49-F238E27FC236}">
                      <a16:creationId xmlns:a16="http://schemas.microsoft.com/office/drawing/2014/main" id="{77B60036-01DB-4516-9B66-E508C448AD1B}"/>
                    </a:ext>
                  </a:extLst>
                </p:cNvPr>
                <p:cNvSpPr txBox="1"/>
                <p:nvPr/>
              </p:nvSpPr>
              <p:spPr>
                <a:xfrm>
                  <a:off x="8479084" y="5420343"/>
                  <a:ext cx="1138488" cy="368968"/>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Hidden</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7" name="TextBox 76">
                  <a:extLst>
                    <a:ext uri="{FF2B5EF4-FFF2-40B4-BE49-F238E27FC236}">
                      <a16:creationId xmlns:a16="http://schemas.microsoft.com/office/drawing/2014/main" id="{C3E3BC88-3472-45A6-B584-7DD0F32F7045}"/>
                    </a:ext>
                  </a:extLst>
                </p:cNvPr>
                <p:cNvSpPr txBox="1"/>
                <p:nvPr/>
              </p:nvSpPr>
              <p:spPr>
                <a:xfrm>
                  <a:off x="9815514" y="5420343"/>
                  <a:ext cx="1138488" cy="368968"/>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Output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78" name="직사각형 77">
                  <a:extLst>
                    <a:ext uri="{FF2B5EF4-FFF2-40B4-BE49-F238E27FC236}">
                      <a16:creationId xmlns:a16="http://schemas.microsoft.com/office/drawing/2014/main" id="{D575F1BD-D0AA-46AC-A2B5-43A3EA4B75CA}"/>
                    </a:ext>
                  </a:extLst>
                </p:cNvPr>
                <p:cNvSpPr/>
                <p:nvPr/>
              </p:nvSpPr>
              <p:spPr>
                <a:xfrm>
                  <a:off x="7631430" y="343825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9" name="직사각형 78">
                  <a:extLst>
                    <a:ext uri="{FF2B5EF4-FFF2-40B4-BE49-F238E27FC236}">
                      <a16:creationId xmlns:a16="http://schemas.microsoft.com/office/drawing/2014/main" id="{3B85A926-69AE-403F-ACD2-35EA7545DA88}"/>
                    </a:ext>
                  </a:extLst>
                </p:cNvPr>
                <p:cNvSpPr/>
                <p:nvPr/>
              </p:nvSpPr>
              <p:spPr>
                <a:xfrm>
                  <a:off x="7631430" y="36239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0" name="직사각형 79">
                  <a:extLst>
                    <a:ext uri="{FF2B5EF4-FFF2-40B4-BE49-F238E27FC236}">
                      <a16:creationId xmlns:a16="http://schemas.microsoft.com/office/drawing/2014/main" id="{FAE4CE62-CD01-4B4B-A5C7-916046B0B53D}"/>
                    </a:ext>
                  </a:extLst>
                </p:cNvPr>
                <p:cNvSpPr/>
                <p:nvPr/>
              </p:nvSpPr>
              <p:spPr>
                <a:xfrm>
                  <a:off x="7631430" y="44447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1" name="직사각형 80">
                  <a:extLst>
                    <a:ext uri="{FF2B5EF4-FFF2-40B4-BE49-F238E27FC236}">
                      <a16:creationId xmlns:a16="http://schemas.microsoft.com/office/drawing/2014/main" id="{476C9420-5C50-4730-BEC9-0023BFD5EC64}"/>
                    </a:ext>
                  </a:extLst>
                </p:cNvPr>
                <p:cNvSpPr/>
                <p:nvPr/>
              </p:nvSpPr>
              <p:spPr>
                <a:xfrm>
                  <a:off x="7632178" y="42590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2" name="직사각형 81">
                  <a:extLst>
                    <a:ext uri="{FF2B5EF4-FFF2-40B4-BE49-F238E27FC236}">
                      <a16:creationId xmlns:a16="http://schemas.microsoft.com/office/drawing/2014/main" id="{C00157E9-ECFC-487B-A762-279EF99BDE42}"/>
                    </a:ext>
                  </a:extLst>
                </p:cNvPr>
                <p:cNvSpPr/>
                <p:nvPr/>
              </p:nvSpPr>
              <p:spPr>
                <a:xfrm>
                  <a:off x="7631430" y="5179063"/>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6A80814-D971-4B33-B2A2-10DF8E576339}"/>
                        </a:ext>
                      </a:extLst>
                    </p:cNvPr>
                    <p:cNvSpPr txBox="1"/>
                    <p:nvPr/>
                  </p:nvSpPr>
                  <p:spPr>
                    <a:xfrm>
                      <a:off x="8157674" y="2968412"/>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136" name="TextBox 135">
                      <a:extLst>
                        <a:ext uri="{FF2B5EF4-FFF2-40B4-BE49-F238E27FC236}">
                          <a16:creationId xmlns:a16="http://schemas.microsoft.com/office/drawing/2014/main" id="{65BAD2D3-612B-4CCA-AB20-43D95E4336B6}"/>
                        </a:ext>
                      </a:extLst>
                    </p:cNvPr>
                    <p:cNvSpPr txBox="1">
                      <a:spLocks noRot="1" noChangeAspect="1" noMove="1" noResize="1" noEditPoints="1" noAdjustHandles="1" noChangeArrowheads="1" noChangeShapeType="1" noTextEdit="1"/>
                    </p:cNvSpPr>
                    <p:nvPr/>
                  </p:nvSpPr>
                  <p:spPr>
                    <a:xfrm>
                      <a:off x="8157674" y="2968412"/>
                      <a:ext cx="341439" cy="307777"/>
                    </a:xfrm>
                    <a:prstGeom prst="rect">
                      <a:avLst/>
                    </a:prstGeom>
                    <a:blipFill>
                      <a:blip r:embed="rId4"/>
                      <a:stretch>
                        <a:fillRect l="-10714" r="-14286" b="-98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579C686-D1E0-43EE-A3E5-090266E7388C}"/>
                        </a:ext>
                      </a:extLst>
                    </p:cNvPr>
                    <p:cNvSpPr txBox="1"/>
                    <p:nvPr/>
                  </p:nvSpPr>
                  <p:spPr>
                    <a:xfrm>
                      <a:off x="9517613" y="3475811"/>
                      <a:ext cx="407163"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r>
                              <a:rPr lang="en-US" altLang="ko-KR" sz="2000" b="1" i="1">
                                <a:latin typeface="Cambria Math" panose="02040503050406030204" pitchFamily="18" charset="0"/>
                              </a:rPr>
                              <m:t>′</m:t>
                            </m:r>
                          </m:oMath>
                        </m:oMathPara>
                      </a14:m>
                      <a:endParaRPr lang="ko-KR" altLang="en-US" sz="2000" b="1" dirty="0"/>
                    </a:p>
                  </p:txBody>
                </p:sp>
              </mc:Choice>
              <mc:Fallback xmlns="">
                <p:sp>
                  <p:nvSpPr>
                    <p:cNvPr id="137" name="TextBox 136">
                      <a:extLst>
                        <a:ext uri="{FF2B5EF4-FFF2-40B4-BE49-F238E27FC236}">
                          <a16:creationId xmlns:a16="http://schemas.microsoft.com/office/drawing/2014/main" id="{9D348A9C-B49D-4C60-A0F0-A45F86338576}"/>
                        </a:ext>
                      </a:extLst>
                    </p:cNvPr>
                    <p:cNvSpPr txBox="1">
                      <a:spLocks noRot="1" noChangeAspect="1" noMove="1" noResize="1" noEditPoints="1" noAdjustHandles="1" noChangeArrowheads="1" noChangeShapeType="1" noTextEdit="1"/>
                    </p:cNvSpPr>
                    <p:nvPr/>
                  </p:nvSpPr>
                  <p:spPr>
                    <a:xfrm>
                      <a:off x="9517613" y="3475811"/>
                      <a:ext cx="407163" cy="307777"/>
                    </a:xfrm>
                    <a:prstGeom prst="rect">
                      <a:avLst/>
                    </a:prstGeom>
                    <a:blipFill>
                      <a:blip r:embed="rId5"/>
                      <a:stretch>
                        <a:fillRect l="-8955" r="-14925" b="-137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ADE1ECF-12D2-4457-B275-B4922E687BAC}"/>
                        </a:ext>
                      </a:extLst>
                    </p:cNvPr>
                    <p:cNvSpPr txBox="1"/>
                    <p:nvPr/>
                  </p:nvSpPr>
                  <p:spPr>
                    <a:xfrm>
                      <a:off x="6518361" y="3066437"/>
                      <a:ext cx="882372" cy="442762"/>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𝑎𝑛</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F3A530F3-1515-4546-9108-CCC662CA774C}"/>
                        </a:ext>
                      </a:extLst>
                    </p:cNvPr>
                    <p:cNvSpPr txBox="1">
                      <a:spLocks noRot="1" noChangeAspect="1" noMove="1" noResize="1" noEditPoints="1" noAdjustHandles="1" noChangeArrowheads="1" noChangeShapeType="1" noTextEdit="1"/>
                    </p:cNvSpPr>
                    <p:nvPr/>
                  </p:nvSpPr>
                  <p:spPr>
                    <a:xfrm>
                      <a:off x="6518361" y="3066437"/>
                      <a:ext cx="882372" cy="44276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183BA0B7-6A59-47F6-A51E-5B5823FBA7B0}"/>
                        </a:ext>
                      </a:extLst>
                    </p:cNvPr>
                    <p:cNvSpPr txBox="1"/>
                    <p:nvPr/>
                  </p:nvSpPr>
                  <p:spPr>
                    <a:xfrm>
                      <a:off x="6207044" y="4593385"/>
                      <a:ext cx="1193689" cy="469051"/>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𝑒𝑣𝑒𝑟𝑦</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6" name="TextBox 85">
                      <a:extLst>
                        <a:ext uri="{FF2B5EF4-FFF2-40B4-BE49-F238E27FC236}">
                          <a16:creationId xmlns:a16="http://schemas.microsoft.com/office/drawing/2014/main" id="{9A971C8C-DF4E-42D2-BECB-4BFCF5B8B04E}"/>
                        </a:ext>
                      </a:extLst>
                    </p:cNvPr>
                    <p:cNvSpPr txBox="1">
                      <a:spLocks noRot="1" noChangeAspect="1" noMove="1" noResize="1" noEditPoints="1" noAdjustHandles="1" noChangeArrowheads="1" noChangeShapeType="1" noTextEdit="1"/>
                    </p:cNvSpPr>
                    <p:nvPr/>
                  </p:nvSpPr>
                  <p:spPr>
                    <a:xfrm>
                      <a:off x="6207044" y="4593385"/>
                      <a:ext cx="1193689" cy="46905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FB7669A-AF09-4FEF-B82A-B8C2364F46A7}"/>
                        </a:ext>
                      </a:extLst>
                    </p:cNvPr>
                    <p:cNvSpPr txBox="1"/>
                    <p:nvPr/>
                  </p:nvSpPr>
                  <p:spPr>
                    <a:xfrm>
                      <a:off x="10530995" y="3801262"/>
                      <a:ext cx="888575" cy="390748"/>
                    </a:xfrm>
                    <a:prstGeom prst="rect">
                      <a:avLst/>
                    </a:prstGeom>
                    <a:noFill/>
                  </p:spPr>
                  <p:txBody>
                    <a:bodyPr wrap="squar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en-US" altLang="ko-KR" b="1" i="1">
                                    <a:solidFill>
                                      <a:srgbClr val="FF0000"/>
                                    </a:solidFill>
                                    <a:latin typeface="Cambria Math" panose="02040503050406030204" pitchFamily="18" charset="0"/>
                                    <a:cs typeface="Times New Roman" panose="02020603050405020304" pitchFamily="18" charset="0"/>
                                  </a:rPr>
                                  <m:t>𝒗</m:t>
                                </m:r>
                              </m:e>
                              <m:sub>
                                <m:r>
                                  <a:rPr lang="en-US" altLang="ko-KR" i="1">
                                    <a:solidFill>
                                      <a:srgbClr val="FF0000"/>
                                    </a:solidFill>
                                    <a:latin typeface="Cambria Math" panose="02040503050406030204" pitchFamily="18" charset="0"/>
                                    <a:cs typeface="Times New Roman" panose="02020603050405020304" pitchFamily="18" charset="0"/>
                                  </a:rPr>
                                  <m:t>"</m:t>
                                </m:r>
                                <m:r>
                                  <a:rPr lang="en-US" altLang="ko-KR" i="1">
                                    <a:solidFill>
                                      <a:srgbClr val="FF0000"/>
                                    </a:solidFill>
                                    <a:latin typeface="Cambria Math" panose="02040503050406030204" pitchFamily="18" charset="0"/>
                                    <a:cs typeface="Times New Roman" panose="02020603050405020304" pitchFamily="18" charset="0"/>
                                  </a:rPr>
                                  <m:t>𝑎𝑝𝑝𝑙𝑒</m:t>
                                </m:r>
                                <m:r>
                                  <a:rPr lang="en-US" altLang="ko-KR" i="1">
                                    <a:solidFill>
                                      <a:srgbClr val="FF0000"/>
                                    </a:solidFill>
                                    <a:latin typeface="Cambria Math" panose="02040503050406030204" pitchFamily="18" charset="0"/>
                                    <a:cs typeface="Times New Roman" panose="02020603050405020304" pitchFamily="18" charset="0"/>
                                  </a:rPr>
                                  <m:t>"</m:t>
                                </m:r>
                              </m:sub>
                            </m:sSub>
                          </m:oMath>
                        </m:oMathPara>
                      </a14:m>
                      <a:endParaRPr lang="ko-KR"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0" name="TextBox 139">
                      <a:extLst>
                        <a:ext uri="{FF2B5EF4-FFF2-40B4-BE49-F238E27FC236}">
                          <a16:creationId xmlns:a16="http://schemas.microsoft.com/office/drawing/2014/main" id="{F6CC48A8-7A82-4207-8639-036749B1DA54}"/>
                        </a:ext>
                      </a:extLst>
                    </p:cNvPr>
                    <p:cNvSpPr txBox="1">
                      <a:spLocks noRot="1" noChangeAspect="1" noMove="1" noResize="1" noEditPoints="1" noAdjustHandles="1" noChangeArrowheads="1" noChangeShapeType="1" noTextEdit="1"/>
                    </p:cNvSpPr>
                    <p:nvPr/>
                  </p:nvSpPr>
                  <p:spPr>
                    <a:xfrm>
                      <a:off x="10530995" y="3801262"/>
                      <a:ext cx="888575" cy="390748"/>
                    </a:xfrm>
                    <a:prstGeom prst="rect">
                      <a:avLst/>
                    </a:prstGeom>
                    <a:blipFill>
                      <a:blip r:embed="rId8"/>
                      <a:stretch>
                        <a:fillRect r="-690" b="-7813"/>
                      </a:stretch>
                    </a:blipFill>
                  </p:spPr>
                  <p:txBody>
                    <a:bodyPr/>
                    <a:lstStyle/>
                    <a:p>
                      <a:r>
                        <a:rPr lang="ko-KR" altLang="en-US">
                          <a:noFill/>
                        </a:rPr>
                        <a:t> </a:t>
                      </a:r>
                    </a:p>
                  </p:txBody>
                </p:sp>
              </mc:Fallback>
            </mc:AlternateContent>
            <p:sp>
              <p:nvSpPr>
                <p:cNvPr id="88" name="직사각형 87">
                  <a:extLst>
                    <a:ext uri="{FF2B5EF4-FFF2-40B4-BE49-F238E27FC236}">
                      <a16:creationId xmlns:a16="http://schemas.microsoft.com/office/drawing/2014/main" id="{97C99655-1EBE-4188-9A93-A6E16DDBBAD2}"/>
                    </a:ext>
                  </a:extLst>
                </p:cNvPr>
                <p:cNvSpPr/>
                <p:nvPr/>
              </p:nvSpPr>
              <p:spPr>
                <a:xfrm>
                  <a:off x="10304289" y="34648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9" name="직사각형 88">
                  <a:extLst>
                    <a:ext uri="{FF2B5EF4-FFF2-40B4-BE49-F238E27FC236}">
                      <a16:creationId xmlns:a16="http://schemas.microsoft.com/office/drawing/2014/main" id="{7D047E3A-0BA1-4ECA-9A49-6A4EC156BF03}"/>
                    </a:ext>
                  </a:extLst>
                </p:cNvPr>
                <p:cNvSpPr/>
                <p:nvPr/>
              </p:nvSpPr>
              <p:spPr>
                <a:xfrm>
                  <a:off x="10304289" y="4377530"/>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3E07DB4-7368-465A-A717-8C183C2E58C4}"/>
                      </a:ext>
                    </a:extLst>
                  </p:cNvPr>
                  <p:cNvSpPr txBox="1"/>
                  <p:nvPr/>
                </p:nvSpPr>
                <p:spPr>
                  <a:xfrm>
                    <a:off x="8879427" y="4353147"/>
                    <a:ext cx="237244"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solidFill>
                                <a:srgbClr val="7030A0"/>
                              </a:solidFill>
                              <a:latin typeface="Cambria Math" panose="02040503050406030204" pitchFamily="18" charset="0"/>
                            </a:rPr>
                            <m:t>𝒙</m:t>
                          </m:r>
                        </m:oMath>
                      </m:oMathPara>
                    </a14:m>
                    <a:endParaRPr lang="ko-KR" altLang="en-US" sz="2000" b="1" dirty="0">
                      <a:solidFill>
                        <a:srgbClr val="7030A0"/>
                      </a:solidFill>
                    </a:endParaRPr>
                  </a:p>
                </p:txBody>
              </p:sp>
            </mc:Choice>
            <mc:Fallback xmlns="">
              <p:sp>
                <p:nvSpPr>
                  <p:cNvPr id="110" name="TextBox 109">
                    <a:extLst>
                      <a:ext uri="{FF2B5EF4-FFF2-40B4-BE49-F238E27FC236}">
                        <a16:creationId xmlns:a16="http://schemas.microsoft.com/office/drawing/2014/main" id="{9B9A9620-5BE8-45A7-84AA-386E8C8B324A}"/>
                      </a:ext>
                    </a:extLst>
                  </p:cNvPr>
                  <p:cNvSpPr txBox="1">
                    <a:spLocks noRot="1" noChangeAspect="1" noMove="1" noResize="1" noEditPoints="1" noAdjustHandles="1" noChangeArrowheads="1" noChangeShapeType="1" noTextEdit="1"/>
                  </p:cNvSpPr>
                  <p:nvPr/>
                </p:nvSpPr>
                <p:spPr>
                  <a:xfrm>
                    <a:off x="8879427" y="4353147"/>
                    <a:ext cx="237244" cy="307777"/>
                  </a:xfrm>
                  <a:prstGeom prst="rect">
                    <a:avLst/>
                  </a:prstGeom>
                  <a:blipFill>
                    <a:blip r:embed="rId9"/>
                    <a:stretch>
                      <a:fillRect l="-10256" r="-7692" b="-196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B7DFF1B-2D7A-42FA-B858-225D59558C92}"/>
                    </a:ext>
                  </a:extLst>
                </p:cNvPr>
                <p:cNvSpPr txBox="1"/>
                <p:nvPr/>
              </p:nvSpPr>
              <p:spPr>
                <a:xfrm>
                  <a:off x="18419132" y="4083151"/>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55" name="TextBox 54">
                  <a:extLst>
                    <a:ext uri="{FF2B5EF4-FFF2-40B4-BE49-F238E27FC236}">
                      <a16:creationId xmlns:a16="http://schemas.microsoft.com/office/drawing/2014/main" id="{3C8560B5-693F-4E7A-936A-EF50A7AA76BB}"/>
                    </a:ext>
                  </a:extLst>
                </p:cNvPr>
                <p:cNvSpPr txBox="1">
                  <a:spLocks noRot="1" noChangeAspect="1" noMove="1" noResize="1" noEditPoints="1" noAdjustHandles="1" noChangeArrowheads="1" noChangeShapeType="1" noTextEdit="1"/>
                </p:cNvSpPr>
                <p:nvPr/>
              </p:nvSpPr>
              <p:spPr>
                <a:xfrm>
                  <a:off x="18419132" y="4083151"/>
                  <a:ext cx="341439" cy="307777"/>
                </a:xfrm>
                <a:prstGeom prst="rect">
                  <a:avLst/>
                </a:prstGeom>
                <a:blipFill>
                  <a:blip r:embed="rId10"/>
                  <a:stretch>
                    <a:fillRect/>
                  </a:stretch>
                </a:blipFill>
              </p:spPr>
              <p:txBody>
                <a:bodyPr/>
                <a:lstStyle/>
                <a:p>
                  <a:r>
                    <a:rPr lang="ko-KR" altLang="en-US">
                      <a:noFill/>
                    </a:rPr>
                    <a:t> </a:t>
                  </a:r>
                </a:p>
              </p:txBody>
            </p:sp>
          </mc:Fallback>
        </mc:AlternateContent>
      </p:grpSp>
      <p:grpSp>
        <p:nvGrpSpPr>
          <p:cNvPr id="90" name="그룹 8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1" name="직사각형 9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92" name="직사각형 9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93" name="사각형: 둥근 모서리 36">
            <a:extLst>
              <a:ext uri="{FF2B5EF4-FFF2-40B4-BE49-F238E27FC236}">
                <a16:creationId xmlns:a16="http://schemas.microsoft.com/office/drawing/2014/main" id="{DE0D565A-844D-4ED4-980A-66C70D6D9DE2}"/>
              </a:ext>
            </a:extLst>
          </p:cNvPr>
          <p:cNvSpPr/>
          <p:nvPr/>
        </p:nvSpPr>
        <p:spPr>
          <a:xfrm>
            <a:off x="1001482" y="224801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40641742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5663CDC8-F2FA-4533-ACF8-3AB125B1F120}"/>
              </a:ext>
            </a:extLst>
          </p:cNvPr>
          <p:cNvGrpSpPr/>
          <p:nvPr/>
        </p:nvGrpSpPr>
        <p:grpSpPr>
          <a:xfrm>
            <a:off x="558800" y="1484784"/>
            <a:ext cx="8785225" cy="215444"/>
            <a:chOff x="1027113" y="2045625"/>
            <a:chExt cx="8785225" cy="215444"/>
          </a:xfrm>
        </p:grpSpPr>
        <p:sp>
          <p:nvSpPr>
            <p:cNvPr id="49" name="직사각형 48">
              <a:extLst>
                <a:ext uri="{FF2B5EF4-FFF2-40B4-BE49-F238E27FC236}">
                  <a16:creationId xmlns:a16="http://schemas.microsoft.com/office/drawing/2014/main" id="{A88FD683-3B11-488F-8709-0D03F012C12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2A8A70D-03AF-4404-856D-30D2F330DCEA}"/>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51" name="직사각형 50">
            <a:extLst>
              <a:ext uri="{FF2B5EF4-FFF2-40B4-BE49-F238E27FC236}">
                <a16:creationId xmlns:a16="http://schemas.microsoft.com/office/drawing/2014/main" id="{4CC6351D-AF5C-4226-A9C4-2BAE89FF22BB}"/>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52" name="Rectangle 12">
                <a:extLst>
                  <a:ext uri="{FF2B5EF4-FFF2-40B4-BE49-F238E27FC236}">
                    <a16:creationId xmlns:a16="http://schemas.microsoft.com/office/drawing/2014/main" id="{DFF994D3-FFEA-494A-A8A8-57969E49EE87}"/>
                  </a:ext>
                </a:extLst>
              </p:cNvPr>
              <p:cNvSpPr/>
              <p:nvPr/>
            </p:nvSpPr>
            <p:spPr>
              <a:xfrm>
                <a:off x="1026604" y="2113289"/>
                <a:ext cx="8632824" cy="2323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3538" indent="-363538">
                  <a:lnSpc>
                    <a:spcPct val="150000"/>
                  </a:lnSpc>
                  <a:spcAft>
                    <a:spcPts val="1000"/>
                  </a:spcAft>
                </a:pPr>
                <a:r>
                  <a:rPr lang="en-US" altLang="ko-KR" sz="1300" dirty="0">
                    <a:solidFill>
                      <a:srgbClr val="FF0000"/>
                    </a:solidFill>
                    <a:latin typeface="SamsungOne-700" panose="020B0803030303020204" pitchFamily="34" charset="0"/>
                    <a:ea typeface="SamsungOne-700" panose="020B0803030303020204" pitchFamily="34" charset="0"/>
                  </a:rPr>
                  <a:t>Ex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tiếp theo trang trước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indent="-58738">
                  <a:lnSpc>
                    <a:spcPct val="150000"/>
                  </a:lnSpc>
                  <a:spcAft>
                    <a:spcPts val="1000"/>
                  </a:spcAft>
                  <a:tabLst>
                    <a:tab pos="304800" algn="l"/>
                  </a:tabLs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xuôi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vl="0" algn="just">
                  <a:lnSpc>
                    <a:spcPct val="150000"/>
                  </a:lnSpc>
                </a:pPr>
                <a:r>
                  <a:rPr lang="en-US" altLang="ko-KR" sz="1300" b="1" dirty="0">
                    <a:solidFill>
                      <a:prstClr val="black"/>
                    </a:solidFill>
                  </a:rPr>
                  <a:t>        </a:t>
                </a:r>
                <a14:m>
                  <m:oMath xmlns:m="http://schemas.openxmlformats.org/officeDocument/2006/math">
                    <m:acc>
                      <m:accPr>
                        <m:chr m:val="̂"/>
                        <m:ctrlPr>
                          <a:rPr lang="en-US" altLang="ko-KR" sz="1300" b="1" i="1">
                            <a:solidFill>
                              <a:prstClr val="black"/>
                            </a:solidFill>
                            <a:latin typeface="Cambria Math" panose="02040503050406030204" pitchFamily="18" charset="0"/>
                          </a:rPr>
                        </m:ctrlPr>
                      </m:accPr>
                      <m:e>
                        <m:r>
                          <a:rPr lang="en-US" altLang="ko-KR" sz="1300" b="1" i="1">
                            <a:solidFill>
                              <a:prstClr val="black"/>
                            </a:solidFill>
                            <a:latin typeface="Cambria Math" panose="02040503050406030204" pitchFamily="18" charset="0"/>
                          </a:rPr>
                          <m:t>𝒗</m:t>
                        </m:r>
                      </m:e>
                    </m:acc>
                    <m:r>
                      <a:rPr lang="en-US" altLang="ko-KR" sz="1300" b="1" i="1">
                        <a:solidFill>
                          <a:prstClr val="black"/>
                        </a:solidFill>
                        <a:latin typeface="Cambria Math" panose="02040503050406030204" pitchFamily="18" charset="0"/>
                      </a:rPr>
                      <m:t>=</m:t>
                    </m:r>
                    <m:r>
                      <a:rPr lang="en-US" altLang="ko-KR" sz="1300" b="1" i="1">
                        <a:solidFill>
                          <a:prstClr val="black"/>
                        </a:solidFill>
                        <a:latin typeface="Cambria Math" panose="02040503050406030204" pitchFamily="18" charset="0"/>
                      </a:rPr>
                      <m:t>𝑾</m:t>
                    </m:r>
                    <m:r>
                      <a:rPr lang="en-US" altLang="ko-KR" sz="1300" b="1" i="1">
                        <a:solidFill>
                          <a:prstClr val="black"/>
                        </a:solidFill>
                        <a:latin typeface="Cambria Math" panose="02040503050406030204" pitchFamily="18" charset="0"/>
                      </a:rPr>
                      <m:t>′∙</m:t>
                    </m:r>
                    <m:r>
                      <a:rPr lang="en-US" altLang="ko-KR" sz="1300" b="1" i="1">
                        <a:solidFill>
                          <a:srgbClr val="7030A0"/>
                        </a:solidFill>
                        <a:latin typeface="Cambria Math" panose="02040503050406030204" pitchFamily="18" charset="0"/>
                      </a:rPr>
                      <m:t>𝒙</m:t>
                    </m:r>
                  </m:oMath>
                </a14:m>
                <a:endParaRPr lang="ko-KR" altLang="en-US" sz="1300" dirty="0">
                  <a:solidFill>
                    <a:prstClr val="black"/>
                  </a:solidFill>
                  <a:latin typeface="Times New Roman" panose="02020603050405020304" pitchFamily="18" charset="0"/>
                  <a:cs typeface="Times New Roman" panose="02020603050405020304" pitchFamily="18" charset="0"/>
                </a:endParaRPr>
              </a:p>
              <a:p>
                <a:pPr marL="363538" indent="-58738">
                  <a:lnSpc>
                    <a:spcPct val="150000"/>
                  </a:lnSpc>
                  <a:spcAft>
                    <a:spcPts val="1000"/>
                  </a:spcAft>
                  <a:tabLst>
                    <a:tab pos="304800" algn="l"/>
                  </a:tabLs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huấn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luyện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vl="0" algn="just">
                  <a:lnSpc>
                    <a:spcPct val="150000"/>
                  </a:lnSpc>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argmax</a:t>
                </a:r>
                <a:r>
                  <a:rPr lang="en-US" altLang="ko-KR" sz="13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ko-KR" sz="1300" b="1" i="1">
                            <a:solidFill>
                              <a:prstClr val="black"/>
                            </a:solidFill>
                            <a:latin typeface="Cambria Math" panose="02040503050406030204" pitchFamily="18" charset="0"/>
                          </a:rPr>
                        </m:ctrlPr>
                      </m:accPr>
                      <m:e>
                        <m:r>
                          <a:rPr lang="en-US" altLang="ko-KR" sz="1300" b="1" i="1">
                            <a:solidFill>
                              <a:prstClr val="black"/>
                            </a:solidFill>
                            <a:latin typeface="Cambria Math" panose="02040503050406030204" pitchFamily="18" charset="0"/>
                          </a:rPr>
                          <m:t>𝒗</m:t>
                        </m:r>
                      </m:e>
                    </m:acc>
                  </m:oMath>
                </a14:m>
                <a:r>
                  <a:rPr lang="en-US" altLang="ko-KR" sz="1300" dirty="0">
                    <a:solidFill>
                      <a:prstClr val="black"/>
                    </a:solidFill>
                    <a:latin typeface="Times New Roman" panose="02020603050405020304" pitchFamily="18" charset="0"/>
                    <a:cs typeface="Times New Roman" panose="02020603050405020304" pitchFamily="18"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and argmax</a:t>
                </a:r>
                <a:r>
                  <a:rPr lang="en-US" altLang="ko-KR" sz="13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ko-KR" sz="1300" i="1">
                            <a:solidFill>
                              <a:srgbClr val="FF0000"/>
                            </a:solidFill>
                            <a:latin typeface="Cambria Math" panose="02040503050406030204" pitchFamily="18" charset="0"/>
                            <a:cs typeface="Times New Roman" panose="02020603050405020304" pitchFamily="18" charset="0"/>
                          </a:rPr>
                        </m:ctrlPr>
                      </m:sSubPr>
                      <m:e>
                        <m:r>
                          <a:rPr lang="en-US" altLang="ko-KR" sz="1300" b="1" i="1">
                            <a:solidFill>
                              <a:srgbClr val="FF0000"/>
                            </a:solidFill>
                            <a:latin typeface="Cambria Math" panose="02040503050406030204" pitchFamily="18" charset="0"/>
                            <a:cs typeface="Times New Roman" panose="02020603050405020304" pitchFamily="18" charset="0"/>
                          </a:rPr>
                          <m:t>𝒗</m:t>
                        </m:r>
                      </m:e>
                      <m:sub>
                        <m:r>
                          <a:rPr lang="en-US" altLang="ko-KR" sz="1300" i="1">
                            <a:solidFill>
                              <a:srgbClr val="FF0000"/>
                            </a:solidFill>
                            <a:latin typeface="Cambria Math" panose="02040503050406030204" pitchFamily="18" charset="0"/>
                            <a:cs typeface="Times New Roman" panose="02020603050405020304" pitchFamily="18" charset="0"/>
                          </a:rPr>
                          <m:t>"</m:t>
                        </m:r>
                        <m:r>
                          <a:rPr lang="en-US" altLang="ko-KR" sz="1300" i="1">
                            <a:solidFill>
                              <a:srgbClr val="FF0000"/>
                            </a:solidFill>
                            <a:latin typeface="Cambria Math" panose="02040503050406030204" pitchFamily="18" charset="0"/>
                            <a:cs typeface="Times New Roman" panose="02020603050405020304" pitchFamily="18" charset="0"/>
                          </a:rPr>
                          <m:t>𝑎𝑝𝑝𝑙𝑒</m:t>
                        </m:r>
                        <m:r>
                          <a:rPr lang="en-US" altLang="ko-KR" sz="1300" i="1">
                            <a:solidFill>
                              <a:srgbClr val="FF0000"/>
                            </a:solidFill>
                            <a:latin typeface="Cambria Math" panose="02040503050406030204" pitchFamily="18" charset="0"/>
                            <a:cs typeface="Times New Roman" panose="02020603050405020304" pitchFamily="18" charset="0"/>
                          </a:rPr>
                          <m:t>"</m:t>
                        </m:r>
                      </m:sub>
                    </m:sSub>
                  </m:oMath>
                </a14:m>
                <a:r>
                  <a:rPr lang="en-US" altLang="ko-KR" sz="1300" dirty="0">
                    <a:solidFill>
                      <a:prstClr val="black"/>
                    </a:solidFill>
                    <a:latin typeface="Times New Roman" panose="02020603050405020304" pitchFamily="18" charset="0"/>
                    <a:cs typeface="Times New Roman" panose="02020603050405020304" pitchFamily="18"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3538" indent="-58738">
                  <a:lnSpc>
                    <a:spcPct val="150000"/>
                  </a:lnSpc>
                  <a:spcAft>
                    <a:spcPts val="1000"/>
                  </a:spcAft>
                  <a:tabLst>
                    <a:tab pos="304800" algn="l"/>
                  </a:tabLs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giảm thiểu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Choice>
        <mc:Fallback xmlns="">
          <p:sp>
            <p:nvSpPr>
              <p:cNvPr id="52" name="Rectangle 12">
                <a:extLst>
                  <a:ext uri="{FF2B5EF4-FFF2-40B4-BE49-F238E27FC236}">
                    <a16:creationId xmlns:a16="http://schemas.microsoft.com/office/drawing/2014/main" id="{DFF994D3-FFEA-494A-A8A8-57969E49EE87}"/>
                  </a:ext>
                </a:extLst>
              </p:cNvPr>
              <p:cNvSpPr>
                <a:spLocks noRot="1" noChangeAspect="1" noMove="1" noResize="1" noEditPoints="1" noAdjustHandles="1" noChangeArrowheads="1" noChangeShapeType="1" noTextEdit="1"/>
              </p:cNvSpPr>
              <p:nvPr/>
            </p:nvSpPr>
            <p:spPr>
              <a:xfrm>
                <a:off x="1026604" y="2113289"/>
                <a:ext cx="8632824" cy="2323823"/>
              </a:xfrm>
              <a:prstGeom prst="rect">
                <a:avLst/>
              </a:prstGeom>
              <a:blipFill>
                <a:blip r:embed="rId3"/>
                <a:stretch>
                  <a:fillRect/>
                </a:stretch>
              </a:blipFill>
              <a:ln>
                <a:noFill/>
              </a:ln>
            </p:spPr>
            <p:txBody>
              <a:bodyPr/>
              <a:lstStyle/>
              <a:p>
                <a:r>
                  <a:rPr lang="en-US">
                    <a:noFill/>
                  </a:rPr>
                  <a:t> </a:t>
                </a:r>
              </a:p>
            </p:txBody>
          </p:sp>
        </mc:Fallback>
      </mc:AlternateContent>
      <p:grpSp>
        <p:nvGrpSpPr>
          <p:cNvPr id="57" name="그룹 56">
            <a:extLst>
              <a:ext uri="{FF2B5EF4-FFF2-40B4-BE49-F238E27FC236}">
                <a16:creationId xmlns:a16="http://schemas.microsoft.com/office/drawing/2014/main" id="{CCCAD397-EE94-4A9B-AECA-0326293B0514}"/>
              </a:ext>
            </a:extLst>
          </p:cNvPr>
          <p:cNvGrpSpPr/>
          <p:nvPr/>
        </p:nvGrpSpPr>
        <p:grpSpPr>
          <a:xfrm>
            <a:off x="4914186" y="2123469"/>
            <a:ext cx="4348056" cy="2567439"/>
            <a:chOff x="16511506" y="2602563"/>
            <a:chExt cx="5212526" cy="3077891"/>
          </a:xfrm>
        </p:grpSpPr>
        <p:grpSp>
          <p:nvGrpSpPr>
            <p:cNvPr id="58" name="그룹 57">
              <a:extLst>
                <a:ext uri="{FF2B5EF4-FFF2-40B4-BE49-F238E27FC236}">
                  <a16:creationId xmlns:a16="http://schemas.microsoft.com/office/drawing/2014/main" id="{0C9E9B97-AE90-401A-BE46-F0CF55B5E2E0}"/>
                </a:ext>
              </a:extLst>
            </p:cNvPr>
            <p:cNvGrpSpPr/>
            <p:nvPr/>
          </p:nvGrpSpPr>
          <p:grpSpPr>
            <a:xfrm>
              <a:off x="16511506" y="2602563"/>
              <a:ext cx="5212526" cy="3077891"/>
              <a:chOff x="6207044" y="2711422"/>
              <a:chExt cx="5212526" cy="3077891"/>
            </a:xfrm>
          </p:grpSpPr>
          <p:grpSp>
            <p:nvGrpSpPr>
              <p:cNvPr id="60" name="그룹 59">
                <a:extLst>
                  <a:ext uri="{FF2B5EF4-FFF2-40B4-BE49-F238E27FC236}">
                    <a16:creationId xmlns:a16="http://schemas.microsoft.com/office/drawing/2014/main" id="{D085704C-2463-43A9-9F4E-854E81381258}"/>
                  </a:ext>
                </a:extLst>
              </p:cNvPr>
              <p:cNvGrpSpPr/>
              <p:nvPr/>
            </p:nvGrpSpPr>
            <p:grpSpPr>
              <a:xfrm>
                <a:off x="6207044" y="2711422"/>
                <a:ext cx="5212526" cy="3077891"/>
                <a:chOff x="6207044" y="2711422"/>
                <a:chExt cx="5212526" cy="3077891"/>
              </a:xfrm>
            </p:grpSpPr>
            <p:sp>
              <p:nvSpPr>
                <p:cNvPr id="68" name="직사각형 67">
                  <a:extLst>
                    <a:ext uri="{FF2B5EF4-FFF2-40B4-BE49-F238E27FC236}">
                      <a16:creationId xmlns:a16="http://schemas.microsoft.com/office/drawing/2014/main" id="{ABF91DB0-6A61-4C5D-A8DC-781C4CEA3E23}"/>
                    </a:ext>
                  </a:extLst>
                </p:cNvPr>
                <p:cNvSpPr/>
                <p:nvPr/>
              </p:nvSpPr>
              <p:spPr>
                <a:xfrm>
                  <a:off x="7631430" y="2711422"/>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69" name="직사각형 68">
                  <a:extLst>
                    <a:ext uri="{FF2B5EF4-FFF2-40B4-BE49-F238E27FC236}">
                      <a16:creationId xmlns:a16="http://schemas.microsoft.com/office/drawing/2014/main" id="{CC6F2E4B-AD3B-48AF-A243-6BEA666BBA39}"/>
                    </a:ext>
                  </a:extLst>
                </p:cNvPr>
                <p:cNvSpPr/>
                <p:nvPr/>
              </p:nvSpPr>
              <p:spPr>
                <a:xfrm>
                  <a:off x="7631430" y="289313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0" name="직사각형 69">
                  <a:extLst>
                    <a:ext uri="{FF2B5EF4-FFF2-40B4-BE49-F238E27FC236}">
                      <a16:creationId xmlns:a16="http://schemas.microsoft.com/office/drawing/2014/main" id="{25D64633-6660-4148-8592-1FA6CCB9A7F6}"/>
                    </a:ext>
                  </a:extLst>
                </p:cNvPr>
                <p:cNvSpPr/>
                <p:nvPr/>
              </p:nvSpPr>
              <p:spPr>
                <a:xfrm>
                  <a:off x="7631430" y="3074838"/>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1" name="직사각형 70">
                  <a:extLst>
                    <a:ext uri="{FF2B5EF4-FFF2-40B4-BE49-F238E27FC236}">
                      <a16:creationId xmlns:a16="http://schemas.microsoft.com/office/drawing/2014/main" id="{03CD5C71-D95B-4717-9C34-DFDBF94D5AE5}"/>
                    </a:ext>
                  </a:extLst>
                </p:cNvPr>
                <p:cNvSpPr/>
                <p:nvPr/>
              </p:nvSpPr>
              <p:spPr>
                <a:xfrm>
                  <a:off x="7631430" y="32565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2" name="직사각형 71">
                  <a:extLst>
                    <a:ext uri="{FF2B5EF4-FFF2-40B4-BE49-F238E27FC236}">
                      <a16:creationId xmlns:a16="http://schemas.microsoft.com/office/drawing/2014/main" id="{B9143690-1CD4-44D9-8AE4-E9795F24DFE6}"/>
                    </a:ext>
                  </a:extLst>
                </p:cNvPr>
                <p:cNvSpPr/>
                <p:nvPr/>
              </p:nvSpPr>
              <p:spPr>
                <a:xfrm>
                  <a:off x="7631430" y="463044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3" name="직사각형 72">
                  <a:extLst>
                    <a:ext uri="{FF2B5EF4-FFF2-40B4-BE49-F238E27FC236}">
                      <a16:creationId xmlns:a16="http://schemas.microsoft.com/office/drawing/2014/main" id="{3D3B117F-4E59-4A27-84BA-09294974511E}"/>
                    </a:ext>
                  </a:extLst>
                </p:cNvPr>
                <p:cNvSpPr/>
                <p:nvPr/>
              </p:nvSpPr>
              <p:spPr>
                <a:xfrm>
                  <a:off x="7631430" y="48121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4" name="직사각형 73">
                  <a:extLst>
                    <a:ext uri="{FF2B5EF4-FFF2-40B4-BE49-F238E27FC236}">
                      <a16:creationId xmlns:a16="http://schemas.microsoft.com/office/drawing/2014/main" id="{B518BA64-796A-4816-B921-C0321A2B288F}"/>
                    </a:ext>
                  </a:extLst>
                </p:cNvPr>
                <p:cNvSpPr/>
                <p:nvPr/>
              </p:nvSpPr>
              <p:spPr>
                <a:xfrm>
                  <a:off x="7631430" y="49938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5" name="직사각형 74">
                  <a:extLst>
                    <a:ext uri="{FF2B5EF4-FFF2-40B4-BE49-F238E27FC236}">
                      <a16:creationId xmlns:a16="http://schemas.microsoft.com/office/drawing/2014/main" id="{9791A5B3-EE62-42B0-8559-A3C7CE20B365}"/>
                    </a:ext>
                  </a:extLst>
                </p:cNvPr>
                <p:cNvSpPr/>
                <p:nvPr/>
              </p:nvSpPr>
              <p:spPr>
                <a:xfrm>
                  <a:off x="8928366" y="3757124"/>
                  <a:ext cx="160936" cy="150564"/>
                </a:xfrm>
                <a:prstGeom prst="rect">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6" name="직사각형 75">
                  <a:extLst>
                    <a:ext uri="{FF2B5EF4-FFF2-40B4-BE49-F238E27FC236}">
                      <a16:creationId xmlns:a16="http://schemas.microsoft.com/office/drawing/2014/main" id="{D63B41F0-8B58-4572-909E-4B6D0D28D9F7}"/>
                    </a:ext>
                  </a:extLst>
                </p:cNvPr>
                <p:cNvSpPr/>
                <p:nvPr/>
              </p:nvSpPr>
              <p:spPr>
                <a:xfrm>
                  <a:off x="8928366" y="3938833"/>
                  <a:ext cx="160936" cy="150564"/>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77" name="직사각형 76">
                  <a:extLst>
                    <a:ext uri="{FF2B5EF4-FFF2-40B4-BE49-F238E27FC236}">
                      <a16:creationId xmlns:a16="http://schemas.microsoft.com/office/drawing/2014/main" id="{3E0CB96C-F973-4FF5-BC8B-21D1A1D2A786}"/>
                    </a:ext>
                  </a:extLst>
                </p:cNvPr>
                <p:cNvSpPr/>
                <p:nvPr/>
              </p:nvSpPr>
              <p:spPr>
                <a:xfrm>
                  <a:off x="8928366" y="4120540"/>
                  <a:ext cx="160936" cy="150564"/>
                </a:xfrm>
                <a:prstGeom prst="rect">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83" name="직사각형 82">
                  <a:extLst>
                    <a:ext uri="{FF2B5EF4-FFF2-40B4-BE49-F238E27FC236}">
                      <a16:creationId xmlns:a16="http://schemas.microsoft.com/office/drawing/2014/main" id="{D4663522-FE49-44E2-90D8-05C7753BEF22}"/>
                    </a:ext>
                  </a:extLst>
                </p:cNvPr>
                <p:cNvSpPr/>
                <p:nvPr/>
              </p:nvSpPr>
              <p:spPr>
                <a:xfrm>
                  <a:off x="10304289" y="3650698"/>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95" name="직사각형 94">
                  <a:extLst>
                    <a:ext uri="{FF2B5EF4-FFF2-40B4-BE49-F238E27FC236}">
                      <a16:creationId xmlns:a16="http://schemas.microsoft.com/office/drawing/2014/main" id="{C03751CD-A9E6-417C-B79B-603B805F366B}"/>
                    </a:ext>
                  </a:extLst>
                </p:cNvPr>
                <p:cNvSpPr/>
                <p:nvPr/>
              </p:nvSpPr>
              <p:spPr>
                <a:xfrm>
                  <a:off x="10304289" y="3832406"/>
                  <a:ext cx="160936" cy="150564"/>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96" name="직사각형 95">
                  <a:extLst>
                    <a:ext uri="{FF2B5EF4-FFF2-40B4-BE49-F238E27FC236}">
                      <a16:creationId xmlns:a16="http://schemas.microsoft.com/office/drawing/2014/main" id="{7C969E84-6634-489F-8610-08392F46E4D7}"/>
                    </a:ext>
                  </a:extLst>
                </p:cNvPr>
                <p:cNvSpPr/>
                <p:nvPr/>
              </p:nvSpPr>
              <p:spPr>
                <a:xfrm>
                  <a:off x="10304289" y="40141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97" name="직사각형 96">
                  <a:extLst>
                    <a:ext uri="{FF2B5EF4-FFF2-40B4-BE49-F238E27FC236}">
                      <a16:creationId xmlns:a16="http://schemas.microsoft.com/office/drawing/2014/main" id="{6CC69851-4B19-4298-B05E-06D7E19B8A3A}"/>
                    </a:ext>
                  </a:extLst>
                </p:cNvPr>
                <p:cNvSpPr/>
                <p:nvPr/>
              </p:nvSpPr>
              <p:spPr>
                <a:xfrm>
                  <a:off x="10304289" y="4195822"/>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cxnSp>
              <p:nvCxnSpPr>
                <p:cNvPr id="98" name="직선 화살표 연결선 97">
                  <a:extLst>
                    <a:ext uri="{FF2B5EF4-FFF2-40B4-BE49-F238E27FC236}">
                      <a16:creationId xmlns:a16="http://schemas.microsoft.com/office/drawing/2014/main" id="{BA345F8A-1C95-4385-B973-ED7CF47B1A34}"/>
                    </a:ext>
                  </a:extLst>
                </p:cNvPr>
                <p:cNvCxnSpPr>
                  <a:cxnSpLocks/>
                </p:cNvCxnSpPr>
                <p:nvPr/>
              </p:nvCxnSpPr>
              <p:spPr>
                <a:xfrm>
                  <a:off x="7894943" y="3074838"/>
                  <a:ext cx="866902" cy="865671"/>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8F391B47-A362-44B2-AC3A-A1D7B351E900}"/>
                    </a:ext>
                  </a:extLst>
                </p:cNvPr>
                <p:cNvCxnSpPr>
                  <a:cxnSpLocks/>
                </p:cNvCxnSpPr>
                <p:nvPr/>
              </p:nvCxnSpPr>
              <p:spPr>
                <a:xfrm flipV="1">
                  <a:off x="7894943" y="4139058"/>
                  <a:ext cx="866902" cy="854803"/>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EE54B775-E8E8-4BEA-B183-7E09109247B2}"/>
                    </a:ext>
                  </a:extLst>
                </p:cNvPr>
                <p:cNvCxnSpPr>
                  <a:cxnSpLocks/>
                </p:cNvCxnSpPr>
                <p:nvPr/>
              </p:nvCxnSpPr>
              <p:spPr>
                <a:xfrm>
                  <a:off x="9224621" y="4020033"/>
                  <a:ext cx="757365"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65080C1-E0A6-4EE0-B743-603530AD9EA1}"/>
                    </a:ext>
                  </a:extLst>
                </p:cNvPr>
                <p:cNvSpPr txBox="1"/>
                <p:nvPr/>
              </p:nvSpPr>
              <p:spPr>
                <a:xfrm>
                  <a:off x="7142653" y="5420344"/>
                  <a:ext cx="1138488" cy="368969"/>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Input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102" name="TextBox 101">
                  <a:extLst>
                    <a:ext uri="{FF2B5EF4-FFF2-40B4-BE49-F238E27FC236}">
                      <a16:creationId xmlns:a16="http://schemas.microsoft.com/office/drawing/2014/main" id="{044F9552-4951-4386-BC1B-F06EA3E0C941}"/>
                    </a:ext>
                  </a:extLst>
                </p:cNvPr>
                <p:cNvSpPr txBox="1"/>
                <p:nvPr/>
              </p:nvSpPr>
              <p:spPr>
                <a:xfrm>
                  <a:off x="8479084" y="5420343"/>
                  <a:ext cx="1138488" cy="368968"/>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Hidden</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103" name="TextBox 102">
                  <a:extLst>
                    <a:ext uri="{FF2B5EF4-FFF2-40B4-BE49-F238E27FC236}">
                      <a16:creationId xmlns:a16="http://schemas.microsoft.com/office/drawing/2014/main" id="{2A617334-901A-43AF-8D84-5EBCBB0A945F}"/>
                    </a:ext>
                  </a:extLst>
                </p:cNvPr>
                <p:cNvSpPr txBox="1"/>
                <p:nvPr/>
              </p:nvSpPr>
              <p:spPr>
                <a:xfrm>
                  <a:off x="9815514" y="5420343"/>
                  <a:ext cx="1138488" cy="368968"/>
                </a:xfrm>
                <a:prstGeom prst="rect">
                  <a:avLst/>
                </a:prstGeom>
                <a:noFill/>
              </p:spPr>
              <p:txBody>
                <a:bodyPr wrap="square" rtlCol="0">
                  <a:spAutoFit/>
                  <a:scene3d>
                    <a:camera prst="orthographicFront"/>
                    <a:lightRig rig="threePt" dir="t"/>
                  </a:scene3d>
                  <a:sp3d>
                    <a:bevelB w="0" h="1270"/>
                  </a:sp3d>
                </a:bodyPr>
                <a:lstStyle/>
                <a:p>
                  <a:pPr algn="ctr"/>
                  <a:r>
                    <a:rPr lang="en-US" altLang="ko-KR" sz="1400"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Output</a:t>
                  </a:r>
                  <a:endParaRPr lang="ko-KR" altLang="en-US" sz="1400" dirty="0">
                    <a:solidFill>
                      <a:srgbClr val="193EB0"/>
                    </a:solidFill>
                    <a:latin typeface="SamsungOne-700" panose="020B0803030303020204" pitchFamily="34" charset="0"/>
                    <a:cs typeface="Times New Roman" panose="02020603050405020304" pitchFamily="18" charset="0"/>
                  </a:endParaRPr>
                </a:p>
              </p:txBody>
            </p:sp>
            <p:sp>
              <p:nvSpPr>
                <p:cNvPr id="104" name="직사각형 103">
                  <a:extLst>
                    <a:ext uri="{FF2B5EF4-FFF2-40B4-BE49-F238E27FC236}">
                      <a16:creationId xmlns:a16="http://schemas.microsoft.com/office/drawing/2014/main" id="{78B3A015-CD79-412E-AC2F-9DF4D1DAAD87}"/>
                    </a:ext>
                  </a:extLst>
                </p:cNvPr>
                <p:cNvSpPr/>
                <p:nvPr/>
              </p:nvSpPr>
              <p:spPr>
                <a:xfrm>
                  <a:off x="7631430" y="3438254"/>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105" name="직사각형 104">
                  <a:extLst>
                    <a:ext uri="{FF2B5EF4-FFF2-40B4-BE49-F238E27FC236}">
                      <a16:creationId xmlns:a16="http://schemas.microsoft.com/office/drawing/2014/main" id="{915F464C-40CC-49FF-BA29-EC457E021243}"/>
                    </a:ext>
                  </a:extLst>
                </p:cNvPr>
                <p:cNvSpPr/>
                <p:nvPr/>
              </p:nvSpPr>
              <p:spPr>
                <a:xfrm>
                  <a:off x="7631430" y="3623946"/>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115" name="직사각형 114">
                  <a:extLst>
                    <a:ext uri="{FF2B5EF4-FFF2-40B4-BE49-F238E27FC236}">
                      <a16:creationId xmlns:a16="http://schemas.microsoft.com/office/drawing/2014/main" id="{693243F7-D429-4453-8125-FDB18B1D6882}"/>
                    </a:ext>
                  </a:extLst>
                </p:cNvPr>
                <p:cNvSpPr/>
                <p:nvPr/>
              </p:nvSpPr>
              <p:spPr>
                <a:xfrm>
                  <a:off x="7631430" y="4444752"/>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116" name="직사각형 115">
                  <a:extLst>
                    <a:ext uri="{FF2B5EF4-FFF2-40B4-BE49-F238E27FC236}">
                      <a16:creationId xmlns:a16="http://schemas.microsoft.com/office/drawing/2014/main" id="{2AC539FF-C6B0-4A9A-9C15-BEA7F26468A3}"/>
                    </a:ext>
                  </a:extLst>
                </p:cNvPr>
                <p:cNvSpPr/>
                <p:nvPr/>
              </p:nvSpPr>
              <p:spPr>
                <a:xfrm>
                  <a:off x="7632178" y="4259060"/>
                  <a:ext cx="160936" cy="150564"/>
                </a:xfrm>
                <a:prstGeom prst="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117" name="직사각형 116">
                  <a:extLst>
                    <a:ext uri="{FF2B5EF4-FFF2-40B4-BE49-F238E27FC236}">
                      <a16:creationId xmlns:a16="http://schemas.microsoft.com/office/drawing/2014/main" id="{2663C5DE-D2C0-4742-B759-9EEC9D293841}"/>
                    </a:ext>
                  </a:extLst>
                </p:cNvPr>
                <p:cNvSpPr/>
                <p:nvPr/>
              </p:nvSpPr>
              <p:spPr>
                <a:xfrm>
                  <a:off x="7631430" y="5179063"/>
                  <a:ext cx="160936" cy="150564"/>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666E8AA-02CB-40B1-8F1F-97CAE8561C1B}"/>
                        </a:ext>
                      </a:extLst>
                    </p:cNvPr>
                    <p:cNvSpPr txBox="1"/>
                    <p:nvPr/>
                  </p:nvSpPr>
                  <p:spPr>
                    <a:xfrm>
                      <a:off x="8157674" y="2968412"/>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136" name="TextBox 135">
                      <a:extLst>
                        <a:ext uri="{FF2B5EF4-FFF2-40B4-BE49-F238E27FC236}">
                          <a16:creationId xmlns:a16="http://schemas.microsoft.com/office/drawing/2014/main" id="{65BAD2D3-612B-4CCA-AB20-43D95E4336B6}"/>
                        </a:ext>
                      </a:extLst>
                    </p:cNvPr>
                    <p:cNvSpPr txBox="1">
                      <a:spLocks noRot="1" noChangeAspect="1" noMove="1" noResize="1" noEditPoints="1" noAdjustHandles="1" noChangeArrowheads="1" noChangeShapeType="1" noTextEdit="1"/>
                    </p:cNvSpPr>
                    <p:nvPr/>
                  </p:nvSpPr>
                  <p:spPr>
                    <a:xfrm>
                      <a:off x="8157674" y="2968412"/>
                      <a:ext cx="341439" cy="307777"/>
                    </a:xfrm>
                    <a:prstGeom prst="rect">
                      <a:avLst/>
                    </a:prstGeom>
                    <a:blipFill>
                      <a:blip r:embed="rId4"/>
                      <a:stretch>
                        <a:fillRect l="-10714" r="-14286" b="-98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935AB20-C1A5-4D72-B23E-3ED976572E2E}"/>
                        </a:ext>
                      </a:extLst>
                    </p:cNvPr>
                    <p:cNvSpPr txBox="1"/>
                    <p:nvPr/>
                  </p:nvSpPr>
                  <p:spPr>
                    <a:xfrm>
                      <a:off x="9517613" y="3475811"/>
                      <a:ext cx="407163"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r>
                              <a:rPr lang="en-US" altLang="ko-KR" sz="2000" b="1" i="1">
                                <a:latin typeface="Cambria Math" panose="02040503050406030204" pitchFamily="18" charset="0"/>
                              </a:rPr>
                              <m:t>′</m:t>
                            </m:r>
                          </m:oMath>
                        </m:oMathPara>
                      </a14:m>
                      <a:endParaRPr lang="ko-KR" altLang="en-US" sz="2000" b="1" dirty="0"/>
                    </a:p>
                  </p:txBody>
                </p:sp>
              </mc:Choice>
              <mc:Fallback xmlns="">
                <p:sp>
                  <p:nvSpPr>
                    <p:cNvPr id="137" name="TextBox 136">
                      <a:extLst>
                        <a:ext uri="{FF2B5EF4-FFF2-40B4-BE49-F238E27FC236}">
                          <a16:creationId xmlns:a16="http://schemas.microsoft.com/office/drawing/2014/main" id="{9D348A9C-B49D-4C60-A0F0-A45F86338576}"/>
                        </a:ext>
                      </a:extLst>
                    </p:cNvPr>
                    <p:cNvSpPr txBox="1">
                      <a:spLocks noRot="1" noChangeAspect="1" noMove="1" noResize="1" noEditPoints="1" noAdjustHandles="1" noChangeArrowheads="1" noChangeShapeType="1" noTextEdit="1"/>
                    </p:cNvSpPr>
                    <p:nvPr/>
                  </p:nvSpPr>
                  <p:spPr>
                    <a:xfrm>
                      <a:off x="9517613" y="3475811"/>
                      <a:ext cx="407163" cy="307777"/>
                    </a:xfrm>
                    <a:prstGeom prst="rect">
                      <a:avLst/>
                    </a:prstGeom>
                    <a:blipFill>
                      <a:blip r:embed="rId5"/>
                      <a:stretch>
                        <a:fillRect l="-8955" r="-14925" b="-137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36AFDAD5-D6B5-4129-88B4-60910EB11B84}"/>
                        </a:ext>
                      </a:extLst>
                    </p:cNvPr>
                    <p:cNvSpPr txBox="1"/>
                    <p:nvPr/>
                  </p:nvSpPr>
                  <p:spPr>
                    <a:xfrm>
                      <a:off x="6518361" y="3066437"/>
                      <a:ext cx="882372" cy="442762"/>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𝑎𝑛</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120" name="TextBox 119">
                      <a:extLst>
                        <a:ext uri="{FF2B5EF4-FFF2-40B4-BE49-F238E27FC236}">
                          <a16:creationId xmlns:a16="http://schemas.microsoft.com/office/drawing/2014/main" id="{E22E47D7-0482-4B7B-9611-397C6D64C442}"/>
                        </a:ext>
                      </a:extLst>
                    </p:cNvPr>
                    <p:cNvSpPr txBox="1">
                      <a:spLocks noRot="1" noChangeAspect="1" noMove="1" noResize="1" noEditPoints="1" noAdjustHandles="1" noChangeArrowheads="1" noChangeShapeType="1" noTextEdit="1"/>
                    </p:cNvSpPr>
                    <p:nvPr/>
                  </p:nvSpPr>
                  <p:spPr>
                    <a:xfrm>
                      <a:off x="6518361" y="3066437"/>
                      <a:ext cx="882372" cy="44276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438974D-F28A-4303-9FEE-9F5D44101E43}"/>
                        </a:ext>
                      </a:extLst>
                    </p:cNvPr>
                    <p:cNvSpPr txBox="1"/>
                    <p:nvPr/>
                  </p:nvSpPr>
                  <p:spPr>
                    <a:xfrm>
                      <a:off x="6207044" y="4593385"/>
                      <a:ext cx="1193689" cy="469051"/>
                    </a:xfrm>
                    <a:prstGeom prst="rect">
                      <a:avLst/>
                    </a:prstGeom>
                    <a:noFill/>
                  </p:spPr>
                  <p:txBody>
                    <a:bodyPr wrap="non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00B050"/>
                                    </a:solidFill>
                                    <a:latin typeface="Cambria Math" panose="02040503050406030204" pitchFamily="18" charset="0"/>
                                    <a:cs typeface="Times New Roman" panose="02020603050405020304" pitchFamily="18" charset="0"/>
                                  </a:rPr>
                                </m:ctrlPr>
                              </m:sSubPr>
                              <m:e>
                                <m:r>
                                  <a:rPr lang="en-US" altLang="ko-KR" b="1" i="1">
                                    <a:solidFill>
                                      <a:srgbClr val="00B050"/>
                                    </a:solidFill>
                                    <a:latin typeface="Cambria Math" panose="02040503050406030204" pitchFamily="18" charset="0"/>
                                    <a:cs typeface="Times New Roman" panose="02020603050405020304" pitchFamily="18" charset="0"/>
                                  </a:rPr>
                                  <m:t>𝒗</m:t>
                                </m:r>
                              </m:e>
                              <m:sub>
                                <m:r>
                                  <a:rPr lang="en-US" altLang="ko-KR" i="1">
                                    <a:solidFill>
                                      <a:srgbClr val="00B050"/>
                                    </a:solidFill>
                                    <a:latin typeface="Cambria Math" panose="02040503050406030204" pitchFamily="18" charset="0"/>
                                    <a:cs typeface="Times New Roman" panose="02020603050405020304" pitchFamily="18" charset="0"/>
                                  </a:rPr>
                                  <m:t>"</m:t>
                                </m:r>
                                <m:r>
                                  <a:rPr lang="en-US" altLang="ko-KR" i="1">
                                    <a:solidFill>
                                      <a:srgbClr val="00B050"/>
                                    </a:solidFill>
                                    <a:latin typeface="Cambria Math" panose="02040503050406030204" pitchFamily="18" charset="0"/>
                                    <a:cs typeface="Times New Roman" panose="02020603050405020304" pitchFamily="18" charset="0"/>
                                  </a:rPr>
                                  <m:t>𝑒𝑣𝑒𝑟𝑦</m:t>
                                </m:r>
                                <m:r>
                                  <a:rPr lang="en-US" altLang="ko-KR" i="1">
                                    <a:solidFill>
                                      <a:srgbClr val="00B050"/>
                                    </a:solidFill>
                                    <a:latin typeface="Cambria Math" panose="02040503050406030204" pitchFamily="18" charset="0"/>
                                    <a:cs typeface="Times New Roman" panose="02020603050405020304" pitchFamily="18" charset="0"/>
                                  </a:rPr>
                                  <m:t>"</m:t>
                                </m:r>
                              </m:sub>
                            </m:sSub>
                          </m:oMath>
                        </m:oMathPara>
                      </a14:m>
                      <a:endParaRPr lang="ko-KR" altLang="en-US"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121" name="TextBox 120">
                      <a:extLst>
                        <a:ext uri="{FF2B5EF4-FFF2-40B4-BE49-F238E27FC236}">
                          <a16:creationId xmlns:a16="http://schemas.microsoft.com/office/drawing/2014/main" id="{85C9A53F-AF57-45A9-8B65-E9F1D9BD6CB1}"/>
                        </a:ext>
                      </a:extLst>
                    </p:cNvPr>
                    <p:cNvSpPr txBox="1">
                      <a:spLocks noRot="1" noChangeAspect="1" noMove="1" noResize="1" noEditPoints="1" noAdjustHandles="1" noChangeArrowheads="1" noChangeShapeType="1" noTextEdit="1"/>
                    </p:cNvSpPr>
                    <p:nvPr/>
                  </p:nvSpPr>
                  <p:spPr>
                    <a:xfrm>
                      <a:off x="6207044" y="4593385"/>
                      <a:ext cx="1193689" cy="469051"/>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E818EA7F-FB1B-40B7-B599-8E6B332A5B3E}"/>
                        </a:ext>
                      </a:extLst>
                    </p:cNvPr>
                    <p:cNvSpPr txBox="1"/>
                    <p:nvPr/>
                  </p:nvSpPr>
                  <p:spPr>
                    <a:xfrm>
                      <a:off x="10530995" y="3801262"/>
                      <a:ext cx="888575" cy="390748"/>
                    </a:xfrm>
                    <a:prstGeom prst="rect">
                      <a:avLst/>
                    </a:prstGeom>
                    <a:noFill/>
                  </p:spPr>
                  <p:txBody>
                    <a:bodyPr wrap="square" rtlCol="0">
                      <a:spAutoFit/>
                      <a:scene3d>
                        <a:camera prst="orthographicFront"/>
                        <a:lightRig rig="threePt" dir="t"/>
                      </a:scene3d>
                      <a:sp3d>
                        <a:bevelB w="0" h="1270"/>
                      </a:sp3d>
                    </a:bodyPr>
                    <a:lstStyle/>
                    <a:p>
                      <a:pPr algn="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cs typeface="Times New Roman" panose="02020603050405020304" pitchFamily="18" charset="0"/>
                                  </a:rPr>
                                </m:ctrlPr>
                              </m:sSubPr>
                              <m:e>
                                <m:r>
                                  <a:rPr lang="en-US" altLang="ko-KR" b="1" i="1">
                                    <a:solidFill>
                                      <a:srgbClr val="FF0000"/>
                                    </a:solidFill>
                                    <a:latin typeface="Cambria Math" panose="02040503050406030204" pitchFamily="18" charset="0"/>
                                    <a:cs typeface="Times New Roman" panose="02020603050405020304" pitchFamily="18" charset="0"/>
                                  </a:rPr>
                                  <m:t>𝒗</m:t>
                                </m:r>
                              </m:e>
                              <m:sub>
                                <m:r>
                                  <a:rPr lang="en-US" altLang="ko-KR" i="1">
                                    <a:solidFill>
                                      <a:srgbClr val="FF0000"/>
                                    </a:solidFill>
                                    <a:latin typeface="Cambria Math" panose="02040503050406030204" pitchFamily="18" charset="0"/>
                                    <a:cs typeface="Times New Roman" panose="02020603050405020304" pitchFamily="18" charset="0"/>
                                  </a:rPr>
                                  <m:t>"</m:t>
                                </m:r>
                                <m:r>
                                  <a:rPr lang="en-US" altLang="ko-KR" i="1">
                                    <a:solidFill>
                                      <a:srgbClr val="FF0000"/>
                                    </a:solidFill>
                                    <a:latin typeface="Cambria Math" panose="02040503050406030204" pitchFamily="18" charset="0"/>
                                    <a:cs typeface="Times New Roman" panose="02020603050405020304" pitchFamily="18" charset="0"/>
                                  </a:rPr>
                                  <m:t>𝑎𝑝𝑝𝑙𝑒</m:t>
                                </m:r>
                                <m:r>
                                  <a:rPr lang="en-US" altLang="ko-KR" i="1">
                                    <a:solidFill>
                                      <a:srgbClr val="FF0000"/>
                                    </a:solidFill>
                                    <a:latin typeface="Cambria Math" panose="02040503050406030204" pitchFamily="18" charset="0"/>
                                    <a:cs typeface="Times New Roman" panose="02020603050405020304" pitchFamily="18" charset="0"/>
                                  </a:rPr>
                                  <m:t>"</m:t>
                                </m:r>
                              </m:sub>
                            </m:sSub>
                          </m:oMath>
                        </m:oMathPara>
                      </a14:m>
                      <a:endParaRPr lang="ko-KR"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40" name="TextBox 139">
                      <a:extLst>
                        <a:ext uri="{FF2B5EF4-FFF2-40B4-BE49-F238E27FC236}">
                          <a16:creationId xmlns:a16="http://schemas.microsoft.com/office/drawing/2014/main" id="{F6CC48A8-7A82-4207-8639-036749B1DA54}"/>
                        </a:ext>
                      </a:extLst>
                    </p:cNvPr>
                    <p:cNvSpPr txBox="1">
                      <a:spLocks noRot="1" noChangeAspect="1" noMove="1" noResize="1" noEditPoints="1" noAdjustHandles="1" noChangeArrowheads="1" noChangeShapeType="1" noTextEdit="1"/>
                    </p:cNvSpPr>
                    <p:nvPr/>
                  </p:nvSpPr>
                  <p:spPr>
                    <a:xfrm>
                      <a:off x="10530995" y="3801262"/>
                      <a:ext cx="888575" cy="390748"/>
                    </a:xfrm>
                    <a:prstGeom prst="rect">
                      <a:avLst/>
                    </a:prstGeom>
                    <a:blipFill>
                      <a:blip r:embed="rId8"/>
                      <a:stretch>
                        <a:fillRect r="-690" b="-7813"/>
                      </a:stretch>
                    </a:blipFill>
                  </p:spPr>
                  <p:txBody>
                    <a:bodyPr/>
                    <a:lstStyle/>
                    <a:p>
                      <a:r>
                        <a:rPr lang="ko-KR" altLang="en-US">
                          <a:noFill/>
                        </a:rPr>
                        <a:t> </a:t>
                      </a:r>
                    </a:p>
                  </p:txBody>
                </p:sp>
              </mc:Fallback>
            </mc:AlternateContent>
            <p:sp>
              <p:nvSpPr>
                <p:cNvPr id="123" name="직사각형 122">
                  <a:extLst>
                    <a:ext uri="{FF2B5EF4-FFF2-40B4-BE49-F238E27FC236}">
                      <a16:creationId xmlns:a16="http://schemas.microsoft.com/office/drawing/2014/main" id="{5A963FC5-9A17-444A-80D4-72AFCF73CE06}"/>
                    </a:ext>
                  </a:extLst>
                </p:cNvPr>
                <p:cNvSpPr/>
                <p:nvPr/>
              </p:nvSpPr>
              <p:spPr>
                <a:xfrm>
                  <a:off x="10304289" y="3464814"/>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sp>
              <p:nvSpPr>
                <p:cNvPr id="124" name="직사각형 123">
                  <a:extLst>
                    <a:ext uri="{FF2B5EF4-FFF2-40B4-BE49-F238E27FC236}">
                      <a16:creationId xmlns:a16="http://schemas.microsoft.com/office/drawing/2014/main" id="{00297C41-EB7A-425A-932E-074AB39EBD99}"/>
                    </a:ext>
                  </a:extLst>
                </p:cNvPr>
                <p:cNvSpPr/>
                <p:nvPr/>
              </p:nvSpPr>
              <p:spPr>
                <a:xfrm>
                  <a:off x="10304289" y="4377530"/>
                  <a:ext cx="160936" cy="150564"/>
                </a:xfrm>
                <a:prstGeom prst="rect">
                  <a:avLst/>
                </a:prstGeom>
                <a:solidFill>
                  <a:schemeClr val="bg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B w="0" h="1270"/>
                  </a:sp3d>
                </a:bodyPr>
                <a:lstStyle/>
                <a:p>
                  <a:pPr algn="ctr"/>
                  <a:endParaRPr lang="ko-KR" altLang="en-US"/>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391A7EE-7EE9-4233-93D7-33C0BE649444}"/>
                      </a:ext>
                    </a:extLst>
                  </p:cNvPr>
                  <p:cNvSpPr txBox="1"/>
                  <p:nvPr/>
                </p:nvSpPr>
                <p:spPr>
                  <a:xfrm>
                    <a:off x="8879427" y="4353147"/>
                    <a:ext cx="237244"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solidFill>
                                <a:srgbClr val="7030A0"/>
                              </a:solidFill>
                              <a:latin typeface="Cambria Math" panose="02040503050406030204" pitchFamily="18" charset="0"/>
                            </a:rPr>
                            <m:t>𝒙</m:t>
                          </m:r>
                        </m:oMath>
                      </m:oMathPara>
                    </a14:m>
                    <a:endParaRPr lang="ko-KR" altLang="en-US" sz="2000" b="1" dirty="0">
                      <a:solidFill>
                        <a:srgbClr val="7030A0"/>
                      </a:solidFill>
                    </a:endParaRPr>
                  </a:p>
                </p:txBody>
              </p:sp>
            </mc:Choice>
            <mc:Fallback xmlns="">
              <p:sp>
                <p:nvSpPr>
                  <p:cNvPr id="110" name="TextBox 109">
                    <a:extLst>
                      <a:ext uri="{FF2B5EF4-FFF2-40B4-BE49-F238E27FC236}">
                        <a16:creationId xmlns:a16="http://schemas.microsoft.com/office/drawing/2014/main" id="{9B9A9620-5BE8-45A7-84AA-386E8C8B324A}"/>
                      </a:ext>
                    </a:extLst>
                  </p:cNvPr>
                  <p:cNvSpPr txBox="1">
                    <a:spLocks noRot="1" noChangeAspect="1" noMove="1" noResize="1" noEditPoints="1" noAdjustHandles="1" noChangeArrowheads="1" noChangeShapeType="1" noTextEdit="1"/>
                  </p:cNvSpPr>
                  <p:nvPr/>
                </p:nvSpPr>
                <p:spPr>
                  <a:xfrm>
                    <a:off x="8879427" y="4353147"/>
                    <a:ext cx="237244" cy="307777"/>
                  </a:xfrm>
                  <a:prstGeom prst="rect">
                    <a:avLst/>
                  </a:prstGeom>
                  <a:blipFill>
                    <a:blip r:embed="rId9"/>
                    <a:stretch>
                      <a:fillRect l="-10256" r="-7692" b="-1961"/>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758307C-5719-4EA4-8B04-D4B17DBA8FBA}"/>
                    </a:ext>
                  </a:extLst>
                </p:cNvPr>
                <p:cNvSpPr txBox="1"/>
                <p:nvPr/>
              </p:nvSpPr>
              <p:spPr>
                <a:xfrm>
                  <a:off x="18419132" y="4083151"/>
                  <a:ext cx="341439" cy="307777"/>
                </a:xfrm>
                <a:prstGeom prst="rect">
                  <a:avLst/>
                </a:prstGeom>
                <a:noFill/>
              </p:spPr>
              <p:txBody>
                <a:bodyPr wrap="none" lIns="0" tIns="0" rIns="0" bIns="0"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b="1" i="1">
                            <a:latin typeface="Cambria Math" panose="02040503050406030204" pitchFamily="18" charset="0"/>
                          </a:rPr>
                          <m:t>𝑾</m:t>
                        </m:r>
                      </m:oMath>
                    </m:oMathPara>
                  </a14:m>
                  <a:endParaRPr lang="ko-KR" altLang="en-US" sz="2000" b="1" dirty="0"/>
                </a:p>
              </p:txBody>
            </p:sp>
          </mc:Choice>
          <mc:Fallback xmlns="">
            <p:sp>
              <p:nvSpPr>
                <p:cNvPr id="59" name="TextBox 58">
                  <a:extLst>
                    <a:ext uri="{FF2B5EF4-FFF2-40B4-BE49-F238E27FC236}">
                      <a16:creationId xmlns:a16="http://schemas.microsoft.com/office/drawing/2014/main" id="{64FA15A5-805E-4239-872B-5EB25FDCDA6C}"/>
                    </a:ext>
                  </a:extLst>
                </p:cNvPr>
                <p:cNvSpPr txBox="1">
                  <a:spLocks noRot="1" noChangeAspect="1" noMove="1" noResize="1" noEditPoints="1" noAdjustHandles="1" noChangeArrowheads="1" noChangeShapeType="1" noTextEdit="1"/>
                </p:cNvSpPr>
                <p:nvPr/>
              </p:nvSpPr>
              <p:spPr>
                <a:xfrm>
                  <a:off x="18419132" y="4083151"/>
                  <a:ext cx="341439" cy="307777"/>
                </a:xfrm>
                <a:prstGeom prst="rect">
                  <a:avLst/>
                </a:prstGeom>
                <a:blipFill>
                  <a:blip r:embed="rId10"/>
                  <a:stretch>
                    <a:fillRect/>
                  </a:stretch>
                </a:blipFill>
              </p:spPr>
              <p:txBody>
                <a:bodyPr/>
                <a:lstStyle/>
                <a:p>
                  <a:r>
                    <a:rPr lang="ko-KR" altLang="en-US">
                      <a:noFill/>
                    </a:rPr>
                    <a:t> </a:t>
                  </a:r>
                </a:p>
              </p:txBody>
            </p:sp>
          </mc:Fallback>
        </mc:AlternateContent>
      </p:grpSp>
      <p:grpSp>
        <p:nvGrpSpPr>
          <p:cNvPr id="53" name="그룹 5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54" name="직사각형 53">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55" name="직사각형 5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56" name="사각형: 둥근 모서리 36">
            <a:extLst>
              <a:ext uri="{FF2B5EF4-FFF2-40B4-BE49-F238E27FC236}">
                <a16:creationId xmlns:a16="http://schemas.microsoft.com/office/drawing/2014/main" id="{DE0D565A-844D-4ED4-980A-66C70D6D9DE2}"/>
              </a:ext>
            </a:extLst>
          </p:cNvPr>
          <p:cNvSpPr/>
          <p:nvPr/>
        </p:nvSpPr>
        <p:spPr>
          <a:xfrm>
            <a:off x="1001482" y="224801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9534233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054CC6CC-C870-4D64-9391-2802B324404C}"/>
              </a:ext>
            </a:extLst>
          </p:cNvPr>
          <p:cNvGrpSpPr/>
          <p:nvPr/>
        </p:nvGrpSpPr>
        <p:grpSpPr>
          <a:xfrm>
            <a:off x="558800" y="1484784"/>
            <a:ext cx="8785225" cy="215444"/>
            <a:chOff x="1027113" y="2045625"/>
            <a:chExt cx="8785225" cy="215444"/>
          </a:xfrm>
        </p:grpSpPr>
        <p:sp>
          <p:nvSpPr>
            <p:cNvPr id="14" name="직사각형 13">
              <a:extLst>
                <a:ext uri="{FF2B5EF4-FFF2-40B4-BE49-F238E27FC236}">
                  <a16:creationId xmlns:a16="http://schemas.microsoft.com/office/drawing/2014/main" id="{8CF6E6EA-8597-41D9-B6EA-650DD825A4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422E0B73-7B77-4F91-A60A-D2D58B5A5ABC}"/>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18" name="직사각형 17">
            <a:extLst>
              <a:ext uri="{FF2B5EF4-FFF2-40B4-BE49-F238E27FC236}">
                <a16:creationId xmlns:a16="http://schemas.microsoft.com/office/drawing/2014/main" id="{832C2FBE-B307-44AD-9FBE-BC5439F78529}"/>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CBOW: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C5CB3E49-04A7-4007-899A-6893F651D100}"/>
                  </a:ext>
                </a:extLst>
              </p:cNvPr>
              <p:cNvSpPr/>
              <p:nvPr/>
            </p:nvSpPr>
            <p:spPr>
              <a:xfrm>
                <a:off x="1026604" y="2076280"/>
                <a:ext cx="8632824" cy="3007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3538" indent="-363538">
                  <a:lnSpc>
                    <a:spcPct val="150000"/>
                  </a:lnSpc>
                  <a:spcAft>
                    <a:spcPts val="1000"/>
                  </a:spcAft>
                </a:pPr>
                <a:r>
                  <a:rPr lang="en-US" altLang="ko-KR" sz="1300" dirty="0">
                    <a:solidFill>
                      <a:srgbClr val="FF0000"/>
                    </a:solidFill>
                    <a:latin typeface="SamsungOne-700" panose="020B0803030303020204" pitchFamily="34" charset="0"/>
                    <a:ea typeface="SamsungOne-700" panose="020B0803030303020204" pitchFamily="34" charset="0"/>
                  </a:rPr>
                  <a:t>Ex</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tiếp theo trang trước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indent="-71438">
                  <a:lnSpc>
                    <a:spcPct val="150000"/>
                  </a:lnSpc>
                  <a:spcAft>
                    <a:spcPts val="10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giờ</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diễn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giải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63538" indent="-714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Khi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truyền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phép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ma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63538" indent="-714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vectơ nhập được mã hóa one-hot </a:t>
                </a:r>
                <a14:m>
                  <m:oMath xmlns:m="http://schemas.openxmlformats.org/officeDocument/2006/math">
                    <m:r>
                      <a:rPr lang="vi-VN" altLang="ko-KR" sz="1300" b="0" i="0" smtClean="0">
                        <a:solidFill>
                          <a:srgbClr val="00B050"/>
                        </a:solidFill>
                        <a:latin typeface="Cambria Math" panose="02040503050406030204" pitchFamily="18" charset="0"/>
                        <a:cs typeface="Times New Roman" panose="02020603050405020304" pitchFamily="18" charset="0"/>
                      </a:rPr>
                      <m:t> </m:t>
                    </m:r>
                    <m:sSub>
                      <m:sSubPr>
                        <m:ctrlPr>
                          <a:rPr lang="en-US" altLang="ko-KR" sz="1300" i="1">
                            <a:solidFill>
                              <a:srgbClr val="00B050"/>
                            </a:solidFill>
                            <a:latin typeface="Cambria Math" panose="02040503050406030204" pitchFamily="18" charset="0"/>
                            <a:cs typeface="Times New Roman" panose="02020603050405020304" pitchFamily="18" charset="0"/>
                          </a:rPr>
                        </m:ctrlPr>
                      </m:sSubPr>
                      <m:e>
                        <m:r>
                          <a:rPr lang="en-US" altLang="ko-KR" sz="1300" b="1" i="1">
                            <a:solidFill>
                              <a:srgbClr val="00B050"/>
                            </a:solidFill>
                            <a:latin typeface="Cambria Math" panose="02040503050406030204" pitchFamily="18" charset="0"/>
                            <a:cs typeface="Times New Roman" panose="02020603050405020304" pitchFamily="18" charset="0"/>
                          </a:rPr>
                          <m:t>𝒗</m:t>
                        </m:r>
                      </m:e>
                      <m:sub>
                        <m:r>
                          <a:rPr lang="en-US" altLang="ko-KR" sz="1300" i="1">
                            <a:solidFill>
                              <a:srgbClr val="00B050"/>
                            </a:solidFill>
                            <a:latin typeface="Cambria Math" panose="02040503050406030204" pitchFamily="18" charset="0"/>
                            <a:cs typeface="Times New Roman" panose="02020603050405020304" pitchFamily="18" charset="0"/>
                          </a:rPr>
                          <m:t>"</m:t>
                        </m:r>
                        <m:r>
                          <a:rPr lang="en-US" altLang="ko-KR" sz="1300" i="1">
                            <a:solidFill>
                              <a:srgbClr val="00B050"/>
                            </a:solidFill>
                            <a:latin typeface="Cambria Math" panose="02040503050406030204" pitchFamily="18" charset="0"/>
                            <a:cs typeface="Times New Roman" panose="02020603050405020304" pitchFamily="18" charset="0"/>
                          </a:rPr>
                          <m:t>𝑎𝑛</m:t>
                        </m:r>
                        <m:r>
                          <a:rPr lang="en-US" altLang="ko-KR" sz="1300" i="1">
                            <a:solidFill>
                              <a:srgbClr val="00B050"/>
                            </a:solidFill>
                            <a:latin typeface="Cambria Math" panose="02040503050406030204" pitchFamily="18" charset="0"/>
                            <a:cs typeface="Times New Roman" panose="02020603050405020304" pitchFamily="18" charset="0"/>
                          </a:rPr>
                          <m:t>"</m:t>
                        </m:r>
                      </m:sub>
                    </m:sSub>
                  </m:oMath>
                </a14:m>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14:m>
                  <m:oMath xmlns:m="http://schemas.openxmlformats.org/officeDocument/2006/math">
                    <m:sSub>
                      <m:sSubPr>
                        <m:ctrlPr>
                          <a:rPr lang="en-US" altLang="ko-KR" sz="1300" i="1">
                            <a:solidFill>
                              <a:srgbClr val="00B050"/>
                            </a:solidFill>
                            <a:latin typeface="Cambria Math" panose="02040503050406030204" pitchFamily="18" charset="0"/>
                            <a:cs typeface="Times New Roman" panose="02020603050405020304" pitchFamily="18" charset="0"/>
                          </a:rPr>
                        </m:ctrlPr>
                      </m:sSubPr>
                      <m:e>
                        <m:r>
                          <a:rPr lang="en-US" altLang="ko-KR" sz="1300" b="1" i="1">
                            <a:solidFill>
                              <a:srgbClr val="00B050"/>
                            </a:solidFill>
                            <a:latin typeface="Cambria Math" panose="02040503050406030204" pitchFamily="18" charset="0"/>
                            <a:cs typeface="Times New Roman" panose="02020603050405020304" pitchFamily="18" charset="0"/>
                          </a:rPr>
                          <m:t>𝒗</m:t>
                        </m:r>
                      </m:e>
                      <m:sub>
                        <m:r>
                          <a:rPr lang="en-US" altLang="ko-KR" sz="1300" i="1">
                            <a:solidFill>
                              <a:srgbClr val="00B050"/>
                            </a:solidFill>
                            <a:latin typeface="Cambria Math" panose="02040503050406030204" pitchFamily="18" charset="0"/>
                            <a:cs typeface="Times New Roman" panose="02020603050405020304" pitchFamily="18" charset="0"/>
                          </a:rPr>
                          <m:t>"</m:t>
                        </m:r>
                        <m:r>
                          <a:rPr lang="en-US" altLang="ko-KR" sz="1300" i="1">
                            <a:solidFill>
                              <a:srgbClr val="00B050"/>
                            </a:solidFill>
                            <a:latin typeface="Cambria Math" panose="02040503050406030204" pitchFamily="18" charset="0"/>
                            <a:cs typeface="Times New Roman" panose="02020603050405020304" pitchFamily="18" charset="0"/>
                          </a:rPr>
                          <m:t>𝑒𝑣𝑒𝑟𝑦</m:t>
                        </m:r>
                        <m:r>
                          <a:rPr lang="en-US" altLang="ko-KR" sz="1300" i="1">
                            <a:solidFill>
                              <a:srgbClr val="00B050"/>
                            </a:solidFill>
                            <a:latin typeface="Cambria Math" panose="02040503050406030204" pitchFamily="18" charset="0"/>
                            <a:cs typeface="Times New Roman" panose="02020603050405020304" pitchFamily="18" charset="0"/>
                          </a:rPr>
                          <m:t>"</m:t>
                        </m:r>
                      </m:sub>
                    </m:sSub>
                  </m:oMath>
                </a14:m>
                <a:r>
                  <a:rPr lang="en-US" altLang="ko-KR" sz="1300" dirty="0">
                    <a:solidFill>
                      <a:prstClr val="black"/>
                    </a:solidFill>
                    <a:latin typeface="Times New Roman" panose="02020603050405020304" pitchFamily="18" charset="0"/>
                    <a:ea typeface="Batang" panose="02030600000101010101" pitchFamily="18" charset="-127"/>
                    <a:cs typeface="Times New Roman" panose="02020603050405020304" pitchFamily="18"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lấy từ cột 0 và 5 </a:t>
                </a:r>
              </a:p>
              <a:p>
                <a:pPr marL="363538" indent="-714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chiều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3. </a:t>
                </a:r>
              </a:p>
              <a:p>
                <a:pPr marL="363538" indent="-714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Vậy nên vectơ dày cho “một”, “mỗi” là các </a:t>
                </a:r>
                <a:r>
                  <a:rPr lang="vi-VN" altLang="ko-KR" sz="1300" dirty="0">
                    <a:solidFill>
                      <a:srgbClr val="FF0000"/>
                    </a:solidFill>
                    <a:latin typeface="SamsungOne-400" panose="020B0503030303020204" pitchFamily="34" charset="0"/>
                    <a:ea typeface="SamsungOne-400" panose="020B0503030303020204" pitchFamily="34" charset="0"/>
                  </a:rPr>
                  <a:t>cột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0 và 5 của  </a:t>
                </a:r>
                <a:r>
                  <a:rPr lang="vi-VN" altLang="ko-KR" sz="1300" dirty="0">
                    <a:solidFill>
                      <a:srgbClr val="FF0000"/>
                    </a:solidFill>
                    <a:latin typeface="SamsungOne-400" panose="020B0503030303020204" pitchFamily="34" charset="0"/>
                    <a:ea typeface="SamsungOne-400" panose="020B0503030303020204" pitchFamily="34" charset="0"/>
                  </a:rPr>
                  <a:t>được huấn luyện</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63538" indent="-71438">
                  <a:lnSpc>
                    <a:spcPct val="150000"/>
                  </a:lnSpc>
                  <a:spcAft>
                    <a:spcPts val="10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Tương tự, chúng ta có thể trích xuất các vectơ dày từ các </a:t>
                </a:r>
                <a:r>
                  <a:rPr lang="vi-VN" altLang="ko-KR" sz="1300" dirty="0">
                    <a:solidFill>
                      <a:srgbClr val="FF0000"/>
                    </a:solidFill>
                    <a:latin typeface="SamsungOne-400" panose="020B0503030303020204" pitchFamily="34" charset="0"/>
                    <a:ea typeface="SamsungOne-400" panose="020B0503030303020204" pitchFamily="34" charset="0"/>
                  </a:rPr>
                  <a:t>hàng</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của  ′</a:t>
                </a:r>
                <a:r>
                  <a:rPr lang="vi-VN" altLang="ko-KR" sz="1300" dirty="0">
                    <a:solidFill>
                      <a:srgbClr val="FF0000"/>
                    </a:solidFill>
                    <a:latin typeface="SamsungOne-400" panose="020B0503030303020204" pitchFamily="34" charset="0"/>
                    <a:ea typeface="SamsungOne-400" panose="020B0503030303020204" pitchFamily="34" charset="0"/>
                  </a:rPr>
                  <a:t>được huấn luyện </a:t>
                </a:r>
                <a:r>
                  <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rPr>
                  <a:t>𝑾</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mc:Choice>
        <mc:Fallback xmlns="">
          <p:sp>
            <p:nvSpPr>
              <p:cNvPr id="19" name="Rectangle 12">
                <a:extLst>
                  <a:ext uri="{FF2B5EF4-FFF2-40B4-BE49-F238E27FC236}">
                    <a16:creationId xmlns:a16="http://schemas.microsoft.com/office/drawing/2014/main" id="{C5CB3E49-04A7-4007-899A-6893F651D100}"/>
                  </a:ext>
                </a:extLst>
              </p:cNvPr>
              <p:cNvSpPr>
                <a:spLocks noRot="1" noChangeAspect="1" noMove="1" noResize="1" noEditPoints="1" noAdjustHandles="1" noChangeArrowheads="1" noChangeShapeType="1" noTextEdit="1"/>
              </p:cNvSpPr>
              <p:nvPr/>
            </p:nvSpPr>
            <p:spPr>
              <a:xfrm>
                <a:off x="1026604" y="2076280"/>
                <a:ext cx="8632824" cy="3007536"/>
              </a:xfrm>
              <a:prstGeom prst="rect">
                <a:avLst/>
              </a:prstGeom>
              <a:blipFill>
                <a:blip r:embed="rId3"/>
                <a:stretch>
                  <a:fillRect/>
                </a:stretch>
              </a:blipFill>
              <a:ln>
                <a:noFill/>
              </a:ln>
            </p:spPr>
            <p:txBody>
              <a:bodyPr/>
              <a:lstStyle/>
              <a:p>
                <a:r>
                  <a:rPr lang="en-US">
                    <a:noFill/>
                  </a:rPr>
                  <a:t> </a:t>
                </a:r>
              </a:p>
            </p:txBody>
          </p:sp>
        </mc:Fallback>
      </mc:AlternateContent>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6" name="사각형: 둥근 모서리 36">
            <a:extLst>
              <a:ext uri="{FF2B5EF4-FFF2-40B4-BE49-F238E27FC236}">
                <a16:creationId xmlns:a16="http://schemas.microsoft.com/office/drawing/2014/main" id="{DE0D565A-844D-4ED4-980A-66C70D6D9DE2}"/>
              </a:ext>
            </a:extLst>
          </p:cNvPr>
          <p:cNvSpPr/>
          <p:nvPr/>
        </p:nvSpPr>
        <p:spPr>
          <a:xfrm>
            <a:off x="1001482" y="2198819"/>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Tree>
    <p:extLst>
      <p:ext uri="{BB962C8B-B14F-4D97-AF65-F5344CB8AC3E}">
        <p14:creationId xmlns:p14="http://schemas.microsoft.com/office/powerpoint/2010/main" val="7679532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a:extLst>
              <a:ext uri="{FF2B5EF4-FFF2-40B4-BE49-F238E27FC236}">
                <a16:creationId xmlns:a16="http://schemas.microsoft.com/office/drawing/2014/main" id="{A0F68570-3562-4BAA-AE21-FB7A532B2A7A}"/>
              </a:ext>
            </a:extLst>
          </p:cNvPr>
          <p:cNvGrpSpPr/>
          <p:nvPr/>
        </p:nvGrpSpPr>
        <p:grpSpPr>
          <a:xfrm>
            <a:off x="558800" y="1484784"/>
            <a:ext cx="8785225" cy="215444"/>
            <a:chOff x="1027113" y="2045625"/>
            <a:chExt cx="8785225" cy="215444"/>
          </a:xfrm>
        </p:grpSpPr>
        <p:sp>
          <p:nvSpPr>
            <p:cNvPr id="20" name="직사각형 19">
              <a:extLst>
                <a:ext uri="{FF2B5EF4-FFF2-40B4-BE49-F238E27FC236}">
                  <a16:creationId xmlns:a16="http://schemas.microsoft.com/office/drawing/2014/main" id="{42DC70A6-C417-4EB4-8128-25DE3179A4F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B03D4B62-9576-47BC-A341-1358C9BE9FD9}"/>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Nhúng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(Word2Vec):</a:t>
              </a:r>
            </a:p>
          </p:txBody>
        </p:sp>
      </p:grpSp>
      <p:sp>
        <p:nvSpPr>
          <p:cNvPr id="22" name="직사각형 21">
            <a:extLst>
              <a:ext uri="{FF2B5EF4-FFF2-40B4-BE49-F238E27FC236}">
                <a16:creationId xmlns:a16="http://schemas.microsoft.com/office/drawing/2014/main" id="{90145049-126D-45D1-B1A0-E6BA2F593147}"/>
              </a:ext>
            </a:extLst>
          </p:cNvPr>
          <p:cNvSpPr/>
          <p:nvPr/>
        </p:nvSpPr>
        <p:spPr>
          <a:xfrm>
            <a:off x="711200" y="1810053"/>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Skip-Gram: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trọng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tâm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đoán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cảnh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thiếu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23" name="직사각형 22">
            <a:extLst>
              <a:ext uri="{FF2B5EF4-FFF2-40B4-BE49-F238E27FC236}">
                <a16:creationId xmlns:a16="http://schemas.microsoft.com/office/drawing/2014/main" id="{2B86EEF3-805E-4ED6-BE2A-CF0879D3D484}"/>
              </a:ext>
            </a:extLst>
          </p:cNvPr>
          <p:cNvSpPr/>
          <p:nvPr/>
        </p:nvSpPr>
        <p:spPr>
          <a:xfrm>
            <a:off x="711200" y="3808579"/>
            <a:ext cx="8632825" cy="617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CBOW, tại đây chúng ta cũng huấn luyện một hồi quy Softmax để dự đoán các từ bị thiếu.</a:t>
            </a:r>
          </a:p>
          <a:p>
            <a:pPr marL="355600" lvl="1" indent="-179388">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Chúng ta trích xuất các vectơ dày (vectơ nhúng) từ những ma trận trọng số được huấn luyện. </a:t>
            </a:r>
          </a:p>
        </p:txBody>
      </p:sp>
      <p:grpSp>
        <p:nvGrpSpPr>
          <p:cNvPr id="24" name="그룹 23">
            <a:extLst>
              <a:ext uri="{FF2B5EF4-FFF2-40B4-BE49-F238E27FC236}">
                <a16:creationId xmlns:a16="http://schemas.microsoft.com/office/drawing/2014/main" id="{8208BE54-59B3-415C-8E05-F066D5E5E881}"/>
              </a:ext>
            </a:extLst>
          </p:cNvPr>
          <p:cNvGrpSpPr/>
          <p:nvPr/>
        </p:nvGrpSpPr>
        <p:grpSpPr>
          <a:xfrm>
            <a:off x="2087326" y="2276872"/>
            <a:ext cx="5728173" cy="1285288"/>
            <a:chOff x="3464171" y="3353402"/>
            <a:chExt cx="5728173" cy="1285288"/>
          </a:xfrm>
        </p:grpSpPr>
        <p:sp>
          <p:nvSpPr>
            <p:cNvPr id="25" name="Rectangle 11">
              <a:extLst>
                <a:ext uri="{FF2B5EF4-FFF2-40B4-BE49-F238E27FC236}">
                  <a16:creationId xmlns:a16="http://schemas.microsoft.com/office/drawing/2014/main" id="{0E30EC3A-A424-4C84-BAC8-A7D4487DFFEE}"/>
                </a:ext>
              </a:extLst>
            </p:cNvPr>
            <p:cNvSpPr/>
            <p:nvPr/>
          </p:nvSpPr>
          <p:spPr>
            <a:xfrm>
              <a:off x="3464171" y="3353402"/>
              <a:ext cx="5728173" cy="1285288"/>
            </a:xfrm>
            <a:prstGeom prst="rect">
              <a:avLst/>
            </a:prstGeom>
          </p:spPr>
          <p:txBody>
            <a:bodyPr wrap="square">
              <a:spAutoFit/>
              <a:scene3d>
                <a:camera prst="orthographicFront"/>
                <a:lightRig rig="threePt" dir="t"/>
              </a:scene3d>
              <a:sp3d>
                <a:bevelT w="0" h="0"/>
                <a:bevelB w="0" h="1270"/>
              </a:sp3d>
            </a:bodyPr>
            <a:lstStyle/>
            <a:p>
              <a:pPr algn="ctr">
                <a:lnSpc>
                  <a:spcPct val="150000"/>
                </a:lnSpc>
              </a:pP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Tôi</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ăn</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quả</a:t>
              </a:r>
              <a:r>
                <a:rPr lang="en-US" altLang="ko-KR"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táo</a:t>
              </a:r>
              <a:r>
                <a:rPr lang="en-US" altLang="ko-KR"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mỗi</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err="1">
                  <a:latin typeface="SamsungOne-400" panose="020B0503030303020204" pitchFamily="34" charset="0"/>
                  <a:ea typeface="SamsungOne-400" panose="020B0503030303020204" pitchFamily="34" charset="0"/>
                  <a:cs typeface="Times New Roman" panose="02020603050405020304" pitchFamily="18" charset="0"/>
                </a:rPr>
                <a:t>sáng</a:t>
              </a: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a:p>
              <a:pPr>
                <a:lnSpc>
                  <a:spcPct val="150000"/>
                </a:lnSpc>
              </a:pP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a:p>
              <a:pPr algn="ctr">
                <a:lnSpc>
                  <a:spcPct val="150000"/>
                </a:lnSpc>
              </a:pPr>
              <a:r>
                <a:rPr lang="vi-VN" altLang="ko-KR" dirty="0">
                  <a:latin typeface="SamsungOne-400" panose="020B0503030303020204" pitchFamily="34" charset="0"/>
                  <a:ea typeface="SamsungOne-400" panose="020B0503030303020204" pitchFamily="34" charset="0"/>
                  <a:cs typeface="Times New Roman" panose="02020603050405020304" pitchFamily="18" charset="0"/>
                </a:rPr>
                <a:t>I Tôi ăn  </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en-US" altLang="ko-KR"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__</a:t>
              </a:r>
              <a:r>
                <a:rPr lang="ko-KR" altLang="en-US" dirty="0">
                  <a:latin typeface="SamsungOne-400" panose="020B0503030303020204" pitchFamily="34" charset="0"/>
                  <a:cs typeface="Times New Roman" panose="02020603050405020304" pitchFamily="18" charset="0"/>
                </a:rPr>
                <a:t> </a:t>
              </a:r>
              <a:r>
                <a:rPr lang="vi-VN" altLang="ko-KR" dirty="0">
                  <a:solidFill>
                    <a:srgbClr val="FF0000"/>
                  </a:solidFill>
                  <a:latin typeface="SamsungOne-400" panose="020B0503030303020204" pitchFamily="34" charset="0"/>
                  <a:cs typeface="Times New Roman" panose="02020603050405020304" pitchFamily="18" charset="0"/>
                </a:rPr>
                <a:t>quả táo</a:t>
              </a:r>
              <a:r>
                <a:rPr lang="ko-KR" altLang="en-US" dirty="0">
                  <a:solidFill>
                    <a:srgbClr val="FF0000"/>
                  </a:solidFill>
                  <a:latin typeface="SamsungOne-400" panose="020B0503030303020204" pitchFamily="34" charset="0"/>
                  <a:cs typeface="Times New Roman" panose="02020603050405020304" pitchFamily="18" charset="0"/>
                </a:rPr>
                <a:t> </a:t>
              </a:r>
              <a:r>
                <a:rPr lang="en-US" altLang="ko-KR"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____</a:t>
              </a:r>
              <a:r>
                <a:rPr lang="en-US" altLang="ko-KR" dirty="0">
                  <a:latin typeface="SamsungOne-400" panose="020B0503030303020204" pitchFamily="34" charset="0"/>
                  <a:ea typeface="SamsungOne-400" panose="020B0503030303020204" pitchFamily="34" charset="0"/>
                  <a:cs typeface="Times New Roman" panose="02020603050405020304" pitchFamily="18" charset="0"/>
                </a:rPr>
                <a:t> </a:t>
              </a:r>
              <a:r>
                <a:rPr lang="vi-VN" altLang="ko-KR" dirty="0">
                  <a:latin typeface="SamsungOne-400" panose="020B0503030303020204" pitchFamily="34" charset="0"/>
                  <a:ea typeface="SamsungOne-400" panose="020B0503030303020204" pitchFamily="34" charset="0"/>
                  <a:cs typeface="Times New Roman" panose="02020603050405020304" pitchFamily="18" charset="0"/>
                </a:rPr>
                <a:t>sáng</a:t>
              </a:r>
              <a:endParaRPr lang="en-US" altLang="ko-KR" dirty="0">
                <a:latin typeface="SamsungOne-400" panose="020B0503030303020204" pitchFamily="34" charset="0"/>
                <a:ea typeface="SamsungOne-400" panose="020B0503030303020204" pitchFamily="34" charset="0"/>
                <a:cs typeface="Times New Roman" panose="02020603050405020304" pitchFamily="18" charset="0"/>
              </a:endParaRPr>
            </a:p>
          </p:txBody>
        </p:sp>
        <p:sp>
          <p:nvSpPr>
            <p:cNvPr id="26" name="화살표: 아래쪽 25">
              <a:extLst>
                <a:ext uri="{FF2B5EF4-FFF2-40B4-BE49-F238E27FC236}">
                  <a16:creationId xmlns:a16="http://schemas.microsoft.com/office/drawing/2014/main" id="{E7C60628-E232-44FD-8F3A-79256DE8D83D}"/>
                </a:ext>
              </a:extLst>
            </p:cNvPr>
            <p:cNvSpPr/>
            <p:nvPr/>
          </p:nvSpPr>
          <p:spPr>
            <a:xfrm>
              <a:off x="6203803" y="3903515"/>
              <a:ext cx="248908" cy="307777"/>
            </a:xfrm>
            <a:prstGeom prst="downArrow">
              <a:avLst>
                <a:gd name="adj1" fmla="val 50000"/>
                <a:gd name="adj2" fmla="val 50000"/>
              </a:avLst>
            </a:prstGeom>
            <a:gradFill flip="none" rotWithShape="1">
              <a:gsLst>
                <a:gs pos="0">
                  <a:srgbClr val="193EB0">
                    <a:alpha val="40000"/>
                  </a:srgbClr>
                </a:gs>
                <a:gs pos="99000">
                  <a:srgbClr val="193EB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27" name="TextBox 26">
              <a:extLst>
                <a:ext uri="{FF2B5EF4-FFF2-40B4-BE49-F238E27FC236}">
                  <a16:creationId xmlns:a16="http://schemas.microsoft.com/office/drawing/2014/main" id="{D45CFB28-8358-406A-8F1A-A37D481D95C1}"/>
                </a:ext>
              </a:extLst>
            </p:cNvPr>
            <p:cNvSpPr txBox="1"/>
            <p:nvPr/>
          </p:nvSpPr>
          <p:spPr>
            <a:xfrm>
              <a:off x="5658560" y="4149933"/>
              <a:ext cx="413657" cy="461665"/>
            </a:xfrm>
            <a:prstGeom prst="rect">
              <a:avLst/>
            </a:prstGeom>
            <a:noFill/>
          </p:spPr>
          <p:txBody>
            <a:bodyPr wrap="square" rtlCol="0">
              <a:spAutoFit/>
              <a:scene3d>
                <a:camera prst="orthographicFront"/>
                <a:lightRig rig="threePt" dir="t"/>
              </a:scene3d>
              <a:sp3d>
                <a:bevelT w="0" h="0"/>
                <a:bevelB w="0" h="1270"/>
              </a:sp3d>
            </a:bodyPr>
            <a:lstStyle/>
            <a:p>
              <a:pPr algn="ctr"/>
              <a:r>
                <a:rPr lang="en-US" altLang="ko-KR" sz="2400" dirty="0">
                  <a:solidFill>
                    <a:srgbClr val="00B050"/>
                  </a:solidFill>
                  <a:latin typeface="Times New Roman" panose="02020603050405020304" pitchFamily="18" charset="0"/>
                  <a:cs typeface="Times New Roman" panose="02020603050405020304" pitchFamily="18" charset="0"/>
                </a:rPr>
                <a:t>?</a:t>
              </a:r>
              <a:endParaRPr lang="ko-KR" altLang="en-US" sz="2400" dirty="0">
                <a:solidFill>
                  <a:srgbClr val="00B050"/>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F77A4A7C-57AA-4029-AB02-C31570641E36}"/>
                </a:ext>
              </a:extLst>
            </p:cNvPr>
            <p:cNvSpPr txBox="1"/>
            <p:nvPr/>
          </p:nvSpPr>
          <p:spPr>
            <a:xfrm>
              <a:off x="6715883" y="4149933"/>
              <a:ext cx="413657" cy="461665"/>
            </a:xfrm>
            <a:prstGeom prst="rect">
              <a:avLst/>
            </a:prstGeom>
            <a:noFill/>
          </p:spPr>
          <p:txBody>
            <a:bodyPr wrap="square" rtlCol="0">
              <a:spAutoFit/>
              <a:scene3d>
                <a:camera prst="orthographicFront"/>
                <a:lightRig rig="threePt" dir="t"/>
              </a:scene3d>
              <a:sp3d>
                <a:bevelT w="0" h="0"/>
                <a:bevelB w="0" h="1270"/>
              </a:sp3d>
            </a:bodyPr>
            <a:lstStyle/>
            <a:p>
              <a:pPr algn="ctr"/>
              <a:r>
                <a:rPr lang="en-US" altLang="ko-KR" sz="2400" dirty="0">
                  <a:solidFill>
                    <a:srgbClr val="00B050"/>
                  </a:solidFill>
                  <a:latin typeface="Times New Roman" panose="02020603050405020304" pitchFamily="18" charset="0"/>
                  <a:cs typeface="Times New Roman" panose="02020603050405020304" pitchFamily="18" charset="0"/>
                </a:rPr>
                <a:t>?</a:t>
              </a:r>
              <a:endParaRPr lang="ko-KR" altLang="en-US" sz="2400" dirty="0">
                <a:solidFill>
                  <a:srgbClr val="00B050"/>
                </a:solidFill>
                <a:latin typeface="Times New Roman" panose="02020603050405020304" pitchFamily="18" charset="0"/>
                <a:cs typeface="Times New Roman" panose="02020603050405020304" pitchFamily="18" charset="0"/>
              </a:endParaRPr>
            </a:p>
          </p:txBody>
        </p:sp>
      </p:grpSp>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5" name="직사각형 14">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6" name="직사각형 1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06566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43" name="그룹 42">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44" name="직사각형 4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46" name="직사각형 4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Thủ tục cơ bản cho Khai thác văn bản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pic>
        <p:nvPicPr>
          <p:cNvPr id="3" name="그림 2"/>
          <p:cNvPicPr>
            <a:picLocks noChangeAspect="1"/>
          </p:cNvPicPr>
          <p:nvPr/>
        </p:nvPicPr>
        <p:blipFill>
          <a:blip r:embed="rId3"/>
          <a:stretch>
            <a:fillRect/>
          </a:stretch>
        </p:blipFill>
        <p:spPr>
          <a:xfrm>
            <a:off x="5311453" y="2115059"/>
            <a:ext cx="3956155" cy="1822687"/>
          </a:xfrm>
          <a:prstGeom prst="rect">
            <a:avLst/>
          </a:prstGeom>
          <a:noFill/>
          <a:ln w="9525">
            <a:solidFill>
              <a:schemeClr val="tx1">
                <a:lumMod val="65000"/>
                <a:lumOff val="35000"/>
              </a:schemeClr>
            </a:solidFill>
          </a:ln>
        </p:spPr>
      </p:pic>
      <p:grpSp>
        <p:nvGrpSpPr>
          <p:cNvPr id="37" name="그룹 36"/>
          <p:cNvGrpSpPr/>
          <p:nvPr/>
        </p:nvGrpSpPr>
        <p:grpSpPr>
          <a:xfrm>
            <a:off x="820171" y="2054102"/>
            <a:ext cx="7670624" cy="4079595"/>
            <a:chOff x="820171" y="2054102"/>
            <a:chExt cx="7670624" cy="4079595"/>
          </a:xfrm>
        </p:grpSpPr>
        <p:sp>
          <p:nvSpPr>
            <p:cNvPr id="20" name="아래쪽 화살표 19"/>
            <p:cNvSpPr/>
            <p:nvPr/>
          </p:nvSpPr>
          <p:spPr>
            <a:xfrm>
              <a:off x="1421658" y="2879732"/>
              <a:ext cx="322985" cy="315046"/>
            </a:xfrm>
            <a:prstGeom prst="down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직사각형 21"/>
            <p:cNvSpPr/>
            <p:nvPr/>
          </p:nvSpPr>
          <p:spPr>
            <a:xfrm>
              <a:off x="918964" y="3292308"/>
              <a:ext cx="1391153"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SamsungOne-400" panose="020B0503030303020204" pitchFamily="34" charset="0"/>
                  <a:ea typeface="SamsungOne-400" panose="020B0503030303020204" pitchFamily="34" charset="0"/>
                </a:rPr>
                <a:t>Điểm</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dừng</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xây</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dựng</a:t>
              </a:r>
              <a:r>
                <a:rPr lang="en-US" sz="1100" dirty="0">
                  <a:solidFill>
                    <a:schemeClr val="tx1"/>
                  </a:solidFill>
                  <a:latin typeface="SamsungOne-400" panose="020B0503030303020204" pitchFamily="34" charset="0"/>
                  <a:ea typeface="SamsungOne-400" panose="020B0503030303020204" pitchFamily="34" charset="0"/>
                </a:rPr>
                <a:t>/</a:t>
              </a:r>
            </a:p>
            <a:p>
              <a:pPr algn="ctr"/>
              <a:r>
                <a:rPr lang="en-US" sz="1100" dirty="0" err="1">
                  <a:solidFill>
                    <a:schemeClr val="tx1"/>
                  </a:solidFill>
                  <a:latin typeface="SamsungOne-400" panose="020B0503030303020204" pitchFamily="34" charset="0"/>
                  <a:ea typeface="SamsungOne-400" panose="020B0503030303020204" pitchFamily="34" charset="0"/>
                </a:rPr>
                <a:t>danh</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sách</a:t>
              </a:r>
              <a:r>
                <a:rPr lang="en-US" sz="1100" dirty="0">
                  <a:solidFill>
                    <a:schemeClr val="tx1"/>
                  </a:solidFill>
                  <a:latin typeface="SamsungOne-400" panose="020B0503030303020204" pitchFamily="34" charset="0"/>
                  <a:ea typeface="SamsungOne-400" panose="020B0503030303020204" pitchFamily="34" charset="0"/>
                </a:rPr>
                <a:t> </a:t>
              </a:r>
              <a:r>
                <a:rPr lang="vi-VN" sz="1100" dirty="0">
                  <a:solidFill>
                    <a:schemeClr val="tx1"/>
                  </a:solidFill>
                  <a:latin typeface="SamsungOne-400" panose="020B0503030303020204" pitchFamily="34" charset="0"/>
                  <a:ea typeface="SamsungOne-400" panose="020B0503030303020204" pitchFamily="34" charset="0"/>
                </a:rPr>
                <a:t>từ</a:t>
              </a:r>
              <a:endParaRPr lang="en-US" sz="1100" dirty="0">
                <a:solidFill>
                  <a:schemeClr val="tx1"/>
                </a:solidFill>
                <a:latin typeface="SamsungOne-400" panose="020B0503030303020204" pitchFamily="34" charset="0"/>
                <a:ea typeface="SamsungOne-400" panose="020B0503030303020204" pitchFamily="34" charset="0"/>
              </a:endParaRPr>
            </a:p>
          </p:txBody>
        </p:sp>
        <p:cxnSp>
          <p:nvCxnSpPr>
            <p:cNvPr id="25" name="꺾인 연결선 24"/>
            <p:cNvCxnSpPr>
              <a:stCxn id="22" idx="3"/>
              <a:endCxn id="57" idx="0"/>
            </p:cNvCxnSpPr>
            <p:nvPr/>
          </p:nvCxnSpPr>
          <p:spPr>
            <a:xfrm>
              <a:off x="2310117" y="3572658"/>
              <a:ext cx="1006665" cy="486868"/>
            </a:xfrm>
            <a:prstGeom prst="bentConnector2">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순서도: 내부 저장소 30"/>
            <p:cNvSpPr/>
            <p:nvPr/>
          </p:nvSpPr>
          <p:spPr>
            <a:xfrm>
              <a:off x="7455880" y="5458142"/>
              <a:ext cx="1034915" cy="560699"/>
            </a:xfrm>
            <a:prstGeom prst="flowChartInternalStorag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SamsungOne-400" panose="020B0503030303020204" pitchFamily="34" charset="0"/>
                  <a:ea typeface="SamsungOne-400" panose="020B0503030303020204" pitchFamily="34" charset="0"/>
                </a:rPr>
                <a:t>Dữ</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liệu</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có</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cấu</a:t>
              </a:r>
              <a:r>
                <a:rPr lang="en-US" sz="1100" dirty="0">
                  <a:solidFill>
                    <a:schemeClr val="tx1"/>
                  </a:solidFill>
                  <a:latin typeface="SamsungOne-400" panose="020B0503030303020204" pitchFamily="34" charset="0"/>
                  <a:ea typeface="SamsungOne-400" panose="020B0503030303020204" pitchFamily="34" charset="0"/>
                </a:rPr>
                <a:t> </a:t>
              </a:r>
              <a:r>
                <a:rPr lang="en-US" sz="1100" dirty="0" err="1">
                  <a:solidFill>
                    <a:schemeClr val="tx1"/>
                  </a:solidFill>
                  <a:latin typeface="SamsungOne-400" panose="020B0503030303020204" pitchFamily="34" charset="0"/>
                  <a:ea typeface="SamsungOne-400" panose="020B0503030303020204" pitchFamily="34" charset="0"/>
                </a:rPr>
                <a:t>trúc</a:t>
              </a:r>
              <a:endParaRPr lang="en-US" sz="1100" dirty="0">
                <a:solidFill>
                  <a:schemeClr val="tx1"/>
                </a:solidFill>
                <a:latin typeface="SamsungOne-400" panose="020B0503030303020204" pitchFamily="34" charset="0"/>
                <a:ea typeface="SamsungOne-400" panose="020B0503030303020204" pitchFamily="34" charset="0"/>
              </a:endParaRPr>
            </a:p>
          </p:txBody>
        </p:sp>
        <p:cxnSp>
          <p:nvCxnSpPr>
            <p:cNvPr id="38" name="꺾인 연결선 37"/>
            <p:cNvCxnSpPr/>
            <p:nvPr/>
          </p:nvCxnSpPr>
          <p:spPr>
            <a:xfrm rot="10800000">
              <a:off x="1793081" y="3857625"/>
              <a:ext cx="805302" cy="482252"/>
            </a:xfrm>
            <a:prstGeom prst="bentConnector3">
              <a:avLst>
                <a:gd name="adj1" fmla="val 99677"/>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881698" y="4070225"/>
              <a:ext cx="731290"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p:txBody>
        </p:sp>
        <p:sp>
          <p:nvSpPr>
            <p:cNvPr id="42" name="오른쪽 화살표 41"/>
            <p:cNvSpPr/>
            <p:nvPr/>
          </p:nvSpPr>
          <p:spPr>
            <a:xfrm>
              <a:off x="7039644" y="5587357"/>
              <a:ext cx="288032" cy="307161"/>
            </a:xfrm>
            <a:prstGeom prst="right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순서도: 자기 디스크 44"/>
            <p:cNvSpPr/>
            <p:nvPr/>
          </p:nvSpPr>
          <p:spPr>
            <a:xfrm>
              <a:off x="1177398" y="2054102"/>
              <a:ext cx="811504" cy="701882"/>
            </a:xfrm>
            <a:prstGeom prst="flowChartMagneticDisk">
              <a:avLst/>
            </a:prstGeom>
            <a:solidFill>
              <a:schemeClr val="bg1">
                <a:lumMod val="95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SamsungOne-400" panose="020B0503030303020204" pitchFamily="34" charset="0"/>
                  <a:ea typeface="SamsungOne-400" panose="020B0503030303020204" pitchFamily="34" charset="0"/>
                </a:rPr>
                <a:t>Corpus</a:t>
              </a:r>
            </a:p>
          </p:txBody>
        </p:sp>
        <p:sp>
          <p:nvSpPr>
            <p:cNvPr id="57" name="직사각형 56"/>
            <p:cNvSpPr/>
            <p:nvPr/>
          </p:nvSpPr>
          <p:spPr>
            <a:xfrm>
              <a:off x="2664619" y="4059526"/>
              <a:ext cx="1304325"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Xác</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định</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các</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điều</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khoản</a:t>
              </a:r>
              <a:r>
                <a:rPr lang="en-US" sz="1200" dirty="0">
                  <a:solidFill>
                    <a:schemeClr val="tx1"/>
                  </a:solidFill>
                  <a:latin typeface="SamsungOne-400" panose="020B0503030303020204" pitchFamily="34" charset="0"/>
                  <a:ea typeface="SamsungOne-400" panose="020B0503030303020204" pitchFamily="34" charset="0"/>
                </a:rPr>
                <a:t> </a:t>
              </a:r>
              <a:r>
                <a:rPr lang="vi-VN" sz="1200" dirty="0">
                  <a:solidFill>
                    <a:schemeClr val="tx1"/>
                  </a:solidFill>
                  <a:latin typeface="SamsungOne-400" panose="020B0503030303020204" pitchFamily="34" charset="0"/>
                  <a:ea typeface="SamsungOne-400" panose="020B0503030303020204" pitchFamily="34" charset="0"/>
                </a:rPr>
                <a:t>ứng viên</a:t>
              </a:r>
              <a:endParaRPr lang="en-US" sz="1200" dirty="0">
                <a:solidFill>
                  <a:schemeClr val="tx1"/>
                </a:solidFill>
                <a:latin typeface="SamsungOne-400" panose="020B0503030303020204" pitchFamily="34" charset="0"/>
                <a:ea typeface="SamsungOne-400" panose="020B0503030303020204" pitchFamily="34" charset="0"/>
              </a:endParaRPr>
            </a:p>
          </p:txBody>
        </p:sp>
        <p:sp>
          <p:nvSpPr>
            <p:cNvPr id="63" name="직사각형 62"/>
            <p:cNvSpPr/>
            <p:nvPr/>
          </p:nvSpPr>
          <p:spPr>
            <a:xfrm>
              <a:off x="3968945" y="4722689"/>
              <a:ext cx="1342508"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SamsungOne-400" panose="020B0503030303020204" pitchFamily="34" charset="0"/>
                  <a:ea typeface="SamsungOne-400" panose="020B0503030303020204" pitchFamily="34" charset="0"/>
                </a:rPr>
                <a:t>Tạo</a:t>
              </a:r>
              <a:r>
                <a:rPr lang="en-US" sz="1200" dirty="0">
                  <a:solidFill>
                    <a:schemeClr val="tx1"/>
                  </a:solidFill>
                  <a:latin typeface="SamsungOne-400" panose="020B0503030303020204" pitchFamily="34" charset="0"/>
                  <a:ea typeface="SamsungOne-400" panose="020B0503030303020204" pitchFamily="34" charset="0"/>
                </a:rPr>
                <a:t> ma </a:t>
              </a:r>
              <a:r>
                <a:rPr lang="en-US" sz="1200" dirty="0" err="1">
                  <a:solidFill>
                    <a:schemeClr val="tx1"/>
                  </a:solidFill>
                  <a:latin typeface="SamsungOne-400" panose="020B0503030303020204" pitchFamily="34" charset="0"/>
                  <a:ea typeface="SamsungOne-400" panose="020B0503030303020204" pitchFamily="34" charset="0"/>
                </a:rPr>
                <a:t>trận</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thuật</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ngữ</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theo</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tài</a:t>
              </a:r>
              <a:r>
                <a:rPr lang="en-US" sz="1200" dirty="0">
                  <a:solidFill>
                    <a:schemeClr val="tx1"/>
                  </a:solidFill>
                  <a:latin typeface="SamsungOne-400" panose="020B0503030303020204" pitchFamily="34" charset="0"/>
                  <a:ea typeface="SamsungOne-400" panose="020B0503030303020204" pitchFamily="34" charset="0"/>
                </a:rPr>
                <a:t> </a:t>
              </a:r>
              <a:r>
                <a:rPr lang="en-US" sz="1200" dirty="0" err="1">
                  <a:solidFill>
                    <a:schemeClr val="tx1"/>
                  </a:solidFill>
                  <a:latin typeface="SamsungOne-400" panose="020B0503030303020204" pitchFamily="34" charset="0"/>
                  <a:ea typeface="SamsungOne-400" panose="020B0503030303020204" pitchFamily="34" charset="0"/>
                </a:rPr>
                <a:t>liệu</a:t>
              </a:r>
              <a:endParaRPr lang="en-US" sz="1200" dirty="0">
                <a:solidFill>
                  <a:schemeClr val="tx1"/>
                </a:solidFill>
                <a:latin typeface="SamsungOne-400" panose="020B0503030303020204" pitchFamily="34" charset="0"/>
                <a:ea typeface="SamsungOne-400" panose="020B0503030303020204" pitchFamily="34" charset="0"/>
              </a:endParaRPr>
            </a:p>
          </p:txBody>
        </p:sp>
        <p:cxnSp>
          <p:nvCxnSpPr>
            <p:cNvPr id="65" name="꺾인 연결선 64"/>
            <p:cNvCxnSpPr>
              <a:stCxn id="57" idx="3"/>
              <a:endCxn id="63" idx="0"/>
            </p:cNvCxnSpPr>
            <p:nvPr/>
          </p:nvCxnSpPr>
          <p:spPr>
            <a:xfrm>
              <a:off x="3968944" y="4339876"/>
              <a:ext cx="671255" cy="382813"/>
            </a:xfrm>
            <a:prstGeom prst="bentConnector2">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5587797" y="5460588"/>
              <a:ext cx="1312108" cy="560700"/>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solidFill>
                    <a:schemeClr val="tx1"/>
                  </a:solidFill>
                  <a:latin typeface="SamsungOne-400" panose="020B0503030303020204" pitchFamily="34" charset="0"/>
                  <a:ea typeface="SamsungOne-400" panose="020B0503030303020204" pitchFamily="34" charset="0"/>
                </a:rPr>
                <a:t>Đơn giản hóa ma trận thuật ngữ theo tài liệu</a:t>
              </a:r>
              <a:endParaRPr lang="en-US" sz="1200" dirty="0">
                <a:solidFill>
                  <a:schemeClr val="tx1"/>
                </a:solidFill>
                <a:latin typeface="SamsungOne-400" panose="020B0503030303020204" pitchFamily="34" charset="0"/>
                <a:ea typeface="SamsungOne-400" panose="020B0503030303020204" pitchFamily="34" charset="0"/>
              </a:endParaRPr>
            </a:p>
          </p:txBody>
        </p:sp>
        <p:cxnSp>
          <p:nvCxnSpPr>
            <p:cNvPr id="69" name="꺾인 연결선 68"/>
            <p:cNvCxnSpPr/>
            <p:nvPr/>
          </p:nvCxnSpPr>
          <p:spPr>
            <a:xfrm>
              <a:off x="5322766" y="5020567"/>
              <a:ext cx="900273" cy="429660"/>
            </a:xfrm>
            <a:prstGeom prst="bentConnector2">
              <a:avLst/>
            </a:prstGeom>
            <a:ln w="28575">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꺾인 연결선 69"/>
            <p:cNvCxnSpPr>
              <a:endCxn id="22" idx="2"/>
            </p:cNvCxnSpPr>
            <p:nvPr/>
          </p:nvCxnSpPr>
          <p:spPr>
            <a:xfrm rot="10800000">
              <a:off x="1614541" y="3853008"/>
              <a:ext cx="2449662" cy="1167560"/>
            </a:xfrm>
            <a:prstGeom prst="bentConnector2">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719416" y="4752196"/>
              <a:ext cx="731289" cy="461665"/>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a:p>
              <a:pPr algn="ctr"/>
              <a:endParaRPr lang="en-US" sz="1200" dirty="0">
                <a:latin typeface="SamsungOne-400" panose="020B0503030303020204" pitchFamily="34" charset="0"/>
                <a:ea typeface="SamsungOne-400" panose="020B0503030303020204" pitchFamily="34" charset="0"/>
              </a:endParaRPr>
            </a:p>
          </p:txBody>
        </p:sp>
        <p:cxnSp>
          <p:nvCxnSpPr>
            <p:cNvPr id="73" name="꺾인 연결선 72"/>
            <p:cNvCxnSpPr/>
            <p:nvPr/>
          </p:nvCxnSpPr>
          <p:spPr>
            <a:xfrm rot="10800000">
              <a:off x="1400175" y="3850481"/>
              <a:ext cx="4176312" cy="2099926"/>
            </a:xfrm>
            <a:prstGeom prst="bentConnector3">
              <a:avLst>
                <a:gd name="adj1" fmla="val 99948"/>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64234" y="5672032"/>
              <a:ext cx="731289" cy="461665"/>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a:p>
              <a:pPr algn="ctr"/>
              <a:endParaRPr lang="en-US" sz="1200" dirty="0">
                <a:latin typeface="SamsungOne-400" panose="020B0503030303020204" pitchFamily="34" charset="0"/>
                <a:ea typeface="SamsungOne-400" panose="020B0503030303020204" pitchFamily="34" charset="0"/>
              </a:endParaRPr>
            </a:p>
          </p:txBody>
        </p:sp>
        <p:cxnSp>
          <p:nvCxnSpPr>
            <p:cNvPr id="78" name="꺾인 연결선 77"/>
            <p:cNvCxnSpPr>
              <a:endCxn id="57" idx="2"/>
            </p:cNvCxnSpPr>
            <p:nvPr/>
          </p:nvCxnSpPr>
          <p:spPr>
            <a:xfrm rot="10800000">
              <a:off x="3316782" y="4620227"/>
              <a:ext cx="2283918" cy="1187643"/>
            </a:xfrm>
            <a:prstGeom prst="bentConnector2">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351363" y="5530872"/>
              <a:ext cx="731289" cy="461665"/>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a:p>
              <a:pPr algn="ctr"/>
              <a:endParaRPr lang="en-US" sz="1200" dirty="0">
                <a:latin typeface="SamsungOne-400" panose="020B0503030303020204" pitchFamily="34" charset="0"/>
                <a:ea typeface="SamsungOne-400" panose="020B0503030303020204" pitchFamily="34" charset="0"/>
              </a:endParaRPr>
            </a:p>
          </p:txBody>
        </p:sp>
        <p:cxnSp>
          <p:nvCxnSpPr>
            <p:cNvPr id="81" name="꺾인 연결선 80"/>
            <p:cNvCxnSpPr>
              <a:endCxn id="63" idx="2"/>
            </p:cNvCxnSpPr>
            <p:nvPr/>
          </p:nvCxnSpPr>
          <p:spPr>
            <a:xfrm rot="10800000">
              <a:off x="4640200" y="5283390"/>
              <a:ext cx="943885" cy="391135"/>
            </a:xfrm>
            <a:prstGeom prst="bentConnector2">
              <a:avLst/>
            </a:prstGeom>
            <a:ln w="12700">
              <a:solidFill>
                <a:srgbClr val="1429A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705909" y="5407025"/>
              <a:ext cx="731289" cy="461665"/>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Phản hồi</a:t>
              </a:r>
              <a:endParaRPr lang="en-US" sz="1200" dirty="0">
                <a:latin typeface="SamsungOne-400" panose="020B0503030303020204" pitchFamily="34" charset="0"/>
                <a:ea typeface="SamsungOne-400" panose="020B0503030303020204" pitchFamily="34" charset="0"/>
              </a:endParaRPr>
            </a:p>
            <a:p>
              <a:pPr algn="ctr"/>
              <a:endParaRPr lang="en-US" sz="1200" dirty="0">
                <a:latin typeface="SamsungOne-400" panose="020B0503030303020204" pitchFamily="34" charset="0"/>
                <a:ea typeface="SamsungOne-400" panose="020B0503030303020204" pitchFamily="34" charset="0"/>
              </a:endParaRPr>
            </a:p>
          </p:txBody>
        </p:sp>
        <p:sp>
          <p:nvSpPr>
            <p:cNvPr id="84" name="TextBox 83"/>
            <p:cNvSpPr txBox="1"/>
            <p:nvPr/>
          </p:nvSpPr>
          <p:spPr>
            <a:xfrm>
              <a:off x="2262307" y="3325986"/>
              <a:ext cx="1008610" cy="276999"/>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Danh sách từ</a:t>
              </a:r>
              <a:endParaRPr lang="en-US" sz="1200" dirty="0">
                <a:latin typeface="SamsungOne-400" panose="020B0503030303020204" pitchFamily="34" charset="0"/>
                <a:ea typeface="SamsungOne-400" panose="020B0503030303020204" pitchFamily="34" charset="0"/>
              </a:endParaRPr>
            </a:p>
          </p:txBody>
        </p:sp>
        <p:sp>
          <p:nvSpPr>
            <p:cNvPr id="85" name="TextBox 84"/>
            <p:cNvSpPr txBox="1"/>
            <p:nvPr/>
          </p:nvSpPr>
          <p:spPr>
            <a:xfrm>
              <a:off x="3936769" y="3927878"/>
              <a:ext cx="883575" cy="461665"/>
            </a:xfrm>
            <a:prstGeom prst="rect">
              <a:avLst/>
            </a:prstGeom>
            <a:noFill/>
          </p:spPr>
          <p:txBody>
            <a:bodyPr wrap="none" rtlCol="0">
              <a:spAutoFit/>
            </a:bodyPr>
            <a:lstStyle/>
            <a:p>
              <a:pPr algn="ctr"/>
              <a:r>
                <a:rPr lang="vi-VN" sz="1200" dirty="0">
                  <a:latin typeface="SamsungOne-400" panose="020B0503030303020204" pitchFamily="34" charset="0"/>
                  <a:ea typeface="SamsungOne-400" panose="020B0503030303020204" pitchFamily="34" charset="0"/>
                </a:rPr>
                <a:t>Danh sách </a:t>
              </a:r>
            </a:p>
            <a:p>
              <a:pPr algn="ctr"/>
              <a:r>
                <a:rPr lang="vi-VN" sz="1200" dirty="0">
                  <a:latin typeface="SamsungOne-400" panose="020B0503030303020204" pitchFamily="34" charset="0"/>
                  <a:ea typeface="SamsungOne-400" panose="020B0503030303020204" pitchFamily="34" charset="0"/>
                </a:rPr>
                <a:t>điều khoản</a:t>
              </a:r>
              <a:endParaRPr lang="en-US" sz="1200" dirty="0">
                <a:latin typeface="SamsungOne-400" panose="020B0503030303020204" pitchFamily="34" charset="0"/>
                <a:ea typeface="SamsungOne-400" panose="020B0503030303020204" pitchFamily="34" charset="0"/>
              </a:endParaRPr>
            </a:p>
          </p:txBody>
        </p:sp>
        <p:sp>
          <p:nvSpPr>
            <p:cNvPr id="86" name="TextBox 85"/>
            <p:cNvSpPr txBox="1"/>
            <p:nvPr/>
          </p:nvSpPr>
          <p:spPr>
            <a:xfrm>
              <a:off x="5408486" y="4777218"/>
              <a:ext cx="841898" cy="276999"/>
            </a:xfrm>
            <a:prstGeom prst="rect">
              <a:avLst/>
            </a:prstGeom>
            <a:noFill/>
          </p:spPr>
          <p:txBody>
            <a:bodyPr wrap="none" rtlCol="0">
              <a:spAutoFit/>
            </a:bodyPr>
            <a:lstStyle/>
            <a:p>
              <a:pPr algn="ctr"/>
              <a:r>
                <a:rPr lang="en-US" sz="1200" dirty="0">
                  <a:latin typeface="SamsungOne-400" panose="020B0503030303020204" pitchFamily="34" charset="0"/>
                  <a:ea typeface="SamsungOne-400" panose="020B0503030303020204" pitchFamily="34" charset="0"/>
                </a:rPr>
                <a:t>TD Matrix</a:t>
              </a:r>
            </a:p>
          </p:txBody>
        </p:sp>
        <p:sp>
          <p:nvSpPr>
            <p:cNvPr id="48" name="타원 47"/>
            <p:cNvSpPr/>
            <p:nvPr/>
          </p:nvSpPr>
          <p:spPr>
            <a:xfrm>
              <a:off x="820171" y="3214947"/>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1</a:t>
              </a:r>
            </a:p>
          </p:txBody>
        </p:sp>
        <p:sp>
          <p:nvSpPr>
            <p:cNvPr id="71" name="타원 70"/>
            <p:cNvSpPr/>
            <p:nvPr/>
          </p:nvSpPr>
          <p:spPr>
            <a:xfrm>
              <a:off x="2569664" y="3971431"/>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2</a:t>
              </a:r>
            </a:p>
          </p:txBody>
        </p:sp>
        <p:sp>
          <p:nvSpPr>
            <p:cNvPr id="74" name="타원 73"/>
            <p:cNvSpPr/>
            <p:nvPr/>
          </p:nvSpPr>
          <p:spPr>
            <a:xfrm>
              <a:off x="3878724" y="4679143"/>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3</a:t>
              </a:r>
            </a:p>
          </p:txBody>
        </p:sp>
        <p:sp>
          <p:nvSpPr>
            <p:cNvPr id="75" name="타원 74"/>
            <p:cNvSpPr/>
            <p:nvPr/>
          </p:nvSpPr>
          <p:spPr>
            <a:xfrm>
              <a:off x="5498965" y="5359349"/>
              <a:ext cx="197586" cy="197586"/>
            </a:xfrm>
            <a:prstGeom prst="ellipse">
              <a:avLst/>
            </a:prstGeom>
            <a:solidFill>
              <a:srgbClr val="1429A0"/>
            </a:solidFill>
            <a:ln w="28575">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SamsungOne-400" panose="020B0503030303020204" pitchFamily="34" charset="0"/>
                  <a:ea typeface="SamsungOne-400" panose="020B0503030303020204" pitchFamily="34" charset="0"/>
                </a:rPr>
                <a:t>4</a:t>
              </a:r>
            </a:p>
          </p:txBody>
        </p:sp>
      </p:grpSp>
    </p:spTree>
    <p:extLst>
      <p:ext uri="{BB962C8B-B14F-4D97-AF65-F5344CB8AC3E}">
        <p14:creationId xmlns:p14="http://schemas.microsoft.com/office/powerpoint/2010/main" val="36310540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그룹 42">
            <a:extLst>
              <a:ext uri="{FF2B5EF4-FFF2-40B4-BE49-F238E27FC236}">
                <a16:creationId xmlns:a16="http://schemas.microsoft.com/office/drawing/2014/main" id="{1CFD8C97-0C15-46B1-8FDE-6D1DB18CD6F8}"/>
              </a:ext>
            </a:extLst>
          </p:cNvPr>
          <p:cNvGrpSpPr/>
          <p:nvPr/>
        </p:nvGrpSpPr>
        <p:grpSpPr>
          <a:xfrm>
            <a:off x="558800" y="1484784"/>
            <a:ext cx="8785225" cy="215444"/>
            <a:chOff x="1027113" y="2045625"/>
            <a:chExt cx="8785225" cy="215444"/>
          </a:xfrm>
        </p:grpSpPr>
        <p:sp>
          <p:nvSpPr>
            <p:cNvPr id="44" name="직사각형 43">
              <a:extLst>
                <a:ext uri="{FF2B5EF4-FFF2-40B4-BE49-F238E27FC236}">
                  <a16:creationId xmlns:a16="http://schemas.microsoft.com/office/drawing/2014/main" id="{BB5AF31D-6E00-4F35-B7A9-97E5E06415C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EFF82A78-FC32-4493-8401-9F4E2478C7EC}"/>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LSTM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51" name="직사각형 50">
            <a:extLst>
              <a:ext uri="{FF2B5EF4-FFF2-40B4-BE49-F238E27FC236}">
                <a16:creationId xmlns:a16="http://schemas.microsoft.com/office/drawing/2014/main" id="{F7B1B403-4134-4480-999B-E54448867C3B}"/>
              </a:ext>
            </a:extLst>
          </p:cNvPr>
          <p:cNvSpPr/>
          <p:nvPr/>
        </p:nvSpPr>
        <p:spPr>
          <a:xfrm>
            <a:off x="711200" y="1810053"/>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Mô hình “chuỗi vào và vectơ ra”.</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Phép biểu diễn nhúng của các từ. </a:t>
            </a:r>
          </a:p>
        </p:txBody>
      </p:sp>
      <p:grpSp>
        <p:nvGrpSpPr>
          <p:cNvPr id="2" name="Group 1">
            <a:extLst>
              <a:ext uri="{FF2B5EF4-FFF2-40B4-BE49-F238E27FC236}">
                <a16:creationId xmlns:a16="http://schemas.microsoft.com/office/drawing/2014/main" id="{145CB5B2-F51A-4E6A-9814-27B269E86377}"/>
              </a:ext>
            </a:extLst>
          </p:cNvPr>
          <p:cNvGrpSpPr/>
          <p:nvPr/>
        </p:nvGrpSpPr>
        <p:grpSpPr>
          <a:xfrm>
            <a:off x="1132125" y="2333518"/>
            <a:ext cx="7420976" cy="2312802"/>
            <a:chOff x="1240924" y="3364409"/>
            <a:chExt cx="7420976" cy="2312802"/>
          </a:xfrm>
        </p:grpSpPr>
        <p:sp>
          <p:nvSpPr>
            <p:cNvPr id="90" name="Google Shape;784;p60">
              <a:extLst>
                <a:ext uri="{FF2B5EF4-FFF2-40B4-BE49-F238E27FC236}">
                  <a16:creationId xmlns:a16="http://schemas.microsoft.com/office/drawing/2014/main" id="{A73890AA-8180-4396-97BD-E56BFEA67158}"/>
                </a:ext>
              </a:extLst>
            </p:cNvPr>
            <p:cNvSpPr>
              <a:spLocks noChangeAspect="1"/>
            </p:cNvSpPr>
            <p:nvPr/>
          </p:nvSpPr>
          <p:spPr>
            <a:xfrm>
              <a:off x="1437241" y="4195384"/>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77E2729-826B-496B-88E2-E2F20DC5A49F}"/>
                    </a:ext>
                  </a:extLst>
                </p:cNvPr>
                <p:cNvSpPr txBox="1"/>
                <p:nvPr/>
              </p:nvSpPr>
              <p:spPr>
                <a:xfrm>
                  <a:off x="1240924" y="5275384"/>
                  <a:ext cx="746755" cy="400110"/>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0</m:t>
                            </m:r>
                          </m:sub>
                        </m:sSub>
                      </m:oMath>
                    </m:oMathPara>
                  </a14:m>
                  <a:endParaRPr lang="ko-KR" altLang="en-US" sz="2000" dirty="0">
                    <a:solidFill>
                      <a:srgbClr val="193EB0"/>
                    </a:solidFill>
                  </a:endParaRPr>
                </a:p>
              </p:txBody>
            </p:sp>
          </mc:Choice>
          <mc:Fallback xmlns="">
            <p:sp>
              <p:nvSpPr>
                <p:cNvPr id="91" name="TextBox 90">
                  <a:extLst>
                    <a:ext uri="{FF2B5EF4-FFF2-40B4-BE49-F238E27FC236}">
                      <a16:creationId xmlns:a16="http://schemas.microsoft.com/office/drawing/2014/main" id="{077E2729-826B-496B-88E2-E2F20DC5A49F}"/>
                    </a:ext>
                  </a:extLst>
                </p:cNvPr>
                <p:cNvSpPr txBox="1">
                  <a:spLocks noRot="1" noChangeAspect="1" noMove="1" noResize="1" noEditPoints="1" noAdjustHandles="1" noChangeArrowheads="1" noChangeShapeType="1" noTextEdit="1"/>
                </p:cNvSpPr>
                <p:nvPr/>
              </p:nvSpPr>
              <p:spPr>
                <a:xfrm>
                  <a:off x="1240924" y="5275384"/>
                  <a:ext cx="746755" cy="400110"/>
                </a:xfrm>
                <a:prstGeom prst="rect">
                  <a:avLst/>
                </a:prstGeom>
                <a:blipFill>
                  <a:blip r:embed="rId3"/>
                  <a:stretch>
                    <a:fillRect/>
                  </a:stretch>
                </a:blipFill>
              </p:spPr>
              <p:txBody>
                <a:bodyPr/>
                <a:lstStyle/>
                <a:p>
                  <a:r>
                    <a:rPr lang="ko-KR" altLang="en-US">
                      <a:noFill/>
                    </a:rPr>
                    <a:t> </a:t>
                  </a:r>
                </a:p>
              </p:txBody>
            </p:sp>
          </mc:Fallback>
        </mc:AlternateContent>
        <p:cxnSp>
          <p:nvCxnSpPr>
            <p:cNvPr id="92" name="Google Shape;786;p60">
              <a:extLst>
                <a:ext uri="{FF2B5EF4-FFF2-40B4-BE49-F238E27FC236}">
                  <a16:creationId xmlns:a16="http://schemas.microsoft.com/office/drawing/2014/main" id="{EEA646E4-FA8F-4E36-A73F-DA7B86C63EF0}"/>
                </a:ext>
              </a:extLst>
            </p:cNvPr>
            <p:cNvCxnSpPr>
              <a:cxnSpLocks/>
            </p:cNvCxnSpPr>
            <p:nvPr/>
          </p:nvCxnSpPr>
          <p:spPr>
            <a:xfrm flipV="1">
              <a:off x="1614302" y="4915384"/>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93" name="Google Shape;786;p60">
              <a:extLst>
                <a:ext uri="{FF2B5EF4-FFF2-40B4-BE49-F238E27FC236}">
                  <a16:creationId xmlns:a16="http://schemas.microsoft.com/office/drawing/2014/main" id="{4BB72B6B-F022-40A8-A1B9-466727164423}"/>
                </a:ext>
              </a:extLst>
            </p:cNvPr>
            <p:cNvCxnSpPr>
              <a:cxnSpLocks/>
            </p:cNvCxnSpPr>
            <p:nvPr/>
          </p:nvCxnSpPr>
          <p:spPr>
            <a:xfrm>
              <a:off x="2737628" y="4343567"/>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94" name="Google Shape;786;p60">
              <a:extLst>
                <a:ext uri="{FF2B5EF4-FFF2-40B4-BE49-F238E27FC236}">
                  <a16:creationId xmlns:a16="http://schemas.microsoft.com/office/drawing/2014/main" id="{A2EDFD03-DDEA-4FDE-BEEB-64C287414EA2}"/>
                </a:ext>
              </a:extLst>
            </p:cNvPr>
            <p:cNvCxnSpPr>
              <a:cxnSpLocks/>
            </p:cNvCxnSpPr>
            <p:nvPr/>
          </p:nvCxnSpPr>
          <p:spPr>
            <a:xfrm>
              <a:off x="2737628" y="4765933"/>
              <a:ext cx="288000" cy="0"/>
            </a:xfrm>
            <a:prstGeom prst="straightConnector1">
              <a:avLst/>
            </a:prstGeom>
            <a:noFill/>
            <a:ln w="19050" cap="flat" cmpd="sng">
              <a:solidFill>
                <a:srgbClr val="193EB0"/>
              </a:solidFill>
              <a:prstDash val="solid"/>
              <a:round/>
              <a:headEnd type="none" w="med" len="med"/>
              <a:tailEnd type="triangle" w="med" len="med"/>
            </a:ln>
          </p:spPr>
        </p:cxnSp>
        <p:sp>
          <p:nvSpPr>
            <p:cNvPr id="85" name="Google Shape;784;p60">
              <a:extLst>
                <a:ext uri="{FF2B5EF4-FFF2-40B4-BE49-F238E27FC236}">
                  <a16:creationId xmlns:a16="http://schemas.microsoft.com/office/drawing/2014/main" id="{689C1D45-B9C0-460A-A5F4-AE03E7AF5BAC}"/>
                </a:ext>
              </a:extLst>
            </p:cNvPr>
            <p:cNvSpPr>
              <a:spLocks noChangeAspect="1"/>
            </p:cNvSpPr>
            <p:nvPr/>
          </p:nvSpPr>
          <p:spPr>
            <a:xfrm>
              <a:off x="3043753" y="4195384"/>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12159A1-C8D3-4EA4-9914-ADC6F8291A64}"/>
                    </a:ext>
                  </a:extLst>
                </p:cNvPr>
                <p:cNvSpPr txBox="1"/>
                <p:nvPr/>
              </p:nvSpPr>
              <p:spPr>
                <a:xfrm>
                  <a:off x="2847436" y="5275384"/>
                  <a:ext cx="746755" cy="400110"/>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1</m:t>
                            </m:r>
                          </m:sub>
                        </m:sSub>
                      </m:oMath>
                    </m:oMathPara>
                  </a14:m>
                  <a:endParaRPr lang="ko-KR" altLang="en-US" sz="2000" dirty="0">
                    <a:solidFill>
                      <a:srgbClr val="193EB0"/>
                    </a:solidFill>
                  </a:endParaRPr>
                </a:p>
              </p:txBody>
            </p:sp>
          </mc:Choice>
          <mc:Fallback xmlns="">
            <p:sp>
              <p:nvSpPr>
                <p:cNvPr id="86" name="TextBox 85">
                  <a:extLst>
                    <a:ext uri="{FF2B5EF4-FFF2-40B4-BE49-F238E27FC236}">
                      <a16:creationId xmlns:a16="http://schemas.microsoft.com/office/drawing/2014/main" id="{412159A1-C8D3-4EA4-9914-ADC6F8291A64}"/>
                    </a:ext>
                  </a:extLst>
                </p:cNvPr>
                <p:cNvSpPr txBox="1">
                  <a:spLocks noRot="1" noChangeAspect="1" noMove="1" noResize="1" noEditPoints="1" noAdjustHandles="1" noChangeArrowheads="1" noChangeShapeType="1" noTextEdit="1"/>
                </p:cNvSpPr>
                <p:nvPr/>
              </p:nvSpPr>
              <p:spPr>
                <a:xfrm>
                  <a:off x="2847436" y="5275384"/>
                  <a:ext cx="746755" cy="400110"/>
                </a:xfrm>
                <a:prstGeom prst="rect">
                  <a:avLst/>
                </a:prstGeom>
                <a:blipFill>
                  <a:blip r:embed="rId4"/>
                  <a:stretch>
                    <a:fillRect/>
                  </a:stretch>
                </a:blipFill>
              </p:spPr>
              <p:txBody>
                <a:bodyPr/>
                <a:lstStyle/>
                <a:p>
                  <a:r>
                    <a:rPr lang="ko-KR" altLang="en-US">
                      <a:noFill/>
                    </a:rPr>
                    <a:t> </a:t>
                  </a:r>
                </a:p>
              </p:txBody>
            </p:sp>
          </mc:Fallback>
        </mc:AlternateContent>
        <p:cxnSp>
          <p:nvCxnSpPr>
            <p:cNvPr id="87" name="Google Shape;786;p60">
              <a:extLst>
                <a:ext uri="{FF2B5EF4-FFF2-40B4-BE49-F238E27FC236}">
                  <a16:creationId xmlns:a16="http://schemas.microsoft.com/office/drawing/2014/main" id="{BC2C88BB-6507-4E6B-8633-7D4688D47BF9}"/>
                </a:ext>
              </a:extLst>
            </p:cNvPr>
            <p:cNvCxnSpPr>
              <a:cxnSpLocks/>
            </p:cNvCxnSpPr>
            <p:nvPr/>
          </p:nvCxnSpPr>
          <p:spPr>
            <a:xfrm flipV="1">
              <a:off x="3220814" y="4915384"/>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88" name="Google Shape;786;p60">
              <a:extLst>
                <a:ext uri="{FF2B5EF4-FFF2-40B4-BE49-F238E27FC236}">
                  <a16:creationId xmlns:a16="http://schemas.microsoft.com/office/drawing/2014/main" id="{15FED170-7990-4A01-A888-BAB947BAB364}"/>
                </a:ext>
              </a:extLst>
            </p:cNvPr>
            <p:cNvCxnSpPr>
              <a:cxnSpLocks/>
            </p:cNvCxnSpPr>
            <p:nvPr/>
          </p:nvCxnSpPr>
          <p:spPr>
            <a:xfrm>
              <a:off x="4344140" y="4343567"/>
              <a:ext cx="288000" cy="0"/>
            </a:xfrm>
            <a:prstGeom prst="straightConnector1">
              <a:avLst/>
            </a:prstGeom>
            <a:noFill/>
            <a:ln w="19050" cap="flat" cmpd="sng">
              <a:solidFill>
                <a:srgbClr val="193EB0"/>
              </a:solidFill>
              <a:prstDash val="solid"/>
              <a:round/>
              <a:headEnd type="none" w="med" len="med"/>
              <a:tailEnd type="triangle" w="med" len="med"/>
            </a:ln>
          </p:spPr>
        </p:cxnSp>
        <p:cxnSp>
          <p:nvCxnSpPr>
            <p:cNvPr id="89" name="Google Shape;786;p60">
              <a:extLst>
                <a:ext uri="{FF2B5EF4-FFF2-40B4-BE49-F238E27FC236}">
                  <a16:creationId xmlns:a16="http://schemas.microsoft.com/office/drawing/2014/main" id="{CEF671A8-DC1A-4507-9CEE-7085B4C024FE}"/>
                </a:ext>
              </a:extLst>
            </p:cNvPr>
            <p:cNvCxnSpPr>
              <a:cxnSpLocks/>
            </p:cNvCxnSpPr>
            <p:nvPr/>
          </p:nvCxnSpPr>
          <p:spPr>
            <a:xfrm>
              <a:off x="4344140" y="4765933"/>
              <a:ext cx="288000" cy="0"/>
            </a:xfrm>
            <a:prstGeom prst="straightConnector1">
              <a:avLst/>
            </a:prstGeom>
            <a:noFill/>
            <a:ln w="19050" cap="flat" cmpd="sng">
              <a:solidFill>
                <a:srgbClr val="193EB0"/>
              </a:solidFill>
              <a:prstDash val="solid"/>
              <a:round/>
              <a:headEnd type="none" w="med" len="med"/>
              <a:tailEnd type="triangle" w="med" len="med"/>
            </a:ln>
          </p:spPr>
        </p:cxnSp>
        <p:sp>
          <p:nvSpPr>
            <p:cNvPr id="80" name="Google Shape;784;p60">
              <a:extLst>
                <a:ext uri="{FF2B5EF4-FFF2-40B4-BE49-F238E27FC236}">
                  <a16:creationId xmlns:a16="http://schemas.microsoft.com/office/drawing/2014/main" id="{82BA7365-6A2C-4242-9EAA-78976CE338BA}"/>
                </a:ext>
              </a:extLst>
            </p:cNvPr>
            <p:cNvSpPr>
              <a:spLocks noChangeAspect="1"/>
            </p:cNvSpPr>
            <p:nvPr/>
          </p:nvSpPr>
          <p:spPr>
            <a:xfrm>
              <a:off x="4650265" y="4195384"/>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0AAC8DB-6550-47A0-A6E0-A721E510E39D}"/>
                    </a:ext>
                  </a:extLst>
                </p:cNvPr>
                <p:cNvSpPr txBox="1"/>
                <p:nvPr/>
              </p:nvSpPr>
              <p:spPr>
                <a:xfrm>
                  <a:off x="4453948" y="5275384"/>
                  <a:ext cx="746755" cy="400110"/>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2</m:t>
                            </m:r>
                          </m:sub>
                        </m:sSub>
                      </m:oMath>
                    </m:oMathPara>
                  </a14:m>
                  <a:endParaRPr lang="ko-KR" altLang="en-US" sz="2000" dirty="0">
                    <a:solidFill>
                      <a:srgbClr val="193EB0"/>
                    </a:solidFill>
                  </a:endParaRPr>
                </a:p>
              </p:txBody>
            </p:sp>
          </mc:Choice>
          <mc:Fallback xmlns="">
            <p:sp>
              <p:nvSpPr>
                <p:cNvPr id="81" name="TextBox 80">
                  <a:extLst>
                    <a:ext uri="{FF2B5EF4-FFF2-40B4-BE49-F238E27FC236}">
                      <a16:creationId xmlns:a16="http://schemas.microsoft.com/office/drawing/2014/main" id="{E0AAC8DB-6550-47A0-A6E0-A721E510E39D}"/>
                    </a:ext>
                  </a:extLst>
                </p:cNvPr>
                <p:cNvSpPr txBox="1">
                  <a:spLocks noRot="1" noChangeAspect="1" noMove="1" noResize="1" noEditPoints="1" noAdjustHandles="1" noChangeArrowheads="1" noChangeShapeType="1" noTextEdit="1"/>
                </p:cNvSpPr>
                <p:nvPr/>
              </p:nvSpPr>
              <p:spPr>
                <a:xfrm>
                  <a:off x="4453948" y="5275384"/>
                  <a:ext cx="746755" cy="400110"/>
                </a:xfrm>
                <a:prstGeom prst="rect">
                  <a:avLst/>
                </a:prstGeom>
                <a:blipFill>
                  <a:blip r:embed="rId5"/>
                  <a:stretch>
                    <a:fillRect/>
                  </a:stretch>
                </a:blipFill>
              </p:spPr>
              <p:txBody>
                <a:bodyPr/>
                <a:lstStyle/>
                <a:p>
                  <a:r>
                    <a:rPr lang="ko-KR" altLang="en-US">
                      <a:noFill/>
                    </a:rPr>
                    <a:t> </a:t>
                  </a:r>
                </a:p>
              </p:txBody>
            </p:sp>
          </mc:Fallback>
        </mc:AlternateContent>
        <p:cxnSp>
          <p:nvCxnSpPr>
            <p:cNvPr id="82" name="Google Shape;786;p60">
              <a:extLst>
                <a:ext uri="{FF2B5EF4-FFF2-40B4-BE49-F238E27FC236}">
                  <a16:creationId xmlns:a16="http://schemas.microsoft.com/office/drawing/2014/main" id="{D1919159-3E38-4991-8C3F-934F6D2E7FCE}"/>
                </a:ext>
              </a:extLst>
            </p:cNvPr>
            <p:cNvCxnSpPr>
              <a:cxnSpLocks/>
            </p:cNvCxnSpPr>
            <p:nvPr/>
          </p:nvCxnSpPr>
          <p:spPr>
            <a:xfrm flipV="1">
              <a:off x="4827326" y="4915384"/>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83" name="Google Shape;786;p60">
              <a:extLst>
                <a:ext uri="{FF2B5EF4-FFF2-40B4-BE49-F238E27FC236}">
                  <a16:creationId xmlns:a16="http://schemas.microsoft.com/office/drawing/2014/main" id="{87C84738-CF6B-4314-B455-7F36C9CE8117}"/>
                </a:ext>
              </a:extLst>
            </p:cNvPr>
            <p:cNvCxnSpPr>
              <a:cxnSpLocks/>
            </p:cNvCxnSpPr>
            <p:nvPr/>
          </p:nvCxnSpPr>
          <p:spPr>
            <a:xfrm>
              <a:off x="5950652" y="4343567"/>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oogle Shape;786;p60">
              <a:extLst>
                <a:ext uri="{FF2B5EF4-FFF2-40B4-BE49-F238E27FC236}">
                  <a16:creationId xmlns:a16="http://schemas.microsoft.com/office/drawing/2014/main" id="{AFC4E1FE-EF38-4CA9-A316-46A172B73435}"/>
                </a:ext>
              </a:extLst>
            </p:cNvPr>
            <p:cNvCxnSpPr>
              <a:cxnSpLocks/>
            </p:cNvCxnSpPr>
            <p:nvPr/>
          </p:nvCxnSpPr>
          <p:spPr>
            <a:xfrm>
              <a:off x="5950652" y="4765933"/>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Google Shape;784;p60">
              <a:extLst>
                <a:ext uri="{FF2B5EF4-FFF2-40B4-BE49-F238E27FC236}">
                  <a16:creationId xmlns:a16="http://schemas.microsoft.com/office/drawing/2014/main" id="{DC9C7C22-41C0-4D99-9D4C-C7DFFC18B04C}"/>
                </a:ext>
              </a:extLst>
            </p:cNvPr>
            <p:cNvSpPr>
              <a:spLocks noChangeAspect="1"/>
            </p:cNvSpPr>
            <p:nvPr/>
          </p:nvSpPr>
          <p:spPr>
            <a:xfrm>
              <a:off x="7271522" y="4197101"/>
              <a:ext cx="1300387" cy="720000"/>
            </a:xfrm>
            <a:prstGeom prst="roundRect">
              <a:avLst>
                <a:gd name="adj" fmla="val 5224"/>
              </a:avLst>
            </a:prstGeom>
            <a:solidFill>
              <a:srgbClr val="CFE2F3"/>
            </a:solidFill>
            <a:ln w="9525" cap="flat" cmpd="sng">
              <a:solidFill>
                <a:srgbClr val="193EB0"/>
              </a:solidFill>
              <a:prstDash val="solid"/>
              <a:round/>
              <a:headEnd type="none" w="sm" len="sm"/>
              <a:tailEnd type="none" w="sm" len="sm"/>
            </a:ln>
          </p:spPr>
          <p:txBody>
            <a:bodyPr spcFirstLastPara="1" wrap="square" lIns="91425" tIns="91425" rIns="91425" bIns="91425" anchor="ctr" anchorCtr="0">
              <a:noAutofit/>
            </a:bodyPr>
            <a:lstStyle/>
            <a:p>
              <a:pPr algn="ctr"/>
              <a:endParaRPr sz="2000" i="1">
                <a:solidFill>
                  <a:schemeClr val="dk1"/>
                </a:solidFill>
                <a:latin typeface="SamsungOne-400" panose="020B0503030303020204" pitchFamily="34" charset="0"/>
                <a:ea typeface="SamsungOne-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2D3AD63-1CE1-4920-B708-E8AF962921F0}"/>
                    </a:ext>
                  </a:extLst>
                </p:cNvPr>
                <p:cNvSpPr txBox="1"/>
                <p:nvPr/>
              </p:nvSpPr>
              <p:spPr>
                <a:xfrm>
                  <a:off x="7075205" y="5277101"/>
                  <a:ext cx="746755" cy="400110"/>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sSub>
                          <m:sSubPr>
                            <m:ctrlPr>
                              <a:rPr lang="en-US" altLang="ko-KR" sz="2000" i="1" smtClean="0">
                                <a:solidFill>
                                  <a:srgbClr val="193EB0"/>
                                </a:solidFill>
                                <a:latin typeface="Cambria Math" panose="02040503050406030204" pitchFamily="18" charset="0"/>
                              </a:rPr>
                            </m:ctrlPr>
                          </m:sSubPr>
                          <m:e>
                            <m:r>
                              <a:rPr lang="en-US" altLang="ko-KR" sz="2000" i="1">
                                <a:solidFill>
                                  <a:srgbClr val="193EB0"/>
                                </a:solidFill>
                                <a:latin typeface="Cambria Math" panose="02040503050406030204" pitchFamily="18" charset="0"/>
                              </a:rPr>
                              <m:t>𝑋</m:t>
                            </m:r>
                          </m:e>
                          <m:sub>
                            <m:r>
                              <a:rPr lang="en-US" altLang="ko-KR" sz="2000" i="1">
                                <a:solidFill>
                                  <a:srgbClr val="193EB0"/>
                                </a:solidFill>
                                <a:latin typeface="Cambria Math" panose="02040503050406030204" pitchFamily="18" charset="0"/>
                              </a:rPr>
                              <m:t>𝐿</m:t>
                            </m:r>
                          </m:sub>
                        </m:sSub>
                      </m:oMath>
                    </m:oMathPara>
                  </a14:m>
                  <a:endParaRPr lang="ko-KR" altLang="en-US" sz="2000" dirty="0">
                    <a:solidFill>
                      <a:srgbClr val="193EB0"/>
                    </a:solidFill>
                  </a:endParaRPr>
                </a:p>
              </p:txBody>
            </p:sp>
          </mc:Choice>
          <mc:Fallback xmlns="">
            <p:sp>
              <p:nvSpPr>
                <p:cNvPr id="74" name="TextBox 73">
                  <a:extLst>
                    <a:ext uri="{FF2B5EF4-FFF2-40B4-BE49-F238E27FC236}">
                      <a16:creationId xmlns:a16="http://schemas.microsoft.com/office/drawing/2014/main" id="{C2D3AD63-1CE1-4920-B708-E8AF962921F0}"/>
                    </a:ext>
                  </a:extLst>
                </p:cNvPr>
                <p:cNvSpPr txBox="1">
                  <a:spLocks noRot="1" noChangeAspect="1" noMove="1" noResize="1" noEditPoints="1" noAdjustHandles="1" noChangeArrowheads="1" noChangeShapeType="1" noTextEdit="1"/>
                </p:cNvSpPr>
                <p:nvPr/>
              </p:nvSpPr>
              <p:spPr>
                <a:xfrm>
                  <a:off x="7075205" y="5277101"/>
                  <a:ext cx="746755" cy="400110"/>
                </a:xfrm>
                <a:prstGeom prst="rect">
                  <a:avLst/>
                </a:prstGeom>
                <a:blipFill>
                  <a:blip r:embed="rId6"/>
                  <a:stretch>
                    <a:fillRect/>
                  </a:stretch>
                </a:blipFill>
              </p:spPr>
              <p:txBody>
                <a:bodyPr/>
                <a:lstStyle/>
                <a:p>
                  <a:r>
                    <a:rPr lang="ko-KR" altLang="en-US">
                      <a:noFill/>
                    </a:rPr>
                    <a:t> </a:t>
                  </a:r>
                </a:p>
              </p:txBody>
            </p:sp>
          </mc:Fallback>
        </mc:AlternateContent>
        <p:cxnSp>
          <p:nvCxnSpPr>
            <p:cNvPr id="75" name="Google Shape;786;p60">
              <a:extLst>
                <a:ext uri="{FF2B5EF4-FFF2-40B4-BE49-F238E27FC236}">
                  <a16:creationId xmlns:a16="http://schemas.microsoft.com/office/drawing/2014/main" id="{7E50B00C-D3E7-4E5B-85D5-A5F77F8639F8}"/>
                </a:ext>
              </a:extLst>
            </p:cNvPr>
            <p:cNvCxnSpPr>
              <a:cxnSpLocks/>
            </p:cNvCxnSpPr>
            <p:nvPr/>
          </p:nvCxnSpPr>
          <p:spPr>
            <a:xfrm flipV="1">
              <a:off x="7448583" y="4917101"/>
              <a:ext cx="0" cy="360000"/>
            </a:xfrm>
            <a:prstGeom prst="straightConnector1">
              <a:avLst/>
            </a:prstGeom>
            <a:noFill/>
            <a:ln w="19050" cap="flat" cmpd="sng">
              <a:solidFill>
                <a:srgbClr val="193EB0"/>
              </a:solidFill>
              <a:prstDash val="solid"/>
              <a:round/>
              <a:headEnd type="none" w="med" len="med"/>
              <a:tailEnd type="triangle" w="med" len="med"/>
            </a:ln>
          </p:spPr>
        </p:cxnSp>
        <p:cxnSp>
          <p:nvCxnSpPr>
            <p:cNvPr id="76" name="Google Shape;788;p60">
              <a:extLst>
                <a:ext uri="{FF2B5EF4-FFF2-40B4-BE49-F238E27FC236}">
                  <a16:creationId xmlns:a16="http://schemas.microsoft.com/office/drawing/2014/main" id="{233E6CB3-1C66-4074-9FA7-03BF048B0238}"/>
                </a:ext>
              </a:extLst>
            </p:cNvPr>
            <p:cNvCxnSpPr>
              <a:cxnSpLocks/>
            </p:cNvCxnSpPr>
            <p:nvPr/>
          </p:nvCxnSpPr>
          <p:spPr>
            <a:xfrm flipV="1">
              <a:off x="8353129" y="3827371"/>
              <a:ext cx="1" cy="360000"/>
            </a:xfrm>
            <a:prstGeom prst="straightConnector1">
              <a:avLst/>
            </a:prstGeom>
            <a:noFill/>
            <a:ln w="19050" cap="flat" cmpd="sng">
              <a:solidFill>
                <a:srgbClr val="193EB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52ECFF8-9A7B-40E2-8847-5CA77E9AEB80}"/>
                    </a:ext>
                  </a:extLst>
                </p:cNvPr>
                <p:cNvSpPr txBox="1"/>
                <p:nvPr/>
              </p:nvSpPr>
              <p:spPr>
                <a:xfrm>
                  <a:off x="8044357" y="3364409"/>
                  <a:ext cx="617543" cy="400110"/>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en-US" altLang="ko-KR" sz="2000" i="1">
                            <a:solidFill>
                              <a:srgbClr val="FF0000"/>
                            </a:solidFill>
                            <a:latin typeface="Cambria Math" panose="02040503050406030204" pitchFamily="18" charset="0"/>
                          </a:rPr>
                          <m:t>𝑌</m:t>
                        </m:r>
                      </m:oMath>
                    </m:oMathPara>
                  </a14:m>
                  <a:endParaRPr lang="ko-KR" altLang="en-US" sz="2000" dirty="0">
                    <a:solidFill>
                      <a:srgbClr val="FF0000"/>
                    </a:solidFill>
                  </a:endParaRPr>
                </a:p>
              </p:txBody>
            </p:sp>
          </mc:Choice>
          <mc:Fallback xmlns="">
            <p:sp>
              <p:nvSpPr>
                <p:cNvPr id="77" name="TextBox 76">
                  <a:extLst>
                    <a:ext uri="{FF2B5EF4-FFF2-40B4-BE49-F238E27FC236}">
                      <a16:creationId xmlns:a16="http://schemas.microsoft.com/office/drawing/2014/main" id="{452ECFF8-9A7B-40E2-8847-5CA77E9AEB80}"/>
                    </a:ext>
                  </a:extLst>
                </p:cNvPr>
                <p:cNvSpPr txBox="1">
                  <a:spLocks noRot="1" noChangeAspect="1" noMove="1" noResize="1" noEditPoints="1" noAdjustHandles="1" noChangeArrowheads="1" noChangeShapeType="1" noTextEdit="1"/>
                </p:cNvSpPr>
                <p:nvPr/>
              </p:nvSpPr>
              <p:spPr>
                <a:xfrm>
                  <a:off x="8044357" y="3364409"/>
                  <a:ext cx="617543" cy="400110"/>
                </a:xfrm>
                <a:prstGeom prst="rect">
                  <a:avLst/>
                </a:prstGeom>
                <a:blipFill>
                  <a:blip r:embed="rId7"/>
                  <a:stretch>
                    <a:fillRect/>
                  </a:stretch>
                </a:blipFill>
              </p:spPr>
              <p:txBody>
                <a:bodyPr/>
                <a:lstStyle/>
                <a:p>
                  <a:r>
                    <a:rPr lang="ko-KR" altLang="en-US">
                      <a:noFill/>
                    </a:rPr>
                    <a:t> </a:t>
                  </a:r>
                </a:p>
              </p:txBody>
            </p:sp>
          </mc:Fallback>
        </mc:AlternateContent>
        <p:cxnSp>
          <p:nvCxnSpPr>
            <p:cNvPr id="78" name="Google Shape;786;p60">
              <a:extLst>
                <a:ext uri="{FF2B5EF4-FFF2-40B4-BE49-F238E27FC236}">
                  <a16:creationId xmlns:a16="http://schemas.microsoft.com/office/drawing/2014/main" id="{755FD328-173D-4D07-B7CD-2C4AB8A42133}"/>
                </a:ext>
              </a:extLst>
            </p:cNvPr>
            <p:cNvCxnSpPr>
              <a:cxnSpLocks/>
            </p:cNvCxnSpPr>
            <p:nvPr/>
          </p:nvCxnSpPr>
          <p:spPr>
            <a:xfrm>
              <a:off x="6968963" y="4343566"/>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Google Shape;786;p60">
              <a:extLst>
                <a:ext uri="{FF2B5EF4-FFF2-40B4-BE49-F238E27FC236}">
                  <a16:creationId xmlns:a16="http://schemas.microsoft.com/office/drawing/2014/main" id="{E606B281-DB56-4878-AB35-D1FC8CB3AB40}"/>
                </a:ext>
              </a:extLst>
            </p:cNvPr>
            <p:cNvCxnSpPr>
              <a:cxnSpLocks/>
            </p:cNvCxnSpPr>
            <p:nvPr/>
          </p:nvCxnSpPr>
          <p:spPr>
            <a:xfrm>
              <a:off x="6968963" y="4765932"/>
              <a:ext cx="288000" cy="0"/>
            </a:xfrm>
            <a:prstGeom prst="straightConnector1">
              <a:avLst/>
            </a:prstGeom>
            <a:ln w="1905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C044A92-3404-4A62-8D0C-6C984C89182D}"/>
                    </a:ext>
                  </a:extLst>
                </p:cNvPr>
                <p:cNvSpPr txBox="1"/>
                <p:nvPr/>
              </p:nvSpPr>
              <p:spPr>
                <a:xfrm>
                  <a:off x="6263490" y="4379188"/>
                  <a:ext cx="696681" cy="369332"/>
                </a:xfrm>
                <a:prstGeom prst="rect">
                  <a:avLst/>
                </a:prstGeom>
                <a:noFill/>
              </p:spPr>
              <p:txBody>
                <a:bodyPr wrap="square" rtlCol="0">
                  <a:spAutoFit/>
                  <a:scene3d>
                    <a:camera prst="orthographicFront"/>
                    <a:lightRig rig="threePt" dir="t"/>
                  </a:scene3d>
                  <a:sp3d>
                    <a:bevelB w="0" h="1270"/>
                  </a:sp3d>
                </a:bodyPr>
                <a:lstStyle/>
                <a:p>
                  <a:pPr/>
                  <a14:m>
                    <m:oMathPara xmlns:m="http://schemas.openxmlformats.org/officeDocument/2006/math">
                      <m:oMathParaPr>
                        <m:jc m:val="centerGroup"/>
                      </m:oMathParaPr>
                      <m:oMath xmlns:m="http://schemas.openxmlformats.org/officeDocument/2006/math">
                        <m:r>
                          <a:rPr lang="ko-KR" altLang="en-US" i="1" smtClean="0">
                            <a:solidFill>
                              <a:schemeClr val="bg1">
                                <a:lumMod val="50000"/>
                              </a:schemeClr>
                            </a:solidFill>
                            <a:latin typeface="Cambria Math" panose="02040503050406030204" pitchFamily="18" charset="0"/>
                          </a:rPr>
                          <m:t>⋯⋯</m:t>
                        </m:r>
                      </m:oMath>
                    </m:oMathPara>
                  </a14:m>
                  <a:endParaRPr lang="ko-KR" altLang="en-US" dirty="0">
                    <a:solidFill>
                      <a:schemeClr val="bg1">
                        <a:lumMod val="50000"/>
                      </a:schemeClr>
                    </a:solidFill>
                  </a:endParaRPr>
                </a:p>
              </p:txBody>
            </p:sp>
          </mc:Choice>
          <mc:Fallback xmlns="">
            <p:sp>
              <p:nvSpPr>
                <p:cNvPr id="72" name="TextBox 71">
                  <a:extLst>
                    <a:ext uri="{FF2B5EF4-FFF2-40B4-BE49-F238E27FC236}">
                      <a16:creationId xmlns:a16="http://schemas.microsoft.com/office/drawing/2014/main" id="{4C044A92-3404-4A62-8D0C-6C984C89182D}"/>
                    </a:ext>
                  </a:extLst>
                </p:cNvPr>
                <p:cNvSpPr txBox="1">
                  <a:spLocks noRot="1" noChangeAspect="1" noMove="1" noResize="1" noEditPoints="1" noAdjustHandles="1" noChangeArrowheads="1" noChangeShapeType="1" noTextEdit="1"/>
                </p:cNvSpPr>
                <p:nvPr/>
              </p:nvSpPr>
              <p:spPr>
                <a:xfrm>
                  <a:off x="6263490" y="4379188"/>
                  <a:ext cx="696681" cy="369332"/>
                </a:xfrm>
                <a:prstGeom prst="rect">
                  <a:avLst/>
                </a:prstGeom>
                <a:blipFill>
                  <a:blip r:embed="rId8"/>
                  <a:stretch>
                    <a:fillRect/>
                  </a:stretch>
                </a:blipFill>
              </p:spPr>
              <p:txBody>
                <a:bodyPr/>
                <a:lstStyle/>
                <a:p>
                  <a:r>
                    <a:rPr lang="ko-KR" altLang="en-US">
                      <a:noFill/>
                    </a:rPr>
                    <a:t> </a:t>
                  </a:r>
                </a:p>
              </p:txBody>
            </p:sp>
          </mc:Fallback>
        </mc:AlternateContent>
      </p:grpSp>
      <p:grpSp>
        <p:nvGrpSpPr>
          <p:cNvPr id="32" name="그룹 3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3" name="직사각형 3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34" name="직사각형 3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34208922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C8BD887B-9D6B-4BD6-851E-C688F3C64BDA}"/>
              </a:ext>
            </a:extLst>
          </p:cNvPr>
          <p:cNvGrpSpPr/>
          <p:nvPr/>
        </p:nvGrpSpPr>
        <p:grpSpPr>
          <a:xfrm>
            <a:off x="558800" y="1484784"/>
            <a:ext cx="8785225" cy="215444"/>
            <a:chOff x="1027113" y="2045625"/>
            <a:chExt cx="8785225" cy="215444"/>
          </a:xfrm>
        </p:grpSpPr>
        <p:sp>
          <p:nvSpPr>
            <p:cNvPr id="18" name="직사각형 17">
              <a:extLst>
                <a:ext uri="{FF2B5EF4-FFF2-40B4-BE49-F238E27FC236}">
                  <a16:creationId xmlns:a16="http://schemas.microsoft.com/office/drawing/2014/main" id="{7704D851-6E59-43B0-83B1-2899CCCBE84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E8DD4E8A-8F88-433D-9C34-F83316FBDFB0}"/>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Mạng</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LSTM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code.</a:t>
              </a:r>
            </a:p>
          </p:txBody>
        </p:sp>
      </p:grpSp>
      <p:sp>
        <p:nvSpPr>
          <p:cNvPr id="20" name="직사각형 19">
            <a:extLst>
              <a:ext uri="{FF2B5EF4-FFF2-40B4-BE49-F238E27FC236}">
                <a16:creationId xmlns:a16="http://schemas.microsoft.com/office/drawing/2014/main" id="{1DD85846-B762-4778-9BFC-3FCADF366573}"/>
              </a:ext>
            </a:extLst>
          </p:cNvPr>
          <p:cNvSpPr/>
          <p:nvPr/>
        </p:nvSpPr>
        <p:spPr>
          <a:xfrm>
            <a:off x="711200" y="394763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In LSTM(), we should set </a:t>
            </a:r>
            <a:r>
              <a:rPr lang="en-US" altLang="ko-KR" sz="1300" i="1" dirty="0" err="1">
                <a:solidFill>
                  <a:srgbClr val="0070C0"/>
                </a:solidFill>
                <a:latin typeface="SamsungOne-400" panose="020B0503030303020204" pitchFamily="34" charset="0"/>
                <a:ea typeface="SamsungOne-400" panose="020B0503030303020204" pitchFamily="34" charset="0"/>
                <a:cs typeface="Times New Roman" panose="02020603050405020304" pitchFamily="18" charset="0"/>
              </a:rPr>
              <a:t>return_sequences</a:t>
            </a:r>
            <a:r>
              <a:rPr lang="en-US" altLang="ko-KR" sz="1300" i="1"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300" i="1"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False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đối với mô hình “chuỗi vào và vectơ ra”. </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1" name="Rectangle 15">
            <a:extLst>
              <a:ext uri="{FF2B5EF4-FFF2-40B4-BE49-F238E27FC236}">
                <a16:creationId xmlns:a16="http://schemas.microsoft.com/office/drawing/2014/main" id="{0A0D414D-5F06-4000-B8C2-EC1DE6A503A4}"/>
              </a:ext>
            </a:extLst>
          </p:cNvPr>
          <p:cNvSpPr/>
          <p:nvPr/>
        </p:nvSpPr>
        <p:spPr>
          <a:xfrm>
            <a:off x="711200" y="1833271"/>
            <a:ext cx="8632825" cy="745571"/>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Nhập</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lớp</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cần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from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keras.models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import Sequential                                                                    #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Chúng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ta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sẽ</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sử</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dụng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API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tuần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tự</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from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keras.layers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import Dense, LSTM, Embedding</a:t>
            </a:r>
          </a:p>
        </p:txBody>
      </p:sp>
      <p:sp>
        <p:nvSpPr>
          <p:cNvPr id="22" name="Rectangle 15">
            <a:extLst>
              <a:ext uri="{FF2B5EF4-FFF2-40B4-BE49-F238E27FC236}">
                <a16:creationId xmlns:a16="http://schemas.microsoft.com/office/drawing/2014/main" id="{E4FFF0BF-A211-40D8-A781-8B9B0C345243}"/>
              </a:ext>
            </a:extLst>
          </p:cNvPr>
          <p:cNvSpPr/>
          <p:nvPr/>
        </p:nvSpPr>
        <p:spPr>
          <a:xfrm>
            <a:off x="711200" y="2702315"/>
            <a:ext cx="8632825" cy="1145680"/>
          </a:xfrm>
          <a:prstGeom prst="rect">
            <a:avLst/>
          </a:prstGeom>
          <a:solidFill>
            <a:srgbClr val="ECEFF6"/>
          </a:solidFill>
          <a:ln>
            <a:solidFill>
              <a:schemeClr val="bg1">
                <a:lumMod val="85000"/>
              </a:schemeClr>
            </a:solidFill>
          </a:ln>
        </p:spPr>
        <p:txBody>
          <a:bodyPr wrap="square" lIns="180000" tIns="72000" rIns="144000" bIns="72000">
            <a:spAutoFit/>
            <a:scene3d>
              <a:camera prst="orthographicFront"/>
              <a:lightRig rig="threePt" dir="t"/>
            </a:scene3d>
            <a:sp3d>
              <a:bevelT w="0" h="6350"/>
            </a:sp3d>
          </a:bodyPr>
          <a:lstStyle/>
          <a:p>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Xây</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dựng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mô</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hình</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cách</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thêm</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tầng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 Sequential()</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(Embedding(</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n_words,n_input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(LSTM(</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Bàis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n_neurons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70C0"/>
                </a:solidFill>
                <a:latin typeface="SamsungOne-400" panose="020B0503030303020204" pitchFamily="34" charset="0"/>
                <a:ea typeface="SamsungOne-400" panose="020B0503030303020204" pitchFamily="34" charset="0"/>
                <a:cs typeface="Tahoma" panose="020B0604030504040204" pitchFamily="34" charset="0"/>
              </a:rPr>
              <a:t>return_sequences</a:t>
            </a:r>
            <a:r>
              <a:rPr lang="en-US" altLang="ko-KR" sz="1300" dirty="0">
                <a:solidFill>
                  <a:srgbClr val="0070C0"/>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a:solidFill>
                  <a:srgbClr val="FF0000"/>
                </a:solidFill>
                <a:latin typeface="SamsungOne-400" panose="020B0503030303020204" pitchFamily="34" charset="0"/>
                <a:ea typeface="SamsungOne-400" panose="020B0503030303020204" pitchFamily="34" charset="0"/>
                <a:cs typeface="Tahoma" panose="020B0604030504040204" pitchFamily="34" charset="0"/>
              </a:rPr>
              <a:t>False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input_shape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=(None,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n_input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activation='tanh'))</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(Dense(1, activation='sigmoid'))</a:t>
            </a: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2" name="직사각형 1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6918346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89C9162C-A9A7-4C02-A675-E45A9A9527A9}"/>
              </a:ext>
            </a:extLst>
          </p:cNvPr>
          <p:cNvGrpSpPr/>
          <p:nvPr/>
        </p:nvGrpSpPr>
        <p:grpSpPr>
          <a:xfrm>
            <a:off x="558800" y="1484784"/>
            <a:ext cx="8785225" cy="215444"/>
            <a:chOff x="1027113" y="2045625"/>
            <a:chExt cx="8785225" cy="215444"/>
          </a:xfrm>
        </p:grpSpPr>
        <p:sp>
          <p:nvSpPr>
            <p:cNvPr id="37" name="직사각형 36">
              <a:extLst>
                <a:ext uri="{FF2B5EF4-FFF2-40B4-BE49-F238E27FC236}">
                  <a16:creationId xmlns:a16="http://schemas.microsoft.com/office/drawing/2014/main" id="{27E2053D-E76A-4B0A-880B-A2555C554A0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C0279525-05F2-45D4-9ECB-5FE2D1656724}"/>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39" name="직사각형 38">
            <a:extLst>
              <a:ext uri="{FF2B5EF4-FFF2-40B4-BE49-F238E27FC236}">
                <a16:creationId xmlns:a16="http://schemas.microsoft.com/office/drawing/2014/main" id="{94BA843B-E877-4238-B533-02015F404F90}"/>
              </a:ext>
            </a:extLst>
          </p:cNvPr>
          <p:cNvSpPr/>
          <p:nvPr/>
        </p:nvSpPr>
        <p:spPr>
          <a:xfrm>
            <a:off x="711200" y="1810053"/>
            <a:ext cx="8632825" cy="596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Convolution một chiều + max pooling một chiều + LSTM  để trích xuất thuộc tính.</a:t>
            </a:r>
          </a:p>
          <a:p>
            <a:pPr marL="182563" indent="-182563">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mẫu chuỗi tập trung được tầng convolution một chiều lấy ra. </a:t>
            </a:r>
          </a:p>
        </p:txBody>
      </p:sp>
      <p:graphicFrame>
        <p:nvGraphicFramePr>
          <p:cNvPr id="40" name="Table 12">
            <a:extLst>
              <a:ext uri="{FF2B5EF4-FFF2-40B4-BE49-F238E27FC236}">
                <a16:creationId xmlns:a16="http://schemas.microsoft.com/office/drawing/2014/main" id="{B8F01A36-800B-4D7F-B94A-0B51DEAEDD44}"/>
              </a:ext>
            </a:extLst>
          </p:cNvPr>
          <p:cNvGraphicFramePr>
            <a:graphicFrameLocks noGrp="1"/>
          </p:cNvGraphicFramePr>
          <p:nvPr>
            <p:extLst>
              <p:ext uri="{D42A27DB-BD31-4B8C-83A1-F6EECF244321}">
                <p14:modId xmlns:p14="http://schemas.microsoft.com/office/powerpoint/2010/main" val="2098734428"/>
              </p:ext>
            </p:extLst>
          </p:nvPr>
        </p:nvGraphicFramePr>
        <p:xfrm>
          <a:off x="8691400" y="3287660"/>
          <a:ext cx="400788" cy="2022340"/>
        </p:xfrm>
        <a:graphic>
          <a:graphicData uri="http://schemas.openxmlformats.org/drawingml/2006/table">
            <a:tbl>
              <a:tblPr firstRow="1" bandRow="1">
                <a:tableStyleId>{5940675A-B579-460E-94D1-54222C63F5DA}</a:tableStyleId>
              </a:tblPr>
              <a:tblGrid>
                <a:gridCol w="400788">
                  <a:extLst>
                    <a:ext uri="{9D8B030D-6E8A-4147-A177-3AD203B41FA5}">
                      <a16:colId xmlns:a16="http://schemas.microsoft.com/office/drawing/2014/main" val="20000"/>
                    </a:ext>
                  </a:extLst>
                </a:gridCol>
              </a:tblGrid>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02234">
                <a:tc>
                  <a:txBody>
                    <a:bodyPr/>
                    <a:lstStyle/>
                    <a:p>
                      <a:pPr marL="0" algn="ctr" defTabSz="914126" rtl="0" eaLnBrk="1" latinLnBrk="1" hangingPunct="1"/>
                      <a:r>
                        <a:rPr lang="en-US" sz="7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0.95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1" name="TextBox 40">
            <a:extLst>
              <a:ext uri="{FF2B5EF4-FFF2-40B4-BE49-F238E27FC236}">
                <a16:creationId xmlns:a16="http://schemas.microsoft.com/office/drawing/2014/main" id="{B7D36E65-1055-4FB5-AF25-DD87E79EBDFA}"/>
              </a:ext>
            </a:extLst>
          </p:cNvPr>
          <p:cNvSpPr txBox="1"/>
          <p:nvPr/>
        </p:nvSpPr>
        <p:spPr>
          <a:xfrm>
            <a:off x="896932" y="2905619"/>
            <a:ext cx="942495" cy="584775"/>
          </a:xfrm>
          <a:prstGeom prst="rect">
            <a:avLst/>
          </a:prstGeom>
          <a:noFill/>
        </p:spPr>
        <p:txBody>
          <a:bodyPr wrap="square" rtlCol="0">
            <a:spAutoFit/>
            <a:scene3d>
              <a:camera prst="orthographicFront"/>
              <a:lightRig rig="threePt" dir="t"/>
            </a:scene3d>
            <a:sp3d>
              <a:bevelT w="0" h="0"/>
              <a:bevelB w="0" h="1270"/>
            </a:sp3d>
          </a:bodyPr>
          <a:lstStyle/>
          <a:p>
            <a:pPr algn="ct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r>
              <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nhập</a:t>
            </a:r>
            <a:endPar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0545BD3D-585B-4C08-9D3B-CEA897CA3AE0}"/>
              </a:ext>
            </a:extLst>
          </p:cNvPr>
          <p:cNvSpPr txBox="1"/>
          <p:nvPr/>
        </p:nvSpPr>
        <p:spPr>
          <a:xfrm>
            <a:off x="8417406" y="2905619"/>
            <a:ext cx="942495" cy="584775"/>
          </a:xfrm>
          <a:prstGeom prst="rect">
            <a:avLst/>
          </a:prstGeom>
          <a:noFill/>
        </p:spPr>
        <p:txBody>
          <a:bodyPr wrap="square" rtlCol="0">
            <a:spAutoFit/>
            <a:scene3d>
              <a:camera prst="orthographicFront"/>
              <a:lightRig rig="threePt" dir="t"/>
            </a:scene3d>
            <a:sp3d>
              <a:bevelT w="0" h="0"/>
              <a:bevelB w="0" h="1270"/>
            </a:sp3d>
          </a:bodyPr>
          <a:lstStyle/>
          <a:p>
            <a:pPr algn="ct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Dữ</a:t>
            </a:r>
            <a:r>
              <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liệu</a:t>
            </a:r>
            <a:r>
              <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 </a:t>
            </a:r>
            <a:r>
              <a:rPr lang="en-US" sz="1600" b="1" dirty="0" err="1">
                <a:solidFill>
                  <a:srgbClr val="193EB0"/>
                </a:solidFill>
                <a:latin typeface="SamsungOne-700" panose="020B0803030303020204" pitchFamily="34" charset="0"/>
                <a:ea typeface="SamsungOne-700" panose="020B0803030303020204" pitchFamily="34" charset="0"/>
                <a:cs typeface="Times New Roman" panose="02020603050405020304" pitchFamily="18" charset="0"/>
              </a:rPr>
              <a:t>xuất</a:t>
            </a:r>
            <a:endParaRPr lang="en-US" sz="1600" b="1" dirty="0">
              <a:solidFill>
                <a:srgbClr val="193EB0"/>
              </a:solidFill>
              <a:latin typeface="SamsungOne-700" panose="020B0803030303020204" pitchFamily="34" charset="0"/>
              <a:ea typeface="SamsungOne-700" panose="020B080303030302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2FDF6B7C-D6D6-41E2-ABCC-D76F665D3D2B}"/>
              </a:ext>
            </a:extLst>
          </p:cNvPr>
          <p:cNvSpPr txBox="1"/>
          <p:nvPr/>
        </p:nvSpPr>
        <p:spPr>
          <a:xfrm>
            <a:off x="605869" y="3600911"/>
            <a:ext cx="1524620" cy="1338828"/>
          </a:xfrm>
          <a:prstGeom prst="rect">
            <a:avLst/>
          </a:prstGeom>
          <a:noFill/>
        </p:spPr>
        <p:txBody>
          <a:bodyPr wrap="square" rtlCol="0">
            <a:spAutoFit/>
            <a:scene3d>
              <a:camera prst="orthographicFront"/>
              <a:lightRig rig="threePt" dir="t"/>
            </a:scene3d>
            <a:sp3d>
              <a:bevelT w="0" h="0"/>
              <a:bevelB w="0" h="1270"/>
            </a:sp3d>
          </a:bodyPr>
          <a:lstStyle/>
          <a:p>
            <a:pPr algn="ctr"/>
            <a:r>
              <a:rPr lang="vi-VN" altLang="ko-KR" sz="900" dirty="0">
                <a:latin typeface="SamsungOne-400" panose="020B0503030303020204" pitchFamily="34" charset="0"/>
                <a:ea typeface="SamsungOne-400" panose="020B0503030303020204" pitchFamily="34" charset="0"/>
                <a:cs typeface="Times New Roman" panose="02020603050405020304" pitchFamily="18" charset="0"/>
              </a:rPr>
              <a:t>“Học máy là nghiên cứu khoa học về các thuật toán và mô hình thống kê mà hệ thống máy tính sử dụng để thực hiện </a:t>
            </a:r>
          </a:p>
          <a:p>
            <a:pPr algn="ctr"/>
            <a:r>
              <a:rPr lang="vi-VN" altLang="ko-KR" sz="900" dirty="0">
                <a:latin typeface="SamsungOne-400" panose="020B0503030303020204" pitchFamily="34" charset="0"/>
                <a:ea typeface="SamsungOne-400" panose="020B0503030303020204" pitchFamily="34" charset="0"/>
                <a:cs typeface="Times New Roman" panose="02020603050405020304" pitchFamily="18" charset="0"/>
              </a:rPr>
              <a:t>một tác vụ cụ thể mà không cần có hướng dẫn rõ ràng, thay vào đó sẽ dựa trên các mẫu và suy luận.”</a:t>
            </a:r>
          </a:p>
        </p:txBody>
      </p:sp>
      <p:sp>
        <p:nvSpPr>
          <p:cNvPr id="44" name="화살표: 아래쪽 43">
            <a:extLst>
              <a:ext uri="{FF2B5EF4-FFF2-40B4-BE49-F238E27FC236}">
                <a16:creationId xmlns:a16="http://schemas.microsoft.com/office/drawing/2014/main" id="{FF66282C-D89C-49ED-835C-D80FDD78447D}"/>
              </a:ext>
            </a:extLst>
          </p:cNvPr>
          <p:cNvSpPr/>
          <p:nvPr/>
        </p:nvSpPr>
        <p:spPr>
          <a:xfrm rot="16200000">
            <a:off x="2380808" y="4144942"/>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45" name="그룹 44">
            <a:extLst>
              <a:ext uri="{FF2B5EF4-FFF2-40B4-BE49-F238E27FC236}">
                <a16:creationId xmlns:a16="http://schemas.microsoft.com/office/drawing/2014/main" id="{40C5767B-8D28-493C-AACE-EB5F6824E1C3}"/>
              </a:ext>
            </a:extLst>
          </p:cNvPr>
          <p:cNvGrpSpPr/>
          <p:nvPr/>
        </p:nvGrpSpPr>
        <p:grpSpPr>
          <a:xfrm>
            <a:off x="2972171" y="2921008"/>
            <a:ext cx="2387654" cy="2388990"/>
            <a:chOff x="2988147" y="3668910"/>
            <a:chExt cx="2387654" cy="2388990"/>
          </a:xfrm>
        </p:grpSpPr>
        <p:sp>
          <p:nvSpPr>
            <p:cNvPr id="46" name="직사각형 45">
              <a:extLst>
                <a:ext uri="{FF2B5EF4-FFF2-40B4-BE49-F238E27FC236}">
                  <a16:creationId xmlns:a16="http://schemas.microsoft.com/office/drawing/2014/main" id="{7BE8DD58-5477-4FF7-954C-D2F9650F7737}"/>
                </a:ext>
              </a:extLst>
            </p:cNvPr>
            <p:cNvSpPr/>
            <p:nvPr/>
          </p:nvSpPr>
          <p:spPr>
            <a:xfrm>
              <a:off x="2988147" y="4035564"/>
              <a:ext cx="2387654" cy="2022336"/>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600"/>
            </a:p>
          </p:txBody>
        </p:sp>
        <p:sp>
          <p:nvSpPr>
            <p:cNvPr id="47" name="TextBox 46">
              <a:extLst>
                <a:ext uri="{FF2B5EF4-FFF2-40B4-BE49-F238E27FC236}">
                  <a16:creationId xmlns:a16="http://schemas.microsoft.com/office/drawing/2014/main" id="{D0A249F2-43EE-4BDC-B99A-C742A577F6AB}"/>
                </a:ext>
              </a:extLst>
            </p:cNvPr>
            <p:cNvSpPr txBox="1"/>
            <p:nvPr/>
          </p:nvSpPr>
          <p:spPr>
            <a:xfrm>
              <a:off x="3306922" y="3668910"/>
              <a:ext cx="1750103" cy="307777"/>
            </a:xfrm>
            <a:prstGeom prst="rect">
              <a:avLst/>
            </a:prstGeom>
            <a:noFill/>
          </p:spPr>
          <p:txBody>
            <a:bodyPr wrap="square" rtlCol="0">
              <a:spAutoFit/>
              <a:scene3d>
                <a:camera prst="orthographicFront"/>
                <a:lightRig rig="threePt" dir="t"/>
              </a:scene3d>
              <a:sp3d>
                <a:bevelT w="0" h="0"/>
                <a:bevelB w="0" h="1270"/>
              </a:sp3d>
            </a:bodyPr>
            <a:lstStyle/>
            <a:p>
              <a:pPr algn="ct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Trích</a:t>
              </a:r>
              <a:r>
                <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 </a:t>
              </a: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xuất</a:t>
              </a:r>
              <a:r>
                <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 </a:t>
              </a: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thuộc</a:t>
              </a:r>
              <a:r>
                <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 </a:t>
              </a: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tính</a:t>
              </a:r>
              <a:endPar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endParaRPr>
            </a:p>
          </p:txBody>
        </p:sp>
        <p:sp>
          <p:nvSpPr>
            <p:cNvPr id="48" name="TextBox 47">
              <a:extLst>
                <a:ext uri="{FF2B5EF4-FFF2-40B4-BE49-F238E27FC236}">
                  <a16:creationId xmlns:a16="http://schemas.microsoft.com/office/drawing/2014/main" id="{8D9EBA5E-C52E-42BF-ADF3-074CE2ACA403}"/>
                </a:ext>
              </a:extLst>
            </p:cNvPr>
            <p:cNvSpPr txBox="1"/>
            <p:nvPr/>
          </p:nvSpPr>
          <p:spPr>
            <a:xfrm>
              <a:off x="3186691" y="4124325"/>
              <a:ext cx="430887" cy="1844814"/>
            </a:xfrm>
            <a:prstGeom prst="rect">
              <a:avLst/>
            </a:prstGeom>
            <a:solidFill>
              <a:srgbClr val="FFD1D1">
                <a:alpha val="30000"/>
              </a:srgbClr>
            </a:solidFill>
            <a:ln w="19050">
              <a:solidFill>
                <a:srgbClr val="FF0000"/>
              </a:solidFill>
            </a:ln>
          </p:spPr>
          <p:txBody>
            <a:bodyPr vert="eaVert" wrap="square" rtlCol="0">
              <a:spAutoFit/>
            </a:bodyPr>
            <a:lstStyle>
              <a:defPPr>
                <a:defRPr lang="en-US"/>
              </a:defPPr>
              <a:lvl1pPr algn="ctr">
                <a:defRPr sz="1400" b="1">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a:t>Conv1D</a:t>
              </a:r>
              <a:endParaRPr lang="en-US" dirty="0"/>
            </a:p>
          </p:txBody>
        </p:sp>
        <p:sp>
          <p:nvSpPr>
            <p:cNvPr id="49" name="TextBox 48">
              <a:extLst>
                <a:ext uri="{FF2B5EF4-FFF2-40B4-BE49-F238E27FC236}">
                  <a16:creationId xmlns:a16="http://schemas.microsoft.com/office/drawing/2014/main" id="{7AA1E396-C09D-404A-9990-FEA9CBB272DC}"/>
                </a:ext>
              </a:extLst>
            </p:cNvPr>
            <p:cNvSpPr txBox="1"/>
            <p:nvPr/>
          </p:nvSpPr>
          <p:spPr>
            <a:xfrm>
              <a:off x="3966531" y="4124325"/>
              <a:ext cx="430887" cy="1844814"/>
            </a:xfrm>
            <a:prstGeom prst="rect">
              <a:avLst/>
            </a:prstGeom>
            <a:solidFill>
              <a:srgbClr val="0070C0">
                <a:alpha val="30000"/>
              </a:srgbClr>
            </a:solidFill>
            <a:ln w="19050">
              <a:solidFill>
                <a:srgbClr val="0070C0"/>
              </a:solidFill>
            </a:ln>
          </p:spPr>
          <p:txBody>
            <a:bodyPr vert="eaVert" wrap="square" rtlCol="0">
              <a:spAutoFit/>
            </a:bodyPr>
            <a:lstStyle>
              <a:defPPr>
                <a:defRPr lang="en-US"/>
              </a:defPPr>
              <a:lvl1pPr algn="ctr">
                <a:defRPr sz="1400" b="1">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a:t>MaxPooling1D</a:t>
              </a:r>
              <a:endParaRPr lang="en-US" dirty="0"/>
            </a:p>
          </p:txBody>
        </p:sp>
        <p:sp>
          <p:nvSpPr>
            <p:cNvPr id="50" name="TextBox 49">
              <a:extLst>
                <a:ext uri="{FF2B5EF4-FFF2-40B4-BE49-F238E27FC236}">
                  <a16:creationId xmlns:a16="http://schemas.microsoft.com/office/drawing/2014/main" id="{7DAEAD18-DEEF-4B82-8F88-15911FEC4468}"/>
                </a:ext>
              </a:extLst>
            </p:cNvPr>
            <p:cNvSpPr txBox="1"/>
            <p:nvPr/>
          </p:nvSpPr>
          <p:spPr>
            <a:xfrm>
              <a:off x="4746370" y="4124325"/>
              <a:ext cx="430887" cy="1844814"/>
            </a:xfrm>
            <a:prstGeom prst="rect">
              <a:avLst/>
            </a:prstGeom>
            <a:solidFill>
              <a:srgbClr val="0070C0">
                <a:alpha val="30000"/>
              </a:srgbClr>
            </a:solidFill>
            <a:ln w="19050">
              <a:solidFill>
                <a:srgbClr val="0070C0"/>
              </a:solidFill>
            </a:ln>
          </p:spPr>
          <p:txBody>
            <a:bodyPr vert="eaVert" wrap="square" rtlCol="0">
              <a:spAutoFit/>
            </a:bodyPr>
            <a:lstStyle>
              <a:defPPr>
                <a:defRPr lang="en-US"/>
              </a:defPPr>
              <a:lvl1pPr algn="ctr">
                <a:defRPr sz="1400" b="1">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a:t>LSTM</a:t>
              </a:r>
              <a:endParaRPr lang="en-US" dirty="0"/>
            </a:p>
          </p:txBody>
        </p:sp>
        <p:sp>
          <p:nvSpPr>
            <p:cNvPr id="51" name="화살표: 아래쪽 50">
              <a:extLst>
                <a:ext uri="{FF2B5EF4-FFF2-40B4-BE49-F238E27FC236}">
                  <a16:creationId xmlns:a16="http://schemas.microsoft.com/office/drawing/2014/main" id="{691E718C-36CB-44D0-80CB-B05FE0E99AE2}"/>
                </a:ext>
              </a:extLst>
            </p:cNvPr>
            <p:cNvSpPr/>
            <p:nvPr/>
          </p:nvSpPr>
          <p:spPr>
            <a:xfrm rot="16200000">
              <a:off x="3678170" y="489284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52" name="화살표: 아래쪽 51">
              <a:extLst>
                <a:ext uri="{FF2B5EF4-FFF2-40B4-BE49-F238E27FC236}">
                  <a16:creationId xmlns:a16="http://schemas.microsoft.com/office/drawing/2014/main" id="{52DD1966-7001-4B72-9016-F90CB2772517}"/>
                </a:ext>
              </a:extLst>
            </p:cNvPr>
            <p:cNvSpPr/>
            <p:nvPr/>
          </p:nvSpPr>
          <p:spPr>
            <a:xfrm rot="16200000">
              <a:off x="4415018" y="489284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sp>
        <p:nvSpPr>
          <p:cNvPr id="53" name="화살표: 아래쪽 52">
            <a:extLst>
              <a:ext uri="{FF2B5EF4-FFF2-40B4-BE49-F238E27FC236}">
                <a16:creationId xmlns:a16="http://schemas.microsoft.com/office/drawing/2014/main" id="{719B8643-CB63-4950-A364-ABEAE71E5D72}"/>
              </a:ext>
            </a:extLst>
          </p:cNvPr>
          <p:cNvSpPr/>
          <p:nvPr/>
        </p:nvSpPr>
        <p:spPr>
          <a:xfrm rot="16200000">
            <a:off x="5656212" y="4144942"/>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54" name="그룹 53">
            <a:extLst>
              <a:ext uri="{FF2B5EF4-FFF2-40B4-BE49-F238E27FC236}">
                <a16:creationId xmlns:a16="http://schemas.microsoft.com/office/drawing/2014/main" id="{10D39450-01EC-4C46-B5C1-4F533F5D4D87}"/>
              </a:ext>
            </a:extLst>
          </p:cNvPr>
          <p:cNvGrpSpPr/>
          <p:nvPr/>
        </p:nvGrpSpPr>
        <p:grpSpPr>
          <a:xfrm>
            <a:off x="6201507" y="2921008"/>
            <a:ext cx="1789864" cy="2388989"/>
            <a:chOff x="6201507" y="3668910"/>
            <a:chExt cx="1789864" cy="2388989"/>
          </a:xfrm>
        </p:grpSpPr>
        <p:sp>
          <p:nvSpPr>
            <p:cNvPr id="55" name="직사각형 54">
              <a:extLst>
                <a:ext uri="{FF2B5EF4-FFF2-40B4-BE49-F238E27FC236}">
                  <a16:creationId xmlns:a16="http://schemas.microsoft.com/office/drawing/2014/main" id="{C6616B52-8CFA-44CA-A2EC-46CD386545DC}"/>
                </a:ext>
              </a:extLst>
            </p:cNvPr>
            <p:cNvSpPr/>
            <p:nvPr/>
          </p:nvSpPr>
          <p:spPr>
            <a:xfrm>
              <a:off x="6208974" y="4035563"/>
              <a:ext cx="1782397" cy="2022336"/>
            </a:xfrm>
            <a:prstGeom prst="rect">
              <a:avLst/>
            </a:prstGeom>
            <a:solidFill>
              <a:srgbClr val="0070C0">
                <a:alpha val="5000"/>
              </a:srgbClr>
            </a:solid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5CB6EAE-3014-496A-BE40-54C7C3426286}"/>
                </a:ext>
              </a:extLst>
            </p:cNvPr>
            <p:cNvSpPr txBox="1"/>
            <p:nvPr/>
          </p:nvSpPr>
          <p:spPr>
            <a:xfrm>
              <a:off x="6201507" y="3668910"/>
              <a:ext cx="1750103" cy="307777"/>
            </a:xfrm>
            <a:prstGeom prst="rect">
              <a:avLst/>
            </a:prstGeom>
            <a:noFill/>
          </p:spPr>
          <p:txBody>
            <a:bodyPr wrap="square" rtlCol="0">
              <a:spAutoFit/>
              <a:scene3d>
                <a:camera prst="orthographicFront"/>
                <a:lightRig rig="threePt" dir="t"/>
              </a:scene3d>
              <a:sp3d>
                <a:bevelT w="0" h="0"/>
                <a:bevelB w="0" h="1270"/>
              </a:sp3d>
            </a:bodyPr>
            <a:lstStyle/>
            <a:p>
              <a:pPr algn="ct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Phân</a:t>
              </a:r>
              <a:r>
                <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 </a:t>
              </a:r>
              <a:r>
                <a:rPr lang="en-US" altLang="ko-KR" sz="1400" dirty="0" err="1">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rPr>
                <a:t>loại</a:t>
              </a:r>
              <a:endParaRPr lang="en-US" altLang="ko-KR" sz="1400" dirty="0">
                <a:solidFill>
                  <a:srgbClr val="FF0000"/>
                </a:solidFill>
                <a:latin typeface="SamsungOne-700" panose="020B0803030303020204" pitchFamily="34" charset="0"/>
                <a:ea typeface="SamsungOne-700" panose="020B0803030303020204" pitchFamily="34" charset="0"/>
                <a:cs typeface="Times New Roman" panose="02020603050405020304" pitchFamily="18" charset="0"/>
                <a:sym typeface="Symbol" panose="05050102010706020507" pitchFamily="18" charset="2"/>
              </a:endParaRPr>
            </a:p>
          </p:txBody>
        </p:sp>
        <p:sp>
          <p:nvSpPr>
            <p:cNvPr id="57" name="TextBox 56">
              <a:extLst>
                <a:ext uri="{FF2B5EF4-FFF2-40B4-BE49-F238E27FC236}">
                  <a16:creationId xmlns:a16="http://schemas.microsoft.com/office/drawing/2014/main" id="{F2C2213C-E8CE-44E9-ACBC-11890A383C91}"/>
                </a:ext>
              </a:extLst>
            </p:cNvPr>
            <p:cNvSpPr txBox="1"/>
            <p:nvPr/>
          </p:nvSpPr>
          <p:spPr>
            <a:xfrm>
              <a:off x="6311811" y="4124325"/>
              <a:ext cx="430887" cy="1844814"/>
            </a:xfrm>
            <a:prstGeom prst="rect">
              <a:avLst/>
            </a:prstGeom>
            <a:solidFill>
              <a:srgbClr val="00B050">
                <a:alpha val="30000"/>
              </a:srgbClr>
            </a:solidFill>
            <a:ln w="19050">
              <a:solidFill>
                <a:srgbClr val="00B050"/>
              </a:solidFill>
            </a:ln>
          </p:spPr>
          <p:txBody>
            <a:bodyPr vert="eaVert" wrap="square" rtlCol="0">
              <a:spAutoFit/>
            </a:bodyPr>
            <a:lstStyle>
              <a:defPPr>
                <a:defRPr lang="en-US"/>
              </a:defPPr>
              <a:lvl1pPr algn="ctr">
                <a:defRPr sz="1400" b="1">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dirty="0"/>
                <a:t>Dropout</a:t>
              </a:r>
            </a:p>
          </p:txBody>
        </p:sp>
        <p:sp>
          <p:nvSpPr>
            <p:cNvPr id="58" name="TextBox 57">
              <a:extLst>
                <a:ext uri="{FF2B5EF4-FFF2-40B4-BE49-F238E27FC236}">
                  <a16:creationId xmlns:a16="http://schemas.microsoft.com/office/drawing/2014/main" id="{D45D0087-A158-42E5-9736-E3236C6CF83A}"/>
                </a:ext>
              </a:extLst>
            </p:cNvPr>
            <p:cNvSpPr txBox="1"/>
            <p:nvPr/>
          </p:nvSpPr>
          <p:spPr>
            <a:xfrm>
              <a:off x="7457646" y="4124325"/>
              <a:ext cx="430887" cy="1844814"/>
            </a:xfrm>
            <a:prstGeom prst="rect">
              <a:avLst/>
            </a:prstGeom>
            <a:solidFill>
              <a:srgbClr val="FFC000">
                <a:alpha val="30000"/>
              </a:srgbClr>
            </a:solidFill>
            <a:ln w="19050">
              <a:solidFill>
                <a:srgbClr val="FFC000"/>
              </a:solidFill>
            </a:ln>
          </p:spPr>
          <p:txBody>
            <a:bodyPr vert="eaVert" wrap="square" rtlCol="0">
              <a:spAutoFit/>
            </a:bodyPr>
            <a:lstStyle>
              <a:defPPr>
                <a:defRPr lang="en-US"/>
              </a:defPPr>
              <a:lvl1pPr algn="ctr">
                <a:defRPr sz="1400" b="1">
                  <a:latin typeface="SamsungOne-400" panose="020B0503030303020204" pitchFamily="34" charset="0"/>
                  <a:ea typeface="SamsungOne-400" panose="020B0503030303020204" pitchFamily="34" charset="0"/>
                  <a:cs typeface="Times New Roman" panose="02020603050405020304" pitchFamily="18" charset="0"/>
                </a:defRPr>
              </a:lvl1pPr>
            </a:lstStyle>
            <a:p>
              <a:r>
                <a:rPr lang="en-US" altLang="ko-KR" dirty="0"/>
                <a:t>Fully Connected</a:t>
              </a:r>
            </a:p>
          </p:txBody>
        </p:sp>
        <p:sp>
          <p:nvSpPr>
            <p:cNvPr id="59" name="화살표: 아래쪽 58">
              <a:extLst>
                <a:ext uri="{FF2B5EF4-FFF2-40B4-BE49-F238E27FC236}">
                  <a16:creationId xmlns:a16="http://schemas.microsoft.com/office/drawing/2014/main" id="{E6705D33-C05C-4A0D-96D9-C3DE4B37C24E}"/>
                </a:ext>
              </a:extLst>
            </p:cNvPr>
            <p:cNvSpPr/>
            <p:nvPr/>
          </p:nvSpPr>
          <p:spPr>
            <a:xfrm rot="16200000">
              <a:off x="7007299" y="489284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sp>
        <p:nvSpPr>
          <p:cNvPr id="60" name="화살표: 아래쪽 59">
            <a:extLst>
              <a:ext uri="{FF2B5EF4-FFF2-40B4-BE49-F238E27FC236}">
                <a16:creationId xmlns:a16="http://schemas.microsoft.com/office/drawing/2014/main" id="{C617B5FC-39C8-4B2C-AE07-1E610C949EE3}"/>
              </a:ext>
            </a:extLst>
          </p:cNvPr>
          <p:cNvSpPr/>
          <p:nvPr/>
        </p:nvSpPr>
        <p:spPr>
          <a:xfrm rot="16200000">
            <a:off x="8205785" y="414494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29" name="그룹 2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0" name="직사각형 2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31" name="직사각형 3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4208448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EF2167DA-5D6E-423C-AB04-67D38F331C17}"/>
              </a:ext>
            </a:extLst>
          </p:cNvPr>
          <p:cNvGrpSpPr/>
          <p:nvPr/>
        </p:nvGrpSpPr>
        <p:grpSpPr>
          <a:xfrm>
            <a:off x="558800" y="1484784"/>
            <a:ext cx="8785225" cy="215444"/>
            <a:chOff x="1027113" y="2045625"/>
            <a:chExt cx="8785225" cy="215444"/>
          </a:xfrm>
        </p:grpSpPr>
        <p:sp>
          <p:nvSpPr>
            <p:cNvPr id="18" name="직사각형 17">
              <a:extLst>
                <a:ext uri="{FF2B5EF4-FFF2-40B4-BE49-F238E27FC236}">
                  <a16:creationId xmlns:a16="http://schemas.microsoft.com/office/drawing/2014/main" id="{0E3C0251-264C-452E-A0E5-DFDB54CF77B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1E3DF415-9680-4BD5-AA4E-DBFA7E0F1780}"/>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học</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sâu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code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0" name="Rectangle 15">
            <a:extLst>
              <a:ext uri="{FF2B5EF4-FFF2-40B4-BE49-F238E27FC236}">
                <a16:creationId xmlns:a16="http://schemas.microsoft.com/office/drawing/2014/main" id="{00815559-E2F4-478D-A57A-6C30B5FA9A94}"/>
              </a:ext>
            </a:extLst>
          </p:cNvPr>
          <p:cNvSpPr/>
          <p:nvPr/>
        </p:nvSpPr>
        <p:spPr>
          <a:xfrm>
            <a:off x="711200" y="1833271"/>
            <a:ext cx="8632825" cy="745571"/>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Nhập</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lớp</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cần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thiết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from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keras.models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import Sequential                                                                                        #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Chúng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ta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sẽ</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sử</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dụng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API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tuần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tự</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pPr algn="just"/>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from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keras.layers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import Dense, LSTM, Embedding, Conv1D, MaxPool1D, Dropout</a:t>
            </a:r>
          </a:p>
        </p:txBody>
      </p:sp>
      <p:sp>
        <p:nvSpPr>
          <p:cNvPr id="21" name="Rectangle 15">
            <a:extLst>
              <a:ext uri="{FF2B5EF4-FFF2-40B4-BE49-F238E27FC236}">
                <a16:creationId xmlns:a16="http://schemas.microsoft.com/office/drawing/2014/main" id="{6517A7CA-C2E7-4464-80B6-4B93F11C4ECE}"/>
              </a:ext>
            </a:extLst>
          </p:cNvPr>
          <p:cNvSpPr/>
          <p:nvPr/>
        </p:nvSpPr>
        <p:spPr>
          <a:xfrm>
            <a:off x="711200" y="2713011"/>
            <a:ext cx="8632825" cy="1745844"/>
          </a:xfrm>
          <a:prstGeom prst="rect">
            <a:avLst/>
          </a:prstGeom>
          <a:solidFill>
            <a:srgbClr val="ECEFF6"/>
          </a:solidFill>
          <a:ln>
            <a:solidFill>
              <a:schemeClr val="bg1">
                <a:lumMod val="85000"/>
              </a:schemeClr>
            </a:solidFill>
          </a:ln>
        </p:spPr>
        <p:txBody>
          <a:bodyPr wrap="square" lIns="180000" tIns="72000" rIns="108000" bIns="72000">
            <a:spAutoFit/>
            <a:scene3d>
              <a:camera prst="orthographicFront"/>
              <a:lightRig rig="threePt" dir="t"/>
            </a:scene3d>
            <a:sp3d>
              <a:bevelT w="0" h="6350"/>
            </a:sp3d>
          </a:bodyPr>
          <a:lstStyle/>
          <a:p>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Xây</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dựng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một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mô</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hình</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cách</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thêm</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tầng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 Sequential()</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(Embedding(</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n_words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n_input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 </a:t>
            </a:r>
            <a:r>
              <a:rPr lang="vi-VN"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tầng nhúng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(Conv1D(filters=</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n_filters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kernel_size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k_size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strides=</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stride_size,padding</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valid',activation</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relu</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(MaxPool1D(</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pool_size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 2))</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(LSTM(</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Bàis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n_neurons</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srgbClr val="0070C0"/>
                </a:solidFill>
                <a:latin typeface="SamsungOne-400" panose="020B0503030303020204" pitchFamily="34" charset="0"/>
                <a:ea typeface="SamsungOne-400" panose="020B0503030303020204" pitchFamily="34" charset="0"/>
                <a:cs typeface="Tahoma" panose="020B0604030504040204" pitchFamily="34" charset="0"/>
              </a:rPr>
              <a:t>return_sequences</a:t>
            </a:r>
            <a:r>
              <a:rPr lang="en-US" altLang="ko-KR" sz="1300" dirty="0">
                <a:solidFill>
                  <a:srgbClr val="0070C0"/>
                </a:solidFill>
                <a:latin typeface="SamsungOne-400" panose="020B0503030303020204" pitchFamily="34" charset="0"/>
                <a:ea typeface="SamsungOne-400" panose="020B0503030303020204" pitchFamily="34" charset="0"/>
                <a:cs typeface="Tahoma" panose="020B0604030504040204" pitchFamily="34" charset="0"/>
              </a:rPr>
              <a:t>=</a:t>
            </a:r>
            <a:r>
              <a:rPr lang="en-US" altLang="ko-KR" sz="1300" dirty="0">
                <a:solidFill>
                  <a:srgbClr val="FF0000"/>
                </a:solidFill>
                <a:latin typeface="SamsungOne-400" panose="020B0503030303020204" pitchFamily="34" charset="0"/>
                <a:ea typeface="SamsungOne-400" panose="020B0503030303020204" pitchFamily="34" charset="0"/>
                <a:cs typeface="Tahoma" panose="020B0604030504040204" pitchFamily="34" charset="0"/>
              </a:rPr>
              <a:t>False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input_shape</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=(None, </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n_input</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 activation='tanh'))</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(Dropout(rate=</a:t>
            </a:r>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hold_prob</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a:t>
            </a:r>
          </a:p>
          <a:p>
            <a:r>
              <a:rPr lang="en-US" altLang="ko-KR" sz="1300" dirty="0" err="1">
                <a:solidFill>
                  <a:prstClr val="black"/>
                </a:solidFill>
                <a:latin typeface="SamsungOne-400" panose="020B0503030303020204" pitchFamily="34" charset="0"/>
                <a:ea typeface="SamsungOne-400" panose="020B0503030303020204" pitchFamily="34" charset="0"/>
                <a:cs typeface="Tahoma" panose="020B0604030504040204" pitchFamily="34" charset="0"/>
              </a:rPr>
              <a:t>my_model.add</a:t>
            </a:r>
            <a:r>
              <a:rPr lang="en-US" altLang="ko-KR" sz="1300" dirty="0">
                <a:solidFill>
                  <a:prstClr val="black"/>
                </a:solidFill>
                <a:latin typeface="SamsungOne-400" panose="020B0503030303020204" pitchFamily="34" charset="0"/>
                <a:ea typeface="SamsungOne-400" panose="020B0503030303020204" pitchFamily="34" charset="0"/>
                <a:cs typeface="Tahoma" panose="020B0604030504040204" pitchFamily="34" charset="0"/>
              </a:rPr>
              <a:t>(Dense(1, activation='sigmoid'))</a:t>
            </a:r>
          </a:p>
        </p:txBody>
      </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Tree>
    <p:extLst>
      <p:ext uri="{BB962C8B-B14F-4D97-AF65-F5344CB8AC3E}">
        <p14:creationId xmlns:p14="http://schemas.microsoft.com/office/powerpoint/2010/main" val="17076778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9" name="직사각형 1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#0514</a:t>
            </a:r>
          </a:p>
        </p:txBody>
      </p:sp>
      <p:grpSp>
        <p:nvGrpSpPr>
          <p:cNvPr id="20" name="그룹 19">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21" name="직사각형 20">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4" name="직사각형 23">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'ex_0514.ipynb'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3" name="그림 22"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32442570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9" name="직사각형 1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Coding #0515</a:t>
            </a:r>
          </a:p>
        </p:txBody>
      </p:sp>
      <p:grpSp>
        <p:nvGrpSpPr>
          <p:cNvPr id="20" name="그룹 19">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21" name="직사각형 20">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4" name="직사각형 23">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'ex_0515.ipynb'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3" name="그림 22"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4109239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9" name="직사각형 1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Coding #0516</a:t>
            </a:r>
          </a:p>
        </p:txBody>
      </p:sp>
      <p:grpSp>
        <p:nvGrpSpPr>
          <p:cNvPr id="20" name="그룹 19">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21" name="직사각형 20">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4" name="직사각형 23">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'ex_0516.ipynb'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3" name="그림 22"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28706752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4.1.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bằng</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Keras</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04</a:t>
              </a:r>
            </a:p>
          </p:txBody>
        </p:sp>
      </p:grpSp>
      <p:sp>
        <p:nvSpPr>
          <p:cNvPr id="19" name="직사각형 18">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tập</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Coding #0517</a:t>
            </a:r>
          </a:p>
        </p:txBody>
      </p:sp>
      <p:grpSp>
        <p:nvGrpSpPr>
          <p:cNvPr id="20" name="그룹 19">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21" name="직사각형 20">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4" name="직사각형 23">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thực hành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'ex_0517.ipynb'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3" name="그림 22"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spTree>
    <p:extLst>
      <p:ext uri="{BB962C8B-B14F-4D97-AF65-F5344CB8AC3E}">
        <p14:creationId xmlns:p14="http://schemas.microsoft.com/office/powerpoint/2010/main" val="4069399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직선 연결선 8">
            <a:extLst>
              <a:ext uri="{FF2B5EF4-FFF2-40B4-BE49-F238E27FC236}">
                <a16:creationId xmlns:a16="http://schemas.microsoft.com/office/drawing/2014/main" id="{25DE7436-47BD-40B7-92CB-A7CD2878D696}"/>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a16="http://schemas.microsoft.com/office/drawing/2014/main" id="{7FDCF192-C90A-4624-9B5C-7829663CF369}"/>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1" dirty="0">
                <a:solidFill>
                  <a:schemeClr val="bg1">
                    <a:lumMod val="50000"/>
                  </a:schemeClr>
                </a:solidFill>
                <a:latin typeface="iCiel Samsung Sharp Sans Bold" pitchFamily="2" charset="77"/>
                <a:ea typeface="iCiel Samsung Sharp Sans Bold" pitchFamily="2" charset="77"/>
                <a:cs typeface="iCiel Samsung Sharp Sans Bold" pitchFamily="2" charset="77"/>
              </a:rPr>
              <a:t>Samsung Innovation Campus</a:t>
            </a:r>
          </a:p>
        </p:txBody>
      </p:sp>
      <p:sp>
        <p:nvSpPr>
          <p:cNvPr id="3" name="직사각형 133">
            <a:extLst>
              <a:ext uri="{FF2B5EF4-FFF2-40B4-BE49-F238E27FC236}">
                <a16:creationId xmlns:a16="http://schemas.microsoft.com/office/drawing/2014/main" id="{2BE39638-98F1-6AC7-4899-5E18EE72F204}"/>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1" u="none" strike="noStrike" kern="1200" cap="none" spc="0" normalizeH="0" baseline="0" noProof="0" dirty="0">
                <a:ln>
                  <a:noFill/>
                </a:ln>
                <a:solidFill>
                  <a:prstClr val="white"/>
                </a:solidFill>
                <a:effectLst/>
                <a:uLnTx/>
                <a:uFillTx/>
                <a:latin typeface="iCiel Samsung Sharp Sans Regular" pitchFamily="2" charset="77"/>
                <a:ea typeface="iCiel Samsung Sharp Sans Regular" pitchFamily="2" charset="77"/>
                <a:cs typeface="iCiel Samsung Sharp Sans Regular" pitchFamily="2" charset="77"/>
              </a:rPr>
              <a:t>Document</a:t>
            </a:r>
          </a:p>
        </p:txBody>
      </p:sp>
    </p:spTree>
    <p:extLst>
      <p:ext uri="{BB962C8B-B14F-4D97-AF65-F5344CB8AC3E}">
        <p14:creationId xmlns:p14="http://schemas.microsoft.com/office/powerpoint/2010/main" val="29037022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94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989683" y="2636912"/>
            <a:ext cx="8264212" cy="3429097"/>
            <a:chOff x="989683" y="2748696"/>
            <a:chExt cx="8264212" cy="3429097"/>
          </a:xfrm>
        </p:grpSpPr>
        <p:sp>
          <p:nvSpPr>
            <p:cNvPr id="31"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Khai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văn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2"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6" name="그룹 35"/>
            <p:cNvGrpSpPr/>
            <p:nvPr/>
          </p:nvGrpSpPr>
          <p:grpSpPr>
            <a:xfrm>
              <a:off x="1062980" y="3839616"/>
              <a:ext cx="5700472" cy="2338177"/>
              <a:chOff x="1051307" y="3823421"/>
              <a:chExt cx="5700472" cy="2338177"/>
            </a:xfrm>
          </p:grpSpPr>
          <p:grpSp>
            <p:nvGrpSpPr>
              <p:cNvPr id="37" name="그룹 36"/>
              <p:cNvGrpSpPr/>
              <p:nvPr/>
            </p:nvGrpSpPr>
            <p:grpSpPr>
              <a:xfrm>
                <a:off x="1051307" y="3823421"/>
                <a:ext cx="5700472" cy="278083"/>
                <a:chOff x="1051307" y="3823421"/>
                <a:chExt cx="5700472" cy="278083"/>
              </a:xfrm>
            </p:grpSpPr>
            <p:sp>
              <p:nvSpPr>
                <p:cNvPr id="53" name="직사각형 52">
                  <a:extLst>
                    <a:ext uri="{FF2B5EF4-FFF2-40B4-BE49-F238E27FC236}">
                      <a16:creationId xmlns:a16="http://schemas.microsoft.com/office/drawing/2014/main" id="{8CEA84EE-1CFD-4B57-A1C8-06A1AB4ACA44}"/>
                    </a:ext>
                  </a:extLst>
                </p:cNvPr>
                <p:cNvSpPr/>
                <p:nvPr/>
              </p:nvSpPr>
              <p:spPr>
                <a:xfrm>
                  <a:off x="1234128" y="3824594"/>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Khai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 là gì</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a:t>
                  </a:r>
                </a:p>
              </p:txBody>
            </p:sp>
            <p:sp>
              <p:nvSpPr>
                <p:cNvPr id="54" name="직사각형 53">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38" name="그룹 37"/>
              <p:cNvGrpSpPr/>
              <p:nvPr/>
            </p:nvGrpSpPr>
            <p:grpSpPr>
              <a:xfrm>
                <a:off x="1051307" y="4235447"/>
                <a:ext cx="5700472" cy="278084"/>
                <a:chOff x="1051307" y="4253117"/>
                <a:chExt cx="5700472" cy="278084"/>
              </a:xfrm>
            </p:grpSpPr>
            <p:sp>
              <p:nvSpPr>
                <p:cNvPr id="51" name="직사각형 50">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1.2. Thu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thập</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liệu</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52" name="직사각형 51">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9"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49"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Thao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chuỗi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40"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47"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(NLP) </a:t>
                  </a:r>
                </a:p>
              </p:txBody>
            </p:sp>
            <p:sp>
              <p:nvSpPr>
                <p:cNvPr id="48"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41" name="그룹 40"/>
              <p:cNvGrpSpPr/>
              <p:nvPr/>
            </p:nvGrpSpPr>
            <p:grpSpPr>
              <a:xfrm>
                <a:off x="1051307" y="5471508"/>
                <a:ext cx="3588334" cy="278064"/>
                <a:chOff x="1051307" y="5517232"/>
                <a:chExt cx="3588334" cy="278064"/>
              </a:xfrm>
            </p:grpSpPr>
            <p:sp>
              <p:nvSpPr>
                <p:cNvPr id="45"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nvGrpSpPr>
              <p:cNvPr id="42" name="그룹 41"/>
              <p:cNvGrpSpPr/>
              <p:nvPr/>
            </p:nvGrpSpPr>
            <p:grpSpPr>
              <a:xfrm>
                <a:off x="1051307" y="5883515"/>
                <a:ext cx="3408394" cy="278083"/>
                <a:chOff x="1051307" y="5943581"/>
                <a:chExt cx="3408394" cy="278083"/>
              </a:xfrm>
            </p:grpSpPr>
            <p:sp>
              <p:nvSpPr>
                <p:cNvPr id="43"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4"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Corpus</a:t>
                  </a:r>
                </a:p>
              </p:txBody>
            </p:sp>
          </p:grpSp>
        </p:grpSp>
      </p:grpSp>
    </p:spTree>
    <p:extLst>
      <p:ext uri="{BB962C8B-B14F-4D97-AF65-F5344CB8AC3E}">
        <p14:creationId xmlns:p14="http://schemas.microsoft.com/office/powerpoint/2010/main" val="330965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1" name="직사각형 2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Thu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từ</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tài</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nguyên</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khác</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nhau</a:t>
            </a:r>
            <a:endPar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8" name="Rectangle 12">
            <a:extLst>
              <a:ext uri="{FF2B5EF4-FFF2-40B4-BE49-F238E27FC236}">
                <a16:creationId xmlns:a16="http://schemas.microsoft.com/office/drawing/2014/main" id="{21AF2910-3A21-4AF0-8BEB-2CFB2DD395C0}"/>
              </a:ext>
            </a:extLst>
          </p:cNvPr>
          <p:cNvSpPr/>
          <p:nvPr/>
        </p:nvSpPr>
        <p:spPr>
          <a:xfrm>
            <a:off x="690612" y="2335583"/>
            <a:ext cx="8632824" cy="1048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Thu thập văn bản là một quá trình quan trọng quyết định chất lượng của dịch vụ phân tích văn bản.</a:t>
            </a: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Bạn lập kế hoạch chi tiết sau khi xem xét khoảng thời gian, chi phí, khả năng vi phạm thông tin cá nhân và bao gồm các danh mục dữ liệu đáp ứng mục tiêu. Theo kế hoạch, bạn thực hiện kiểm tra trước và tiến hành Thu thập dữ liệu từ các tài nguyên khác nhau.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902381"/>
            <a:ext cx="8675409" cy="200055"/>
            <a:chOff x="559817" y="2136914"/>
            <a:chExt cx="9157351" cy="200055"/>
          </a:xfrm>
        </p:grpSpPr>
        <p:sp>
          <p:nvSpPr>
            <p:cNvPr id="12"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97EC28A6-DD84-4FEF-84BE-A8DBE1B0A7E9}"/>
                </a:ext>
              </a:extLst>
            </p:cNvPr>
            <p:cNvSpPr/>
            <p:nvPr/>
          </p:nvSpPr>
          <p:spPr>
            <a:xfrm>
              <a:off x="712182" y="2136914"/>
              <a:ext cx="900498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Thu thập văn bản là quá trình lập kế hoạch thu thập tư liệu và tập hợp tư liệu phù hợp với mục tiêu, đặc điểm của nhiệm vụ.</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5319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746D8F30-B58D-4663-85B2-14D4B12487AC}"/>
              </a:ext>
            </a:extLst>
          </p:cNvPr>
          <p:cNvGrpSpPr/>
          <p:nvPr/>
        </p:nvGrpSpPr>
        <p:grpSpPr>
          <a:xfrm>
            <a:off x="719769" y="2053888"/>
            <a:ext cx="7904051" cy="2815272"/>
            <a:chOff x="720000" y="2051449"/>
            <a:chExt cx="6863223" cy="3155971"/>
          </a:xfrm>
        </p:grpSpPr>
        <p:sp>
          <p:nvSpPr>
            <p:cNvPr id="6" name="직사각형 133">
              <a:extLst>
                <a:ext uri="{FF2B5EF4-FFF2-40B4-BE49-F238E27FC236}">
                  <a16:creationId xmlns:a16="http://schemas.microsoft.com/office/drawing/2014/main" id="{9ECD4F1E-56F2-4389-8493-B26C356AB15F}"/>
                </a:ext>
              </a:extLst>
            </p:cNvPr>
            <p:cNvSpPr/>
            <p:nvPr/>
          </p:nvSpPr>
          <p:spPr>
            <a:xfrm>
              <a:off x="990000" y="2583296"/>
              <a:ext cx="6593223" cy="1863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Xử</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lý</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tự</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nhiên</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và</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Mô</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hình</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ngôn</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ngữ</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vi-VN"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trong</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Khai</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thác</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văn</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r>
                <a:rPr kumimoji="1" lang="en-US" altLang="ko-KR" sz="3600" b="1" dirty="0" err="1">
                  <a:solidFill>
                    <a:prstClr val="black"/>
                  </a:solidFill>
                  <a:latin typeface="iCiel Samsung Sharp Sans Regular" pitchFamily="2" charset="77"/>
                  <a:ea typeface="맑은 고딕" panose="020B0503020000020004" pitchFamily="50" charset="-127"/>
                  <a:cs typeface="iCiel Samsung Sharp Sans Regular" pitchFamily="2" charset="77"/>
                </a:rPr>
                <a:t>bản</a:t>
              </a:r>
              <a:r>
                <a:rPr kumimoji="1" lang="en-US" altLang="ko-KR" sz="3600" b="1" dirty="0">
                  <a:solidFill>
                    <a:prstClr val="black"/>
                  </a:solidFill>
                  <a:latin typeface="iCiel Samsung Sharp Sans Regular" pitchFamily="2" charset="77"/>
                  <a:ea typeface="맑은 고딕" panose="020B0503020000020004" pitchFamily="50" charset="-127"/>
                  <a:cs typeface="iCiel Samsung Sharp Sans Regular" pitchFamily="2" charset="77"/>
                </a:rPr>
                <a:t> </a:t>
              </a:r>
            </a:p>
          </p:txBody>
        </p:sp>
        <p:sp>
          <p:nvSpPr>
            <p:cNvPr id="7" name="직사각형 133">
              <a:extLst>
                <a:ext uri="{FF2B5EF4-FFF2-40B4-BE49-F238E27FC236}">
                  <a16:creationId xmlns:a16="http://schemas.microsoft.com/office/drawing/2014/main" id="{68C423AE-9FF7-4CCB-8CFB-0D036BBE42B6}"/>
                </a:ext>
              </a:extLst>
            </p:cNvPr>
            <p:cNvSpPr/>
            <p:nvPr/>
          </p:nvSpPr>
          <p:spPr>
            <a:xfrm>
              <a:off x="990000" y="4845290"/>
              <a:ext cx="3710016" cy="362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R="0" lvl="0" indent="0" defTabSz="457063" fontAlgn="base" latinLnBrk="1">
                <a:lnSpc>
                  <a:spcPct val="100000"/>
                </a:lnSpc>
                <a:spcBef>
                  <a:spcPct val="0"/>
                </a:spcBef>
                <a:spcAft>
                  <a:spcPct val="0"/>
                </a:spcAft>
                <a:buClrTx/>
                <a:buSzTx/>
                <a:buFontTx/>
                <a:buNone/>
                <a:tabLst/>
                <a:defRPr/>
              </a:pP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Trí</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tuệ</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Nhân</a:t>
              </a:r>
              <a:r>
                <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rPr>
                <a:t> </a:t>
              </a:r>
              <a:r>
                <a:rPr kumimoji="1" lang="en-US" altLang="ko-KR" sz="2099" b="1" dirty="0" err="1">
                  <a:solidFill>
                    <a:srgbClr val="1428A0"/>
                  </a:solidFill>
                  <a:latin typeface="iCiel Samsung Sharp Sans Regular" pitchFamily="2" charset="77"/>
                  <a:ea typeface="iCiel Samsung Sharp Sans Regular" pitchFamily="2" charset="77"/>
                  <a:cs typeface="iCiel Samsung Sharp Sans Regular" pitchFamily="2" charset="77"/>
                </a:rPr>
                <a:t>tạo</a:t>
              </a:r>
              <a:endParaRPr kumimoji="1" lang="en-US" altLang="ko-KR" sz="2099" b="1" dirty="0">
                <a:solidFill>
                  <a:srgbClr val="1428A0"/>
                </a:solidFill>
                <a:latin typeface="iCiel Samsung Sharp Sans Regular" pitchFamily="2" charset="77"/>
                <a:ea typeface="iCiel Samsung Sharp Sans Regular" pitchFamily="2" charset="77"/>
                <a:cs typeface="iCiel Samsung Sharp Sans Regular" pitchFamily="2" charset="77"/>
              </a:endParaRPr>
            </a:p>
          </p:txBody>
        </p:sp>
        <p:sp>
          <p:nvSpPr>
            <p:cNvPr id="8" name="직사각형 133">
              <a:extLst>
                <a:ext uri="{FF2B5EF4-FFF2-40B4-BE49-F238E27FC236}">
                  <a16:creationId xmlns:a16="http://schemas.microsoft.com/office/drawing/2014/main" id="{9AE80E35-DC50-4BA6-9B16-9297657601D5}"/>
                </a:ext>
              </a:extLst>
            </p:cNvPr>
            <p:cNvSpPr/>
            <p:nvPr/>
          </p:nvSpPr>
          <p:spPr>
            <a:xfrm>
              <a:off x="990000" y="2051449"/>
              <a:ext cx="5479711" cy="3448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Chương</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7.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sp>
          <p:nvSpPr>
            <p:cNvPr id="9" name="직사각형 8">
              <a:extLst>
                <a:ext uri="{FF2B5EF4-FFF2-40B4-BE49-F238E27FC236}">
                  <a16:creationId xmlns:a16="http://schemas.microsoft.com/office/drawing/2014/main" id="{5D14EC55-4505-4D03-B538-D66AAACB366E}"/>
                </a:ext>
              </a:extLst>
            </p:cNvPr>
            <p:cNvSpPr/>
            <p:nvPr/>
          </p:nvSpPr>
          <p:spPr>
            <a:xfrm>
              <a:off x="720000" y="2095275"/>
              <a:ext cx="60008" cy="1577703"/>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id="{6490A05B-990A-4F39-A4F0-CDC93970D232}"/>
                </a:ext>
              </a:extLst>
            </p:cNvPr>
            <p:cNvSpPr/>
            <p:nvPr/>
          </p:nvSpPr>
          <p:spPr>
            <a:xfrm>
              <a:off x="720000" y="486476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fontAlgn="base" latinLnBrk="1">
                <a:spcBef>
                  <a:spcPct val="0"/>
                </a:spcBef>
                <a:spcAft>
                  <a:spcPct val="0"/>
                </a:spcAft>
                <a:defRPr/>
              </a:pPr>
              <a:endParaRPr kumimoji="1" lang="ko-KR" altLang="en-US" sz="1799">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21" name="직사각형 2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Thu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thập</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từ</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các</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tài</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nguyên</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khác</a:t>
            </a:r>
            <a:r>
              <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solidFill>
                <a:latin typeface="iCiel Samsung Sharp Sans Regular" pitchFamily="2" charset="77"/>
                <a:ea typeface="iCiel Samsung Sharp Sans Regular" pitchFamily="2" charset="77"/>
                <a:cs typeface="iCiel Samsung Sharp Sans Regular" pitchFamily="2" charset="77"/>
              </a:rPr>
              <a:t>nhau</a:t>
            </a:r>
            <a:endParaRPr lang="en-US" altLang="ko-KR" sz="2400" b="1" dirty="0">
              <a:solidFill>
                <a:schemeClr val="tx1"/>
              </a:solidFill>
              <a:latin typeface="iCiel Samsung Sharp Sans Regular" pitchFamily="2" charset="77"/>
              <a:ea typeface="iCiel Samsung Sharp Sans Regular" pitchFamily="2" charset="77"/>
              <a:cs typeface="iCiel Samsung Sharp Sans Regular" pitchFamily="2" charset="77"/>
            </a:endParaRPr>
          </a:p>
        </p:txBody>
      </p:sp>
      <p:sp>
        <p:nvSpPr>
          <p:cNvPr id="8" name="Rectangle 12">
            <a:extLst>
              <a:ext uri="{FF2B5EF4-FFF2-40B4-BE49-F238E27FC236}">
                <a16:creationId xmlns:a16="http://schemas.microsoft.com/office/drawing/2014/main" id="{21AF2910-3A21-4AF0-8BEB-2CFB2DD395C0}"/>
              </a:ext>
            </a:extLst>
          </p:cNvPr>
          <p:cNvSpPr/>
          <p:nvPr/>
        </p:nvSpPr>
        <p:spPr>
          <a:xfrm>
            <a:off x="690612" y="233558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kỹ thuật thu thập khác nhau được sử dụng tùy theo loại dữ liệu và tính năng. Các kỹ thuật chính được liệt kê dưới đây.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9" name="그룹 8">
            <a:extLst>
              <a:ext uri="{FF2B5EF4-FFF2-40B4-BE49-F238E27FC236}">
                <a16:creationId xmlns:a16="http://schemas.microsoft.com/office/drawing/2014/main" id="{D15585C6-1FC8-4615-9C4A-E22A876A6B6D}"/>
              </a:ext>
            </a:extLst>
          </p:cNvPr>
          <p:cNvGrpSpPr/>
          <p:nvPr/>
        </p:nvGrpSpPr>
        <p:grpSpPr>
          <a:xfrm>
            <a:off x="559817" y="1902381"/>
            <a:ext cx="8675409" cy="200055"/>
            <a:chOff x="559817" y="2136914"/>
            <a:chExt cx="9157351" cy="200055"/>
          </a:xfrm>
        </p:grpSpPr>
        <p:sp>
          <p:nvSpPr>
            <p:cNvPr id="12" name="직사각형 1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3" name="직사각형 12">
              <a:extLst>
                <a:ext uri="{FF2B5EF4-FFF2-40B4-BE49-F238E27FC236}">
                  <a16:creationId xmlns:a16="http://schemas.microsoft.com/office/drawing/2014/main" id="{97EC28A6-DD84-4FEF-84BE-A8DBE1B0A7E9}"/>
                </a:ext>
              </a:extLst>
            </p:cNvPr>
            <p:cNvSpPr/>
            <p:nvPr/>
          </p:nvSpPr>
          <p:spPr>
            <a:xfrm>
              <a:off x="712182" y="2136914"/>
              <a:ext cx="900498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Thu thập văn bản là quá trình lập kế hoạch thu thập tư liệu và tập hợp tư liệu phù hợp với mục tiêu, đặc điểm của nhiệm vụ.</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aphicFrame>
        <p:nvGraphicFramePr>
          <p:cNvPr id="3" name="표 3">
            <a:extLst>
              <a:ext uri="{FF2B5EF4-FFF2-40B4-BE49-F238E27FC236}">
                <a16:creationId xmlns:a16="http://schemas.microsoft.com/office/drawing/2014/main" id="{EFCEB177-BC0C-E34C-8693-C5FC558B1427}"/>
              </a:ext>
            </a:extLst>
          </p:cNvPr>
          <p:cNvGraphicFramePr>
            <a:graphicFrameLocks noGrp="1"/>
          </p:cNvGraphicFramePr>
          <p:nvPr>
            <p:extLst>
              <p:ext uri="{D42A27DB-BD31-4B8C-83A1-F6EECF244321}">
                <p14:modId xmlns:p14="http://schemas.microsoft.com/office/powerpoint/2010/main" val="2236078657"/>
              </p:ext>
            </p:extLst>
          </p:nvPr>
        </p:nvGraphicFramePr>
        <p:xfrm>
          <a:off x="655166" y="2774032"/>
          <a:ext cx="8688734" cy="2959224"/>
        </p:xfrm>
        <a:graphic>
          <a:graphicData uri="http://schemas.openxmlformats.org/drawingml/2006/table">
            <a:tbl>
              <a:tblPr firstRow="1" bandRow="1">
                <a:tableStyleId>{5940675A-B579-460E-94D1-54222C63F5DA}</a:tableStyleId>
              </a:tblPr>
              <a:tblGrid>
                <a:gridCol w="1388889">
                  <a:extLst>
                    <a:ext uri="{9D8B030D-6E8A-4147-A177-3AD203B41FA5}">
                      <a16:colId xmlns:a16="http://schemas.microsoft.com/office/drawing/2014/main" val="3907804643"/>
                    </a:ext>
                  </a:extLst>
                </a:gridCol>
                <a:gridCol w="6003701">
                  <a:extLst>
                    <a:ext uri="{9D8B030D-6E8A-4147-A177-3AD203B41FA5}">
                      <a16:colId xmlns:a16="http://schemas.microsoft.com/office/drawing/2014/main" val="3659234639"/>
                    </a:ext>
                  </a:extLst>
                </a:gridCol>
                <a:gridCol w="1296144">
                  <a:extLst>
                    <a:ext uri="{9D8B030D-6E8A-4147-A177-3AD203B41FA5}">
                      <a16:colId xmlns:a16="http://schemas.microsoft.com/office/drawing/2014/main" val="2475218121"/>
                    </a:ext>
                  </a:extLst>
                </a:gridCol>
              </a:tblGrid>
              <a:tr h="295923">
                <a:tc>
                  <a:txBody>
                    <a:bodyPr/>
                    <a:lstStyle/>
                    <a:p>
                      <a:pPr algn="ctr" latinLnBrk="1"/>
                      <a:r>
                        <a:rPr lang="vi-VN" altLang="ko-KR" sz="1200" b="1" dirty="0">
                          <a:latin typeface="SamsungOne-400" panose="020B0503030303020204" pitchFamily="34" charset="0"/>
                          <a:ea typeface="SamsungOne-400" panose="020B0503030303020204" pitchFamily="34" charset="0"/>
                        </a:rPr>
                        <a:t>Kỹ thuật</a:t>
                      </a:r>
                      <a:endParaRPr lang="ko-KR" altLang="en-US" sz="1200" b="1"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vi-VN" altLang="ko-KR" sz="1200" b="1" dirty="0">
                          <a:latin typeface="SamsungOne-400" panose="020B0503030303020204" pitchFamily="34" charset="0"/>
                          <a:ea typeface="SamsungOne-400" panose="020B0503030303020204" pitchFamily="34" charset="0"/>
                        </a:rPr>
                        <a:t>Đặc tính</a:t>
                      </a:r>
                      <a:endParaRPr lang="ko-KR" altLang="en-US" sz="1200" b="1"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vi-VN" altLang="ko-KR" sz="1200" b="1" dirty="0">
                          <a:latin typeface="SamsungOne-400" panose="020B0503030303020204" pitchFamily="34" charset="0"/>
                        </a:rPr>
                        <a:t>Loại dữ liệu</a:t>
                      </a:r>
                      <a:endParaRPr lang="ko-KR" altLang="en-US" sz="1200" b="1"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9050" cap="flat" cmpd="sng" algn="ctr">
                      <a:solidFill>
                        <a:srgbClr val="1429A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08681732"/>
                  </a:ext>
                </a:extLst>
              </a:tr>
              <a:tr h="690485">
                <a:tc>
                  <a:txBody>
                    <a:bodyPr/>
                    <a:lstStyle/>
                    <a:p>
                      <a:pPr algn="ctr" latinLnBrk="1"/>
                      <a:r>
                        <a:rPr lang="en-US" altLang="ko-KR" sz="1200" dirty="0">
                          <a:latin typeface="SamsungOne-400" panose="020B0503030303020204" pitchFamily="34" charset="0"/>
                          <a:ea typeface="SamsungOne-400" panose="020B0503030303020204" pitchFamily="34" charset="0"/>
                        </a:rPr>
                        <a:t>Crawling</a:t>
                      </a:r>
                      <a:endParaRPr lang="ko-KR" altLang="en-US" sz="1200"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Thu thập tài liệu web và thông tin trên web, chẳng hạn như phương tiện truyền thông xã hội, tin tức và thông tin web</a:t>
                      </a:r>
                    </a:p>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Theo liên kết URL và thu thập lặp đi lặp lại</a:t>
                      </a:r>
                      <a:endParaRPr lang="ko-KR" altLang="en-US" sz="1200" kern="1200" dirty="0">
                        <a:solidFill>
                          <a:schemeClr val="dk1"/>
                        </a:solidFill>
                        <a:latin typeface="SamsungOne-400" panose="020B0503030303020204" pitchFamily="34" charset="0"/>
                        <a:ea typeface="SamsungOne-400" panose="020B0503030303020204" pitchFamily="34" charset="0"/>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200" dirty="0" err="1">
                          <a:latin typeface="SamsungOne-400" panose="020B0503030303020204" pitchFamily="34" charset="0"/>
                          <a:ea typeface="SamsungOne-400" panose="020B0503030303020204" pitchFamily="34" charset="0"/>
                        </a:rPr>
                        <a:t>tài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liệu</a:t>
                      </a:r>
                      <a:r>
                        <a:rPr lang="en-US" altLang="ko-KR" sz="1200" dirty="0">
                          <a:latin typeface="SamsungOne-400" panose="020B0503030303020204" pitchFamily="34" charset="0"/>
                          <a:ea typeface="SamsungOne-400" panose="020B0503030303020204" pitchFamily="34" charset="0"/>
                        </a:rPr>
                        <a:t> web</a:t>
                      </a:r>
                      <a:endParaRPr lang="ko-KR" altLang="en-US" sz="1200"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5559285"/>
                  </a:ext>
                </a:extLst>
              </a:tr>
              <a:tr h="295923">
                <a:tc>
                  <a:txBody>
                    <a:bodyPr/>
                    <a:lstStyle/>
                    <a:p>
                      <a:pPr algn="ctr" latinLnBrk="1"/>
                      <a:r>
                        <a:rPr lang="en-US" altLang="ko-KR" sz="1200" dirty="0">
                          <a:latin typeface="SamsungOne-400" panose="020B0503030303020204" pitchFamily="34" charset="0"/>
                          <a:ea typeface="SamsungOne-400" panose="020B0503030303020204" pitchFamily="34" charset="0"/>
                        </a:rPr>
                        <a:t>Scraping</a:t>
                      </a:r>
                      <a:endParaRPr lang="ko-KR" altLang="en-US" sz="1200"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gn="l" defTabSz="914126" rtl="0" eaLnBrk="1" latinLnBrk="1" hangingPunct="1">
                        <a:buFontTx/>
                        <a:buChar char="-"/>
                      </a:pPr>
                      <a:r>
                        <a:rPr lang="en-US" altLang="ko-KR" sz="1200" kern="1200" dirty="0">
                          <a:latin typeface="SamsungOne-400" panose="020B0503030303020204" pitchFamily="34" charset="0"/>
                          <a:ea typeface="SamsungOne-400" panose="020B0503030303020204" pitchFamily="34" charset="0"/>
                        </a:rPr>
                        <a:t>Thu </a:t>
                      </a:r>
                      <a:r>
                        <a:rPr lang="en-US" altLang="ko-KR" sz="1200" kern="1200" dirty="0" err="1">
                          <a:latin typeface="SamsungOne-400" panose="020B0503030303020204" pitchFamily="34" charset="0"/>
                          <a:ea typeface="SamsungOne-400" panose="020B0503030303020204" pitchFamily="34" charset="0"/>
                        </a:rPr>
                        <a:t>thập</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thông</a:t>
                      </a:r>
                      <a:r>
                        <a:rPr lang="en-US" altLang="ko-KR" sz="1200" kern="1200" dirty="0">
                          <a:latin typeface="SamsungOne-400" panose="020B0503030303020204" pitchFamily="34" charset="0"/>
                          <a:ea typeface="SamsungOne-400" panose="020B0503030303020204" pitchFamily="34" charset="0"/>
                        </a:rPr>
                        <a:t> tin </a:t>
                      </a:r>
                      <a:r>
                        <a:rPr lang="en-US" altLang="ko-KR" sz="1200" kern="1200" dirty="0" err="1">
                          <a:latin typeface="SamsungOne-400" panose="020B0503030303020204" pitchFamily="34" charset="0"/>
                          <a:ea typeface="SamsungOne-400" panose="020B0503030303020204" pitchFamily="34" charset="0"/>
                        </a:rPr>
                        <a:t>từ</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một</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trang</a:t>
                      </a:r>
                      <a:r>
                        <a:rPr lang="en-US" altLang="ko-KR" sz="1200" kern="1200" dirty="0">
                          <a:latin typeface="SamsungOne-400" panose="020B0503030303020204" pitchFamily="34" charset="0"/>
                          <a:ea typeface="SamsungOne-400" panose="020B0503030303020204" pitchFamily="34" charset="0"/>
                        </a:rPr>
                        <a:t> web (</a:t>
                      </a:r>
                      <a:r>
                        <a:rPr lang="en-US" altLang="ko-KR" sz="1200" kern="1200" dirty="0" err="1">
                          <a:latin typeface="SamsungOne-400" panose="020B0503030303020204" pitchFamily="34" charset="0"/>
                          <a:ea typeface="SamsungOne-400" panose="020B0503030303020204" pitchFamily="34" charset="0"/>
                        </a:rPr>
                        <a:t>hoặc</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tài</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liệu</a:t>
                      </a:r>
                      <a:r>
                        <a:rPr lang="en-US" altLang="ko-KR" sz="1200" kern="1200" dirty="0">
                          <a:latin typeface="SamsungOne-400" panose="020B0503030303020204" pitchFamily="34" charset="0"/>
                          <a:ea typeface="SamsungOne-400" panose="020B0503030303020204" pitchFamily="34" charset="0"/>
                        </a:rPr>
                        <a:t>)</a:t>
                      </a:r>
                      <a:endParaRPr lang="en-US" altLang="ko-KR" sz="1200" kern="1200" dirty="0">
                        <a:solidFill>
                          <a:schemeClr val="dk1"/>
                        </a:solidFill>
                        <a:latin typeface="SamsungOne-400" panose="020B0503030303020204" pitchFamily="34" charset="0"/>
                        <a:ea typeface="SamsungOne-400" panose="020B0503030303020204" pitchFamily="34" charset="0"/>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en-US" altLang="ko-KR" sz="1200" dirty="0" err="1">
                          <a:latin typeface="SamsungOne-400" panose="020B0503030303020204" pitchFamily="34" charset="0"/>
                          <a:ea typeface="SamsungOne-400" panose="020B0503030303020204" pitchFamily="34" charset="0"/>
                        </a:rPr>
                        <a:t>tài</a:t>
                      </a:r>
                      <a:r>
                        <a:rPr lang="en-US" altLang="ko-KR" sz="1200" dirty="0">
                          <a:latin typeface="SamsungOne-400" panose="020B0503030303020204" pitchFamily="34" charset="0"/>
                          <a:ea typeface="SamsungOne-400" panose="020B0503030303020204" pitchFamily="34" charset="0"/>
                        </a:rPr>
                        <a:t> </a:t>
                      </a:r>
                      <a:r>
                        <a:rPr lang="en-US" altLang="ko-KR" sz="1200" dirty="0" err="1">
                          <a:latin typeface="SamsungOne-400" panose="020B0503030303020204" pitchFamily="34" charset="0"/>
                          <a:ea typeface="SamsungOne-400" panose="020B0503030303020204" pitchFamily="34" charset="0"/>
                        </a:rPr>
                        <a:t>liệu</a:t>
                      </a:r>
                      <a:r>
                        <a:rPr lang="en-US" altLang="ko-KR" sz="1200" dirty="0">
                          <a:latin typeface="SamsungOne-400" panose="020B0503030303020204" pitchFamily="34" charset="0"/>
                          <a:ea typeface="SamsungOne-400" panose="020B0503030303020204" pitchFamily="34" charset="0"/>
                        </a:rPr>
                        <a:t> web</a:t>
                      </a:r>
                      <a:endParaRPr lang="ko-KR" altLang="en-US" sz="1200"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14692044"/>
                  </a:ext>
                </a:extLst>
              </a:tr>
              <a:tr h="690485">
                <a:tc>
                  <a:txBody>
                    <a:bodyPr/>
                    <a:lstStyle/>
                    <a:p>
                      <a:pPr algn="ctr" latinLnBrk="1"/>
                      <a:r>
                        <a:rPr lang="en-US" altLang="ko-KR" sz="1200" dirty="0">
                          <a:latin typeface="SamsungOne-400" panose="020B0503030303020204" pitchFamily="34" charset="0"/>
                          <a:ea typeface="SamsungOne-400" panose="020B0503030303020204" pitchFamily="34" charset="0"/>
                        </a:rPr>
                        <a:t>FTP</a:t>
                      </a:r>
                      <a:endParaRPr lang="ko-KR" altLang="en-US" sz="1200"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Truyền và nhận tệp từ máy chủ internet bằng giao thức TCP/IP</a:t>
                      </a:r>
                    </a:p>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Cân nhắc sử dụng SFTP để tăng cường bảo mật</a:t>
                      </a:r>
                    </a:p>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Cân nhắc việc xây dựng mạng riêng cho các máy chủ được liên kết</a:t>
                      </a:r>
                      <a:endParaRPr lang="ko-KR" altLang="en-US" sz="1200" kern="1200" dirty="0">
                        <a:solidFill>
                          <a:schemeClr val="dk1"/>
                        </a:solidFill>
                        <a:latin typeface="SamsungOne-400" panose="020B0503030303020204" pitchFamily="34" charset="0"/>
                        <a:ea typeface="SamsungOne-400" panose="020B0503030303020204" pitchFamily="34" charset="0"/>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vi-VN" altLang="ko-KR" sz="1200" dirty="0">
                          <a:latin typeface="SamsungOne-400" panose="020B0503030303020204" pitchFamily="34" charset="0"/>
                          <a:ea typeface="SamsungOne-400" panose="020B0503030303020204" pitchFamily="34" charset="0"/>
                        </a:rPr>
                        <a:t>Tệp</a:t>
                      </a:r>
                      <a:endParaRPr lang="ko-KR" altLang="en-US" sz="1200"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87875234"/>
                  </a:ext>
                </a:extLst>
              </a:tr>
              <a:tr h="493204">
                <a:tc>
                  <a:txBody>
                    <a:bodyPr/>
                    <a:lstStyle/>
                    <a:p>
                      <a:pPr algn="ctr" latinLnBrk="1"/>
                      <a:r>
                        <a:rPr lang="en-US" altLang="ko-KR" sz="1200" dirty="0">
                          <a:latin typeface="SamsungOne-400" panose="020B0503030303020204" pitchFamily="34" charset="0"/>
                          <a:ea typeface="SamsungOne-400" panose="020B0503030303020204" pitchFamily="34" charset="0"/>
                        </a:rPr>
                        <a:t>Open API</a:t>
                      </a:r>
                      <a:endParaRPr lang="ko-KR" altLang="en-US" sz="1200"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gn="l" defTabSz="914126" rtl="0" eaLnBrk="1" latinLnBrk="1" hangingPunct="1">
                        <a:buFontTx/>
                        <a:buChar char="-"/>
                      </a:pPr>
                      <a:r>
                        <a:rPr lang="vi-VN" altLang="ko-KR" sz="1200" kern="1200" dirty="0">
                          <a:latin typeface="SamsungOne-400" panose="020B0503030303020204" pitchFamily="34" charset="0"/>
                          <a:ea typeface="SamsungOne-400" panose="020B0503030303020204" pitchFamily="34" charset="0"/>
                        </a:rPr>
                        <a:t>Cung cấp phương pháp thu thập dữ liệu với API mở cho phép dễ dàng truy cập vào dịch vụ, thông tin và dữ liệu.</a:t>
                      </a:r>
                      <a:endParaRPr lang="en-US" altLang="ko-KR" sz="1200" kern="1200" dirty="0">
                        <a:solidFill>
                          <a:schemeClr val="dk1"/>
                        </a:solidFill>
                        <a:latin typeface="SamsungOne-400" panose="020B0503030303020204" pitchFamily="34" charset="0"/>
                        <a:ea typeface="SamsungOne-400" panose="020B0503030303020204" pitchFamily="34" charset="0"/>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vi-VN" altLang="ko-KR" sz="1200" dirty="0">
                          <a:latin typeface="SamsungOne-400" panose="020B0503030303020204" pitchFamily="34" charset="0"/>
                          <a:ea typeface="SamsungOne-400" panose="020B0503030303020204" pitchFamily="34" charset="0"/>
                        </a:rPr>
                        <a:t>Dữ liệu thời gian thực</a:t>
                      </a:r>
                      <a:endParaRPr lang="ko-KR" altLang="en-US" sz="1200"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6955021"/>
                  </a:ext>
                </a:extLst>
              </a:tr>
              <a:tr h="493204">
                <a:tc>
                  <a:txBody>
                    <a:bodyPr/>
                    <a:lstStyle/>
                    <a:p>
                      <a:pPr algn="ctr" latinLnBrk="1"/>
                      <a:r>
                        <a:rPr lang="en-US" altLang="ko-KR" sz="1200" dirty="0">
                          <a:latin typeface="SamsungOne-400" panose="020B0503030303020204" pitchFamily="34" charset="0"/>
                          <a:ea typeface="SamsungOne-400" panose="020B0503030303020204" pitchFamily="34" charset="0"/>
                        </a:rPr>
                        <a:t>RSS</a:t>
                      </a:r>
                      <a:endParaRPr lang="ko-KR" altLang="en-US" sz="1200" dirty="0">
                        <a:latin typeface="SamsungOne-400" panose="020B0503030303020204" pitchFamily="34" charset="0"/>
                      </a:endParaRPr>
                    </a:p>
                  </a:txBody>
                  <a:tcPr marL="45720" marR="45720" anchor="ctr">
                    <a:lnL w="12700" cmpd="sng">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algn="l" defTabSz="914126" rtl="0" eaLnBrk="1" latinLnBrk="1" hangingPunct="1">
                        <a:buFontTx/>
                        <a:buChar char="-"/>
                      </a:pPr>
                      <a:r>
                        <a:rPr lang="en-US" altLang="ko-KR" sz="1200" kern="1200" dirty="0">
                          <a:latin typeface="SamsungOne-400" panose="020B0503030303020204" pitchFamily="34" charset="0"/>
                          <a:ea typeface="SamsungOne-400" panose="020B0503030303020204" pitchFamily="34" charset="0"/>
                        </a:rPr>
                        <a:t>Giao </a:t>
                      </a:r>
                      <a:r>
                        <a:rPr lang="en-US" altLang="ko-KR" sz="1200" kern="1200" dirty="0" err="1">
                          <a:latin typeface="SamsungOne-400" panose="020B0503030303020204" pitchFamily="34" charset="0"/>
                          <a:ea typeface="SamsungOne-400" panose="020B0503030303020204" pitchFamily="34" charset="0"/>
                        </a:rPr>
                        <a:t>thức</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phân</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phối</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nội</a:t>
                      </a:r>
                      <a:r>
                        <a:rPr lang="en-US" altLang="ko-KR" sz="1200" kern="1200" dirty="0">
                          <a:latin typeface="SamsungOne-400" panose="020B0503030303020204" pitchFamily="34" charset="0"/>
                          <a:ea typeface="SamsungOne-400" panose="020B0503030303020204" pitchFamily="34" charset="0"/>
                        </a:rPr>
                        <a:t> dung </a:t>
                      </a:r>
                      <a:r>
                        <a:rPr lang="en-US" altLang="ko-KR" sz="1200" kern="1200" dirty="0" err="1">
                          <a:latin typeface="SamsungOne-400" panose="020B0503030303020204" pitchFamily="34" charset="0"/>
                          <a:ea typeface="SamsungOne-400" panose="020B0503030303020204" pitchFamily="34" charset="0"/>
                        </a:rPr>
                        <a:t>dựa</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trên</a:t>
                      </a:r>
                      <a:r>
                        <a:rPr lang="en-US" altLang="ko-KR" sz="1200" kern="1200" dirty="0">
                          <a:latin typeface="SamsungOne-400" panose="020B0503030303020204" pitchFamily="34" charset="0"/>
                          <a:ea typeface="SamsungOne-400" panose="020B0503030303020204" pitchFamily="34" charset="0"/>
                        </a:rPr>
                        <a:t> XML </a:t>
                      </a:r>
                      <a:r>
                        <a:rPr lang="en-US" altLang="ko-KR" sz="1200" kern="1200" dirty="0" err="1">
                          <a:latin typeface="SamsungOne-400" panose="020B0503030303020204" pitchFamily="34" charset="0"/>
                          <a:ea typeface="SamsungOne-400" panose="020B0503030303020204" pitchFamily="34" charset="0"/>
                        </a:rPr>
                        <a:t>cho</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phép</a:t>
                      </a:r>
                      <a:r>
                        <a:rPr lang="en-US" altLang="ko-KR" sz="1200" kern="1200" dirty="0">
                          <a:latin typeface="SamsungOne-400" panose="020B0503030303020204" pitchFamily="34" charset="0"/>
                          <a:ea typeface="SamsungOne-400" panose="020B0503030303020204" pitchFamily="34" charset="0"/>
                        </a:rPr>
                        <a:t> chia </a:t>
                      </a:r>
                      <a:r>
                        <a:rPr lang="en-US" altLang="ko-KR" sz="1200" kern="1200" dirty="0" err="1">
                          <a:latin typeface="SamsungOne-400" panose="020B0503030303020204" pitchFamily="34" charset="0"/>
                          <a:ea typeface="SamsungOne-400" panose="020B0503030303020204" pitchFamily="34" charset="0"/>
                        </a:rPr>
                        <a:t>sẻ</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thông</a:t>
                      </a:r>
                      <a:r>
                        <a:rPr lang="en-US" altLang="ko-KR" sz="1200" kern="1200" dirty="0">
                          <a:latin typeface="SamsungOne-400" panose="020B0503030303020204" pitchFamily="34" charset="0"/>
                          <a:ea typeface="SamsungOne-400" panose="020B0503030303020204" pitchFamily="34" charset="0"/>
                        </a:rPr>
                        <a:t> tin </a:t>
                      </a:r>
                      <a:r>
                        <a:rPr lang="en-US" altLang="ko-KR" sz="1200" kern="1200" dirty="0" err="1">
                          <a:latin typeface="SamsungOne-400" panose="020B0503030303020204" pitchFamily="34" charset="0"/>
                          <a:ea typeface="SamsungOne-400" panose="020B0503030303020204" pitchFamily="34" charset="0"/>
                        </a:rPr>
                        <a:t>dựa</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trên</a:t>
                      </a:r>
                      <a:r>
                        <a:rPr lang="en-US" altLang="ko-KR" sz="1200" kern="1200" dirty="0">
                          <a:latin typeface="SamsungOne-400" panose="020B0503030303020204" pitchFamily="34" charset="0"/>
                          <a:ea typeface="SamsungOne-400" panose="020B0503030303020204" pitchFamily="34" charset="0"/>
                        </a:rPr>
                        <a:t> web </a:t>
                      </a:r>
                      <a:r>
                        <a:rPr lang="en-US" altLang="ko-KR" sz="1200" kern="1200" dirty="0" err="1">
                          <a:latin typeface="SamsungOne-400" panose="020B0503030303020204" pitchFamily="34" charset="0"/>
                          <a:ea typeface="SamsungOne-400" panose="020B0503030303020204" pitchFamily="34" charset="0"/>
                        </a:rPr>
                        <a:t>cập</a:t>
                      </a:r>
                      <a:r>
                        <a:rPr lang="en-US" altLang="ko-KR" sz="1200" kern="1200" dirty="0">
                          <a:latin typeface="SamsungOne-400" panose="020B0503030303020204" pitchFamily="34" charset="0"/>
                          <a:ea typeface="SamsungOne-400" panose="020B0503030303020204" pitchFamily="34" charset="0"/>
                        </a:rPr>
                        <a:t> </a:t>
                      </a:r>
                      <a:r>
                        <a:rPr lang="en-US" altLang="ko-KR" sz="1200" kern="1200" dirty="0" err="1">
                          <a:latin typeface="SamsungOne-400" panose="020B0503030303020204" pitchFamily="34" charset="0"/>
                          <a:ea typeface="SamsungOne-400" panose="020B0503030303020204" pitchFamily="34" charset="0"/>
                        </a:rPr>
                        <a:t>nhật</a:t>
                      </a:r>
                      <a:endParaRPr lang="en-US" altLang="ko-KR" sz="1200" kern="1200" dirty="0">
                        <a:solidFill>
                          <a:schemeClr val="dk1"/>
                        </a:solidFill>
                        <a:latin typeface="SamsungOne-400" panose="020B0503030303020204" pitchFamily="34" charset="0"/>
                        <a:ea typeface="SamsungOne-400" panose="020B0503030303020204" pitchFamily="34" charset="0"/>
                        <a:cs typeface="+mn-cs"/>
                      </a:endParaRPr>
                    </a:p>
                  </a:txBody>
                  <a:tcPr marL="45720" marR="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latinLnBrk="1"/>
                      <a:r>
                        <a:rPr lang="vi-VN" altLang="ko-KR" sz="1200" dirty="0">
                          <a:latin typeface="SamsungOne-400" panose="020B0503030303020204" pitchFamily="34" charset="0"/>
                          <a:ea typeface="SamsungOne-400" panose="020B0503030303020204" pitchFamily="34" charset="0"/>
                        </a:rPr>
                        <a:t>Nội dung</a:t>
                      </a:r>
                      <a:endParaRPr lang="ko-KR" altLang="en-US" sz="1200" dirty="0">
                        <a:latin typeface="SamsungOne-400" panose="020B0503030303020204" pitchFamily="34" charset="0"/>
                      </a:endParaRPr>
                    </a:p>
                  </a:txBody>
                  <a:tcPr marL="45720" marR="45720" anchor="ctr">
                    <a:lnL w="12700" cap="flat" cmpd="sng" algn="ctr">
                      <a:solidFill>
                        <a:schemeClr val="bg1">
                          <a:lumMod val="75000"/>
                        </a:schemeClr>
                      </a:solid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80862273"/>
                  </a:ext>
                </a:extLst>
              </a:tr>
            </a:tbl>
          </a:graphicData>
        </a:graphic>
      </p:graphicFrame>
    </p:spTree>
    <p:extLst>
      <p:ext uri="{BB962C8B-B14F-4D97-AF65-F5344CB8AC3E}">
        <p14:creationId xmlns:p14="http://schemas.microsoft.com/office/powerpoint/2010/main" val="1393700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6" name="Rectangle 12">
            <a:extLst>
              <a:ext uri="{FF2B5EF4-FFF2-40B4-BE49-F238E27FC236}">
                <a16:creationId xmlns:a16="http://schemas.microsoft.com/office/drawing/2014/main" id="{21AF2910-3A21-4AF0-8BEB-2CFB2DD395C0}"/>
              </a:ext>
            </a:extLst>
          </p:cNvPr>
          <p:cNvSpPr/>
          <p:nvPr/>
        </p:nvSpPr>
        <p:spPr>
          <a:xfrm>
            <a:off x="712182" y="2219332"/>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Điều này không sao khi đã biết URL chính xác.</a:t>
            </a: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cần đăng nhập, hãy sử dụng thư viện Selenium để thay thế.</a:t>
            </a: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Nội dung HTML mà không cần phân tích cú pháp.</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1" name="직사각형 2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văn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từ</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trang</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web</a:t>
            </a: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Tải xuống trang web có thư viện Yêu cầu</a:t>
              </a:r>
              <a:endParaRPr lang="en-US" altLang="ko-KR" sz="1400" b="1" dirty="0">
                <a:solidFill>
                  <a:srgbClr val="FF4337"/>
                </a:solidFill>
                <a:latin typeface="SamsungOne-400" panose="020B0503030303020204" pitchFamily="34" charset="0"/>
                <a:ea typeface="SamsungOne-400" panose="020B0503030303020204" pitchFamily="34" charset="0"/>
              </a:endParaRPr>
            </a:p>
          </p:txBody>
        </p:sp>
      </p:grpSp>
      <p:grpSp>
        <p:nvGrpSpPr>
          <p:cNvPr id="13" name="그룹 12">
            <a:extLst>
              <a:ext uri="{FF2B5EF4-FFF2-40B4-BE49-F238E27FC236}">
                <a16:creationId xmlns:a16="http://schemas.microsoft.com/office/drawing/2014/main" id="{C1704696-C8B7-455A-B009-589CDE33BD0E}"/>
              </a:ext>
            </a:extLst>
          </p:cNvPr>
          <p:cNvGrpSpPr/>
          <p:nvPr/>
        </p:nvGrpSpPr>
        <p:grpSpPr>
          <a:xfrm>
            <a:off x="557644" y="4425181"/>
            <a:ext cx="8782050" cy="715933"/>
            <a:chOff x="568325" y="5114926"/>
            <a:chExt cx="8782050" cy="739789"/>
          </a:xfrm>
        </p:grpSpPr>
        <p:sp>
          <p:nvSpPr>
            <p:cNvPr id="14"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7" name="그룹 16">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19"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18" name="TextBox 17">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Nếu</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a:t>
              </a: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status</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code là 200 </a:t>
              </a: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thì</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OK.</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p:cNvGrpSpPr/>
          <p:nvPr/>
        </p:nvGrpSpPr>
        <p:grpSpPr>
          <a:xfrm>
            <a:off x="558296" y="3241051"/>
            <a:ext cx="8782050" cy="1089167"/>
            <a:chOff x="558296" y="3545161"/>
            <a:chExt cx="8782050" cy="1089167"/>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8296" y="3545161"/>
              <a:ext cx="8782050" cy="10891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7" name="그림 26"/>
            <p:cNvPicPr>
              <a:picLocks noChangeAspect="1"/>
            </p:cNvPicPr>
            <p:nvPr/>
          </p:nvPicPr>
          <p:blipFill rotWithShape="1">
            <a:blip r:embed="rId4"/>
            <a:srcRect l="-2508" t="671" r="16323" b="-671"/>
            <a:stretch/>
          </p:blipFill>
          <p:spPr>
            <a:xfrm>
              <a:off x="712183" y="3658188"/>
              <a:ext cx="8627512" cy="898966"/>
            </a:xfrm>
            <a:prstGeom prst="rect">
              <a:avLst/>
            </a:prstGeom>
            <a:ln>
              <a:noFill/>
            </a:ln>
          </p:spPr>
        </p:pic>
        <p:sp>
          <p:nvSpPr>
            <p:cNvPr id="22" name="사각형: 둥근 모서리 36">
              <a:extLst>
                <a:ext uri="{FF2B5EF4-FFF2-40B4-BE49-F238E27FC236}">
                  <a16:creationId xmlns:a16="http://schemas.microsoft.com/office/drawing/2014/main" id="{DE0D565A-844D-4ED4-980A-66C70D6D9DE2}"/>
                </a:ext>
              </a:extLst>
            </p:cNvPr>
            <p:cNvSpPr/>
            <p:nvPr/>
          </p:nvSpPr>
          <p:spPr>
            <a:xfrm>
              <a:off x="645560" y="363795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2033554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HTML đã tải xuống phải được phân tích cú pháp để truy cập nội dung mong muốn.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484784"/>
            <a:ext cx="8783192" cy="191328"/>
            <a:chOff x="559817" y="2136914"/>
            <a:chExt cx="8783192" cy="191328"/>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Phân tích cú pháp HTML bằng thư viện BeautifulSoup4:</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C1704696-C8B7-455A-B009-589CDE33BD0E}"/>
              </a:ext>
            </a:extLst>
          </p:cNvPr>
          <p:cNvGrpSpPr/>
          <p:nvPr/>
        </p:nvGrpSpPr>
        <p:grpSpPr>
          <a:xfrm>
            <a:off x="557644" y="4113118"/>
            <a:ext cx="8782050" cy="715933"/>
            <a:chOff x="568325" y="5114926"/>
            <a:chExt cx="8782050" cy="739789"/>
          </a:xfrm>
        </p:grpSpPr>
        <p:sp>
          <p:nvSpPr>
            <p:cNvPr id="19"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0" name="그룹 19">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28"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27" name="TextBox 26">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latin typeface="SamsungOne-400" panose="020B0503030303020204" pitchFamily="34" charset="0"/>
                  <a:ea typeface="SamsungOne-400" panose="020B0503030303020204" pitchFamily="34" charset="0"/>
                  <a:cs typeface="Tahoma" panose="020B0604030504040204" pitchFamily="34" charset="0"/>
                </a:rPr>
                <a:t>Trả về một đối tượng BeautifulSoup.</a:t>
              </a:r>
              <a:endParaRPr lang="ko-KR" altLang="en-US" sz="1300" dirty="0">
                <a:solidFill>
                  <a:prstClr val="black">
                    <a:lumMod val="85000"/>
                    <a:lumOff val="15000"/>
                  </a:prstClr>
                </a:solidFill>
                <a:latin typeface="SamsungOne-400" panose="020B0503030303020204" pitchFamily="34" charset="0"/>
              </a:endParaRP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4" name="그룹 3"/>
          <p:cNvGrpSpPr/>
          <p:nvPr/>
        </p:nvGrpSpPr>
        <p:grpSpPr>
          <a:xfrm>
            <a:off x="558296" y="2195006"/>
            <a:ext cx="8782050" cy="1809247"/>
            <a:chOff x="558296" y="2570308"/>
            <a:chExt cx="8782050" cy="1809247"/>
          </a:xfrm>
        </p:grpSpPr>
        <p:grpSp>
          <p:nvGrpSpPr>
            <p:cNvPr id="2" name="그룹 1"/>
            <p:cNvGrpSpPr/>
            <p:nvPr/>
          </p:nvGrpSpPr>
          <p:grpSpPr>
            <a:xfrm>
              <a:off x="558296" y="2570308"/>
              <a:ext cx="8782050" cy="1809247"/>
              <a:chOff x="558296" y="2570308"/>
              <a:chExt cx="8782050" cy="1809247"/>
            </a:xfrm>
          </p:grpSpPr>
          <p:sp>
            <p:nvSpPr>
              <p:cNvPr id="13" name="모서리가 둥근 직사각형 4">
                <a:extLst>
                  <a:ext uri="{FF2B5EF4-FFF2-40B4-BE49-F238E27FC236}">
                    <a16:creationId xmlns:a16="http://schemas.microsoft.com/office/drawing/2014/main" id="{E9E1B7DD-9CBE-460A-A749-700BF017FB9F}"/>
                  </a:ext>
                </a:extLst>
              </p:cNvPr>
              <p:cNvSpPr/>
              <p:nvPr/>
            </p:nvSpPr>
            <p:spPr>
              <a:xfrm>
                <a:off x="558296" y="2570308"/>
                <a:ext cx="8782050" cy="1809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4"/>
              <a:srcRect r="17592"/>
              <a:stretch/>
            </p:blipFill>
            <p:spPr>
              <a:xfrm>
                <a:off x="951157" y="2682535"/>
                <a:ext cx="8388537" cy="1592477"/>
              </a:xfrm>
              <a:prstGeom prst="rect">
                <a:avLst/>
              </a:prstGeom>
              <a:ln>
                <a:noFill/>
              </a:ln>
            </p:spPr>
          </p:pic>
        </p:grpSp>
        <p:sp>
          <p:nvSpPr>
            <p:cNvPr id="21" name="사각형: 둥근 모서리 36">
              <a:extLst>
                <a:ext uri="{FF2B5EF4-FFF2-40B4-BE49-F238E27FC236}">
                  <a16:creationId xmlns:a16="http://schemas.microsoft.com/office/drawing/2014/main" id="{DE0D565A-844D-4ED4-980A-66C70D6D9DE2}"/>
                </a:ext>
              </a:extLst>
            </p:cNvPr>
            <p:cNvSpPr/>
            <p:nvPr/>
          </p:nvSpPr>
          <p:spPr>
            <a:xfrm>
              <a:off x="665154" y="268253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3587414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6"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HTML đã tải xuống phải được phân tích cú pháp để truy cập nội dung mong muốn.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484784"/>
            <a:ext cx="8783192" cy="191328"/>
            <a:chOff x="559817" y="2136914"/>
            <a:chExt cx="8783192" cy="191328"/>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Phân tích cú pháp HTML bằng thư viện BeautifulSoup4:</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C1704696-C8B7-455A-B009-589CDE33BD0E}"/>
              </a:ext>
            </a:extLst>
          </p:cNvPr>
          <p:cNvGrpSpPr/>
          <p:nvPr/>
        </p:nvGrpSpPr>
        <p:grpSpPr>
          <a:xfrm>
            <a:off x="557644" y="4106555"/>
            <a:ext cx="8782050" cy="715933"/>
            <a:chOff x="568325" y="5114926"/>
            <a:chExt cx="8782050" cy="739789"/>
          </a:xfrm>
        </p:grpSpPr>
        <p:sp>
          <p:nvSpPr>
            <p:cNvPr id="19"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0" name="그룹 19">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28"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27" name="TextBox 26">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Nhận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tất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cả</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các</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đoạn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văn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sp>
        <p:nvSpPr>
          <p:cNvPr id="21" name="직사각형 2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2" name="그룹 1"/>
          <p:cNvGrpSpPr/>
          <p:nvPr/>
        </p:nvGrpSpPr>
        <p:grpSpPr>
          <a:xfrm>
            <a:off x="558296" y="2201275"/>
            <a:ext cx="8782050" cy="1809247"/>
            <a:chOff x="558296" y="2570308"/>
            <a:chExt cx="8782050" cy="1809247"/>
          </a:xfrm>
        </p:grpSpPr>
        <p:grpSp>
          <p:nvGrpSpPr>
            <p:cNvPr id="4" name="그룹 3"/>
            <p:cNvGrpSpPr/>
            <p:nvPr/>
          </p:nvGrpSpPr>
          <p:grpSpPr>
            <a:xfrm>
              <a:off x="558296" y="2570308"/>
              <a:ext cx="8782050" cy="1809247"/>
              <a:chOff x="558296" y="2570308"/>
              <a:chExt cx="8782050" cy="1809247"/>
            </a:xfrm>
          </p:grpSpPr>
          <p:sp>
            <p:nvSpPr>
              <p:cNvPr id="13" name="모서리가 둥근 직사각형 4">
                <a:extLst>
                  <a:ext uri="{FF2B5EF4-FFF2-40B4-BE49-F238E27FC236}">
                    <a16:creationId xmlns:a16="http://schemas.microsoft.com/office/drawing/2014/main" id="{E9E1B7DD-9CBE-460A-A749-700BF017FB9F}"/>
                  </a:ext>
                </a:extLst>
              </p:cNvPr>
              <p:cNvSpPr/>
              <p:nvPr/>
            </p:nvSpPr>
            <p:spPr>
              <a:xfrm>
                <a:off x="558296" y="2570308"/>
                <a:ext cx="8782050" cy="1809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2" name="그림 21"/>
              <p:cNvPicPr>
                <a:picLocks noChangeAspect="1"/>
              </p:cNvPicPr>
              <p:nvPr/>
            </p:nvPicPr>
            <p:blipFill rotWithShape="1">
              <a:blip r:embed="rId4"/>
              <a:srcRect r="17366"/>
              <a:stretch/>
            </p:blipFill>
            <p:spPr>
              <a:xfrm>
                <a:off x="923935" y="2682535"/>
                <a:ext cx="8415759" cy="1592477"/>
              </a:xfrm>
              <a:prstGeom prst="rect">
                <a:avLst/>
              </a:prstGeom>
              <a:ln>
                <a:noFill/>
              </a:ln>
            </p:spPr>
          </p:pic>
        </p:grpSp>
        <p:sp>
          <p:nvSpPr>
            <p:cNvPr id="26" name="사각형: 둥근 모서리 36">
              <a:extLst>
                <a:ext uri="{FF2B5EF4-FFF2-40B4-BE49-F238E27FC236}">
                  <a16:creationId xmlns:a16="http://schemas.microsoft.com/office/drawing/2014/main" id="{DE0D565A-844D-4ED4-980A-66C70D6D9DE2}"/>
                </a:ext>
              </a:extLst>
            </p:cNvPr>
            <p:cNvSpPr/>
            <p:nvPr/>
          </p:nvSpPr>
          <p:spPr>
            <a:xfrm>
              <a:off x="643614" y="2670891"/>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2539804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cú</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HTML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484784"/>
            <a:ext cx="8783192" cy="191328"/>
            <a:chOff x="559817" y="2136914"/>
            <a:chExt cx="8783192" cy="191328"/>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Phân tích cú pháp HTML bằng thư viện BeautifulSoup4:​</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C1704696-C8B7-455A-B009-589CDE33BD0E}"/>
              </a:ext>
            </a:extLst>
          </p:cNvPr>
          <p:cNvGrpSpPr/>
          <p:nvPr/>
        </p:nvGrpSpPr>
        <p:grpSpPr>
          <a:xfrm>
            <a:off x="557644" y="4117188"/>
            <a:ext cx="8782050" cy="715933"/>
            <a:chOff x="568325" y="5114926"/>
            <a:chExt cx="8782050" cy="739789"/>
          </a:xfrm>
        </p:grpSpPr>
        <p:sp>
          <p:nvSpPr>
            <p:cNvPr id="19"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0" name="그룹 19">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28"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27" name="TextBox 26">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Hợp</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nhất</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toàn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bộ</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nội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dung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văn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bản</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a:t>
              </a:r>
              <a:endParaRPr lang="ko-KR" altLang="en-US" sz="1300" dirty="0">
                <a:solidFill>
                  <a:prstClr val="black">
                    <a:lumMod val="85000"/>
                    <a:lumOff val="15000"/>
                  </a:prstClr>
                </a:solidFill>
                <a:latin typeface="SamsungOne-400" panose="020B0503030303020204" pitchFamily="34" charset="0"/>
              </a:endParaRP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2" name="직사각형 2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30" name="직사각형 2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 name="그룹 1"/>
          <p:cNvGrpSpPr/>
          <p:nvPr/>
        </p:nvGrpSpPr>
        <p:grpSpPr>
          <a:xfrm>
            <a:off x="558296" y="2211908"/>
            <a:ext cx="8782050" cy="1809247"/>
            <a:chOff x="558296" y="2570308"/>
            <a:chExt cx="8782050" cy="1809247"/>
          </a:xfrm>
        </p:grpSpPr>
        <p:grpSp>
          <p:nvGrpSpPr>
            <p:cNvPr id="31" name="그룹 30"/>
            <p:cNvGrpSpPr/>
            <p:nvPr/>
          </p:nvGrpSpPr>
          <p:grpSpPr>
            <a:xfrm>
              <a:off x="558296" y="2570308"/>
              <a:ext cx="8782050" cy="1809247"/>
              <a:chOff x="558296" y="2570308"/>
              <a:chExt cx="8782050" cy="1809247"/>
            </a:xfrm>
          </p:grpSpPr>
          <p:sp>
            <p:nvSpPr>
              <p:cNvPr id="32" name="모서리가 둥근 직사각형 4">
                <a:extLst>
                  <a:ext uri="{FF2B5EF4-FFF2-40B4-BE49-F238E27FC236}">
                    <a16:creationId xmlns:a16="http://schemas.microsoft.com/office/drawing/2014/main" id="{E9E1B7DD-9CBE-460A-A749-700BF017FB9F}"/>
                  </a:ext>
                </a:extLst>
              </p:cNvPr>
              <p:cNvSpPr/>
              <p:nvPr/>
            </p:nvSpPr>
            <p:spPr>
              <a:xfrm>
                <a:off x="558296" y="2570308"/>
                <a:ext cx="8782050" cy="1809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3" name="그림 32"/>
              <p:cNvPicPr>
                <a:picLocks noChangeAspect="1"/>
              </p:cNvPicPr>
              <p:nvPr/>
            </p:nvPicPr>
            <p:blipFill rotWithShape="1">
              <a:blip r:embed="rId4"/>
              <a:srcRect r="17699"/>
              <a:stretch/>
            </p:blipFill>
            <p:spPr>
              <a:xfrm>
                <a:off x="957793" y="2682535"/>
                <a:ext cx="8381901" cy="1592477"/>
              </a:xfrm>
              <a:prstGeom prst="rect">
                <a:avLst/>
              </a:prstGeom>
              <a:ln>
                <a:noFill/>
              </a:ln>
            </p:spPr>
          </p:pic>
        </p:grpSp>
        <p:sp>
          <p:nvSpPr>
            <p:cNvPr id="21" name="사각형: 둥근 모서리 36">
              <a:extLst>
                <a:ext uri="{FF2B5EF4-FFF2-40B4-BE49-F238E27FC236}">
                  <a16:creationId xmlns:a16="http://schemas.microsoft.com/office/drawing/2014/main" id="{DE0D565A-844D-4ED4-980A-66C70D6D9DE2}"/>
                </a:ext>
              </a:extLst>
            </p:cNvPr>
            <p:cNvSpPr/>
            <p:nvPr/>
          </p:nvSpPr>
          <p:spPr>
            <a:xfrm>
              <a:off x="667514" y="265516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177224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0C88F68A-1B0B-4E6C-9D37-E39DB39EA447}"/>
              </a:ext>
            </a:extLst>
          </p:cNvPr>
          <p:cNvSpPr/>
          <p:nvPr/>
        </p:nvSpPr>
        <p:spPr>
          <a:xfrm>
            <a:off x="712183" y="2571036"/>
            <a:ext cx="8629142" cy="2568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216000" bIns="144000" rtlCol="0" anchor="t">
            <a:spAutoFit/>
            <a:scene3d>
              <a:camera prst="orthographicFront"/>
              <a:lightRig rig="threePt" dir="t"/>
            </a:scene3d>
            <a:sp3d>
              <a:bevelT w="0" h="6350"/>
            </a:sp3d>
          </a:bodyPr>
          <a:lstStyle/>
          <a:p>
            <a:pPr marL="179388" latinLnBrk="0">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Học Máy (ML) là việc nghiên cứu khoa học về các thuật toán và mô hình thống kê được hệ thống máy tính sử dụng để thực hiện một tác vụ cụ thể mà không cần đến những hướng dẫn chi tiết; thay vào đó, hệ thống máy tính dựa vào các mẫu và suy luận. Học máy được xem là một tập con của trí tuệ nhân tạo. Các thuật toán học máy xây dựng mô hình toán học dựa vào dữ liệu mẫu, hay còn gọi là “dữ liệu đào tạo”, nhằm mục đích đưa ra những dự báo hoặc quyết định mà không cần lập trình đầy đủ để thực hiện tác vụ. [1][2]:2 Các thuật toán học máy được dùng trong rất nhiều ứng dụng, như lọc thư điện tử, thị giác máy tính, khi việc phát triển một thuật toán thông thường để thực hiện hiệu quả tác vụ rất khó hoặc bất khả thi.​</a:t>
            </a:r>
          </a:p>
          <a:p>
            <a:pPr marL="179388" latinLnBrk="0">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Học máy có liên quan mật thiết đến thống kê máy tính, tập trung vào việc đưa ra dự báo bằng máy tính. Nghiên cứu về tối ưu hóa toán học tạo ra các phương thức, lý thuyết và lĩnh vực ứng dụng cho ngành học máy. Khai thác dữ liệu là một lĩnh vực nghiên cứu trong học máy và tập trung vào phân tích dữ liệu thăm dò thông qua học không giám sát. [3] [4] Khi được ứng dụng vào kinh doanh, học máy còn được xem là phân tích dự báo.​</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6"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Nên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cú</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pháp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HTML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dung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mong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muốn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23" name="그룹 22">
            <a:extLst>
              <a:ext uri="{FF2B5EF4-FFF2-40B4-BE49-F238E27FC236}">
                <a16:creationId xmlns:a16="http://schemas.microsoft.com/office/drawing/2014/main" id="{D15585C6-1FC8-4615-9C4A-E22A876A6B6D}"/>
              </a:ext>
            </a:extLst>
          </p:cNvPr>
          <p:cNvGrpSpPr/>
          <p:nvPr/>
        </p:nvGrpSpPr>
        <p:grpSpPr>
          <a:xfrm>
            <a:off x="559817" y="1484784"/>
            <a:ext cx="8783192" cy="191328"/>
            <a:chOff x="559817" y="2136914"/>
            <a:chExt cx="8783192" cy="191328"/>
          </a:xfrm>
        </p:grpSpPr>
        <p:sp>
          <p:nvSpPr>
            <p:cNvPr id="24" name="직사각형 23">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5" name="직사각형 24">
              <a:extLst>
                <a:ext uri="{FF2B5EF4-FFF2-40B4-BE49-F238E27FC236}">
                  <a16:creationId xmlns:a16="http://schemas.microsoft.com/office/drawing/2014/main" id="{97EC28A6-DD84-4FEF-84BE-A8DBE1B0A7E9}"/>
                </a:ext>
              </a:extLst>
            </p:cNvPr>
            <p:cNvSpPr/>
            <p:nvPr/>
          </p:nvSpPr>
          <p:spPr>
            <a:xfrm>
              <a:off x="712182" y="2136914"/>
              <a:ext cx="863082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Phân tích cú pháp HTML bằng thư viện BeautifulSoup4:​</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727493" y="2247396"/>
            <a:ext cx="6960223" cy="223667"/>
            <a:chOff x="907247" y="2211672"/>
            <a:chExt cx="6960223" cy="223667"/>
          </a:xfrm>
        </p:grpSpPr>
        <p:sp>
          <p:nvSpPr>
            <p:cNvPr id="20" name="직사각형 19">
              <a:extLst>
                <a:ext uri="{FF2B5EF4-FFF2-40B4-BE49-F238E27FC236}">
                  <a16:creationId xmlns:a16="http://schemas.microsoft.com/office/drawing/2014/main" id="{2CF2A402-3113-484E-A459-76A83E29D949}"/>
                </a:ext>
              </a:extLst>
            </p:cNvPr>
            <p:cNvSpPr/>
            <p:nvPr/>
          </p:nvSpPr>
          <p:spPr>
            <a:xfrm>
              <a:off x="1279004" y="2219895"/>
              <a:ext cx="658846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914400" latinLnBrk="1">
                <a:defRPr/>
              </a:pPr>
              <a:r>
                <a:rPr lang="en-US" altLang="ko-KR" sz="1300" dirty="0" err="1">
                  <a:solidFill>
                    <a:schemeClr val="tx1"/>
                  </a:solidFill>
                  <a:latin typeface="SamsungOne-400" panose="020B0503030303020204" pitchFamily="34" charset="0"/>
                  <a:ea typeface="SamsungOne-400" panose="020B0503030303020204" pitchFamily="34" charset="0"/>
                </a:rPr>
                <a:t>Một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kết</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quả</a:t>
              </a:r>
              <a:r>
                <a:rPr lang="en-US" altLang="ko-KR" sz="1300" dirty="0">
                  <a:solidFill>
                    <a:schemeClr val="tx1"/>
                  </a:solidFill>
                  <a:latin typeface="SamsungOne-400" panose="020B0503030303020204" pitchFamily="34" charset="0"/>
                  <a:ea typeface="SamsungOne-400" panose="020B0503030303020204" pitchFamily="34" charset="0"/>
                </a:rPr>
                <a:t> </a:t>
              </a:r>
              <a:r>
                <a:rPr lang="en-US" altLang="ko-KR" sz="1300" dirty="0" err="1">
                  <a:solidFill>
                    <a:schemeClr val="tx1"/>
                  </a:solidFill>
                  <a:latin typeface="SamsungOne-400" panose="020B0503030303020204" pitchFamily="34" charset="0"/>
                  <a:ea typeface="SamsungOne-400" panose="020B0503030303020204" pitchFamily="34" charset="0"/>
                </a:rPr>
                <a:t>mẫu</a:t>
              </a:r>
              <a:r>
                <a:rPr lang="en-US" altLang="ko-KR" sz="1300" dirty="0">
                  <a:solidFill>
                    <a:schemeClr val="tx1"/>
                  </a:solidFill>
                  <a:latin typeface="SamsungOne-400" panose="020B0503030303020204" pitchFamily="34" charset="0"/>
                  <a:ea typeface="SamsungOne-400" panose="020B0503030303020204" pitchFamily="34" charset="0"/>
                </a:rPr>
                <a:t>.​</a:t>
              </a:r>
            </a:p>
          </p:txBody>
        </p:sp>
        <p:sp>
          <p:nvSpPr>
            <p:cNvPr id="26" name="사각형: 둥근 모서리 36">
              <a:extLst>
                <a:ext uri="{FF2B5EF4-FFF2-40B4-BE49-F238E27FC236}">
                  <a16:creationId xmlns:a16="http://schemas.microsoft.com/office/drawing/2014/main" id="{DE0D565A-844D-4ED4-980A-66C70D6D9DE2}"/>
                </a:ext>
              </a:extLst>
            </p:cNvPr>
            <p:cNvSpPr/>
            <p:nvPr/>
          </p:nvSpPr>
          <p:spPr>
            <a:xfrm>
              <a:off x="907247" y="221167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423460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FA63049A-C2FD-4E57-A255-43D54C3E12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5286" y="4293096"/>
            <a:ext cx="1512252" cy="1229886"/>
          </a:xfrm>
          <a:prstGeom prst="rect">
            <a:avLst/>
          </a:prstGeom>
        </p:spPr>
      </p:pic>
      <p:sp>
        <p:nvSpPr>
          <p:cNvPr id="12" name="직사각형 1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văn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từ</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Twitter</a:t>
            </a: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về</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Twitter:​</a:t>
              </a:r>
            </a:p>
          </p:txBody>
        </p:sp>
      </p:grpSp>
      <p:sp>
        <p:nvSpPr>
          <p:cNvPr id="24" name="Rectangle 12">
            <a:extLst>
              <a:ext uri="{FF2B5EF4-FFF2-40B4-BE49-F238E27FC236}">
                <a16:creationId xmlns:a16="http://schemas.microsoft.com/office/drawing/2014/main" id="{21AF2910-3A21-4AF0-8BEB-2CFB2DD395C0}"/>
              </a:ext>
            </a:extLst>
          </p:cNvPr>
          <p:cNvSpPr/>
          <p:nvPr/>
        </p:nvSpPr>
        <p:spPr>
          <a:xfrm>
            <a:off x="712182" y="2219332"/>
            <a:ext cx="8632824"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Mạng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xã</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hội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tức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tiểu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blog.​</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Người dùng đăng bài và tương tác qua các tin nhắn ngắn được gọi là tweet.​</a:t>
            </a: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Được dùng để chia sẻ tin tức, ý tưởng, quảng cáo, xây dựng các mối quan hệ, v.v. ​</a:t>
            </a:r>
          </a:p>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API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Twitter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phép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năng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Twitter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phải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qua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trang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web. ​</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Nguồn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Tree>
    <p:extLst>
      <p:ext uri="{BB962C8B-B14F-4D97-AF65-F5344CB8AC3E}">
        <p14:creationId xmlns:p14="http://schemas.microsoft.com/office/powerpoint/2010/main" val="329802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74134F32-8826-4B83-909A-D88221B44534}"/>
              </a:ext>
            </a:extLst>
          </p:cNvPr>
          <p:cNvSpPr/>
          <p:nvPr/>
        </p:nvSpPr>
        <p:spPr>
          <a:xfrm>
            <a:off x="908932" y="2219315"/>
            <a:ext cx="8434077" cy="23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1)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ạo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khoản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phát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triển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đăng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nhập</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2)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Đi tới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https://apps.twitter.com/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Create an app.</a:t>
            </a:r>
          </a:p>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rồi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rgbClr val="1429A0"/>
                </a:solidFill>
                <a:latin typeface="SamsungOne-400" panose="020B0503030303020204" pitchFamily="34" charset="0"/>
                <a:ea typeface="SamsungOne-400" panose="020B0503030303020204" pitchFamily="34" charset="0"/>
              </a:rPr>
              <a:t>Create</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4)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Nhấn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tab </a:t>
            </a:r>
            <a:r>
              <a:rPr lang="en-US" altLang="ko-KR" sz="1300" dirty="0">
                <a:solidFill>
                  <a:srgbClr val="1429A0"/>
                </a:solidFill>
                <a:latin typeface="SamsungOne-400" panose="020B0503030303020204" pitchFamily="34" charset="0"/>
                <a:ea typeface="SamsungOne-400" panose="020B0503030303020204" pitchFamily="34" charset="0"/>
              </a:rPr>
              <a:t>Keys and tokens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4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The “Consumer API key”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“Consumer API secret key”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đã có sẵn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latinLnBrk="0">
              <a:lnSpc>
                <a:spcPct val="150000"/>
              </a:lnSpc>
              <a:spcAft>
                <a:spcPts val="8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5)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tạo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“Access token”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“Access token secret”,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nhấp chuột vào nút </a:t>
            </a:r>
            <a:r>
              <a:rPr lang="en-US" altLang="ko-KR" sz="1300" dirty="0">
                <a:solidFill>
                  <a:srgbClr val="1429A0"/>
                </a:solidFill>
                <a:latin typeface="SamsungOne-700" panose="020B0803030303020204" pitchFamily="34" charset="0"/>
                <a:ea typeface="SamsungOne-700" panose="020B0803030303020204" pitchFamily="34" charset="0"/>
              </a:rPr>
              <a:t>Create my access token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Tweet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Twitter:​</a:t>
              </a:r>
            </a:p>
          </p:txBody>
        </p:sp>
      </p:grpSp>
      <p:sp>
        <p:nvSpPr>
          <p:cNvPr id="24"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Đăng ký quyền truy cập bằng các bước sau:​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9" name="직사각형 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Tree>
    <p:extLst>
      <p:ext uri="{BB962C8B-B14F-4D97-AF65-F5344CB8AC3E}">
        <p14:creationId xmlns:p14="http://schemas.microsoft.com/office/powerpoint/2010/main" val="180466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Tweet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Twitter:​</a:t>
              </a:r>
            </a:p>
          </p:txBody>
        </p:sp>
      </p:grpSp>
      <p:grpSp>
        <p:nvGrpSpPr>
          <p:cNvPr id="3" name="그룹 2"/>
          <p:cNvGrpSpPr/>
          <p:nvPr/>
        </p:nvGrpSpPr>
        <p:grpSpPr>
          <a:xfrm>
            <a:off x="557644" y="1844824"/>
            <a:ext cx="6065263" cy="223667"/>
            <a:chOff x="712181" y="1859275"/>
            <a:chExt cx="6065263" cy="223667"/>
          </a:xfrm>
        </p:grpSpPr>
        <p:sp>
          <p:nvSpPr>
            <p:cNvPr id="19" name="직사각형 18">
              <a:extLst>
                <a:ext uri="{FF2B5EF4-FFF2-40B4-BE49-F238E27FC236}">
                  <a16:creationId xmlns:a16="http://schemas.microsoft.com/office/drawing/2014/main" id="{AED34317-8EB9-4F6C-9B8B-FC1CBE147A9C}"/>
                </a:ext>
              </a:extLst>
            </p:cNvPr>
            <p:cNvSpPr/>
            <p:nvPr/>
          </p:nvSpPr>
          <p:spPr>
            <a:xfrm>
              <a:off x="1070692" y="1872483"/>
              <a:ext cx="57067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Dùng thư viện Tweepy để lấy tweet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24" name="사각형: 둥근 모서리 36">
              <a:extLst>
                <a:ext uri="{FF2B5EF4-FFF2-40B4-BE49-F238E27FC236}">
                  <a16:creationId xmlns:a16="http://schemas.microsoft.com/office/drawing/2014/main" id="{DE0D565A-844D-4ED4-980A-66C70D6D9DE2}"/>
                </a:ext>
              </a:extLst>
            </p:cNvPr>
            <p:cNvSpPr/>
            <p:nvPr/>
          </p:nvSpPr>
          <p:spPr>
            <a:xfrm>
              <a:off x="712181" y="185927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grpSp>
        <p:nvGrpSpPr>
          <p:cNvPr id="4" name="그룹 3"/>
          <p:cNvGrpSpPr/>
          <p:nvPr/>
        </p:nvGrpSpPr>
        <p:grpSpPr>
          <a:xfrm>
            <a:off x="557644" y="2141919"/>
            <a:ext cx="8782050" cy="3062167"/>
            <a:chOff x="557644" y="2165436"/>
            <a:chExt cx="8782050" cy="3062167"/>
          </a:xfrm>
        </p:grpSpPr>
        <p:sp>
          <p:nvSpPr>
            <p:cNvPr id="13" name="모서리가 둥근 직사각형 4">
              <a:extLst>
                <a:ext uri="{FF2B5EF4-FFF2-40B4-BE49-F238E27FC236}">
                  <a16:creationId xmlns:a16="http://schemas.microsoft.com/office/drawing/2014/main" id="{E9E1B7DD-9CBE-460A-A749-700BF017FB9F}"/>
                </a:ext>
              </a:extLst>
            </p:cNvPr>
            <p:cNvSpPr/>
            <p:nvPr/>
          </p:nvSpPr>
          <p:spPr>
            <a:xfrm>
              <a:off x="557644" y="2165436"/>
              <a:ext cx="8782050" cy="30621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r="14290"/>
            <a:stretch/>
          </p:blipFill>
          <p:spPr>
            <a:xfrm>
              <a:off x="635172" y="2219571"/>
              <a:ext cx="8704212" cy="2940528"/>
            </a:xfrm>
            <a:prstGeom prst="rect">
              <a:avLst/>
            </a:prstGeom>
            <a:ln>
              <a:noFill/>
            </a:ln>
          </p:spPr>
        </p:pic>
      </p:grpSp>
      <p:grpSp>
        <p:nvGrpSpPr>
          <p:cNvPr id="14" name="그룹 13">
            <a:extLst>
              <a:ext uri="{FF2B5EF4-FFF2-40B4-BE49-F238E27FC236}">
                <a16:creationId xmlns:a16="http://schemas.microsoft.com/office/drawing/2014/main" id="{C1704696-C8B7-455A-B009-589CDE33BD0E}"/>
              </a:ext>
            </a:extLst>
          </p:cNvPr>
          <p:cNvGrpSpPr/>
          <p:nvPr/>
        </p:nvGrpSpPr>
        <p:grpSpPr>
          <a:xfrm>
            <a:off x="557644" y="5297468"/>
            <a:ext cx="8782050" cy="715933"/>
            <a:chOff x="568325" y="5114926"/>
            <a:chExt cx="8782050" cy="739789"/>
          </a:xfrm>
        </p:grpSpPr>
        <p:sp>
          <p:nvSpPr>
            <p:cNvPr id="17"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18" name="그룹 17">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25"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1-4 ~ 1-7</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23" name="TextBox 22">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Thay</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thế</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bằng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bối</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cảnh</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của</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riêng</a:t>
              </a:r>
              <a:r>
                <a:rPr lang="en-US" altLang="ko-KR" sz="1300" dirty="0">
                  <a:latin typeface="SamsungOne-400" panose="020B0503030303020204" pitchFamily="34" charset="0"/>
                  <a:ea typeface="SamsungOne-400" panose="020B0503030303020204" pitchFamily="34" charset="0"/>
                  <a:cs typeface="Tahoma" panose="020B0604030504040204" pitchFamily="34" charset="0"/>
                </a:rPr>
                <a:t> </a:t>
              </a:r>
              <a:r>
                <a:rPr lang="en-US" altLang="ko-KR" sz="1300" dirty="0" err="1">
                  <a:latin typeface="SamsungOne-400" panose="020B0503030303020204" pitchFamily="34" charset="0"/>
                  <a:ea typeface="SamsungOne-400" panose="020B0503030303020204" pitchFamily="34" charset="0"/>
                  <a:cs typeface="Tahoma" panose="020B0604030504040204" pitchFamily="34" charset="0"/>
                </a:rPr>
                <a:t>bạn</a:t>
              </a:r>
              <a:endParaRPr lang="ko-KR" altLang="en-US" sz="1300" dirty="0">
                <a:solidFill>
                  <a:prstClr val="black">
                    <a:lumMod val="85000"/>
                    <a:lumOff val="15000"/>
                  </a:prstClr>
                </a:solidFill>
                <a:latin typeface="SamsungOne-400" panose="020B0503030303020204" pitchFamily="34" charset="0"/>
              </a:endParaRPr>
            </a:p>
          </p:txBody>
        </p:sp>
      </p:grpSp>
      <p:sp>
        <p:nvSpPr>
          <p:cNvPr id="21" name="직사각형 2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28" name="직사각형 2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spTree>
    <p:extLst>
      <p:ext uri="{BB962C8B-B14F-4D97-AF65-F5344CB8AC3E}">
        <p14:creationId xmlns:p14="http://schemas.microsoft.com/office/powerpoint/2010/main" val="14711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B63C05A7-CEA7-4361-BFDF-D316D215166D}"/>
              </a:ext>
            </a:extLst>
          </p:cNvPr>
          <p:cNvSpPr/>
          <p:nvPr/>
        </p:nvSpPr>
        <p:spPr>
          <a:xfrm>
            <a:off x="559816" y="2152771"/>
            <a:ext cx="9000107" cy="40324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72000" rtlCol="0" anchor="ctr">
            <a:noAutofit/>
            <a:scene3d>
              <a:camera prst="orthographicFront"/>
              <a:lightRig rig="threePt" dir="t"/>
            </a:scene3d>
            <a:sp3d>
              <a:bevelT w="0" h="6350"/>
            </a:sp3d>
          </a:bodyPr>
          <a:lstStyle/>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Eric McCormack ủng hộ lời kêu gọi đưa các nhà tài trợ của Hollywood Trump vào 'danh sách đen' https://t.co/r64ILsB5Mp https://t.co/5gCWP9aStI​</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Nếu bạn không hiểu nhu cầu của người dân, chắc chắn chính trị không dành cho bạn. ​</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Trump và Modi đều đắc cử vì… https://t.co/PQR7L4JJsz​</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@JohnBerman bạn đã nghe ý kiến của Trump về cách loại bỏ Dorian/bão chưa? Tôi nghe nói ông ta đề xuất… https://t.co/Sde1ieROWO​</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"Chúng ta có nên mong chờ dấu chấm hết của G.O.P?" MICHELLE GOLDBERG https://t.co/xf9ggrWEPc​</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Tổng thống Afghanistan Ashraf Ghani đến Washington để gặp Donald Trump | 2019-09-06 https://t.co/dNJsyIbLI2​</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báo Trung Đông: Cơn bão lý tưởng: Cánh truyền thông chỉ trích Trump về bản đồ bão ‘Sharpie-gate’ https://t.co/Hwv6p6nwpP @DaPathanGuy @TimesofMEast​</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báo Trung Đông: Chiến lược Bão của Trump đứng đầu Bản tin Internet tuần này https://t.co/QX0yrghNDO @DaPathanGuy @TimesofMEast​</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báo Trung Đông: Google’s Hellish 3 Một thời gian dài, Trump tạm dừng thuế quan, và tăng https://t.co/M9xKV2ARIc @DaPathanGuy @TimesofMEast​</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báo Trung Đông: Trump muốn tư nhân hóa FANNIE và FREDDIE… https://t.co/OuBJp6STQ0 @DaPathanGuy @TimesofMEast​</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Trump trình bày bản đồ cũ với Alabama trong dự báo của Dorian https://t.co/Ihkq7yuax6​</a:t>
            </a:r>
          </a:p>
          <a:p>
            <a:pPr marL="179388">
              <a:spcAft>
                <a:spcPts val="600"/>
              </a:spcAft>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Thời báo Trung Đông: Chính quyền Trump xúc tiến ngăn California https://t.co/h03hooqRzQ @DaPathanGuy @TimesofMEast​</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Đọc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Tweet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Twitter:​</a:t>
              </a:r>
            </a:p>
          </p:txBody>
        </p:sp>
      </p:grpSp>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1.2. Thu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thập</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grpSp>
        <p:nvGrpSpPr>
          <p:cNvPr id="11" name="그룹 10"/>
          <p:cNvGrpSpPr/>
          <p:nvPr/>
        </p:nvGrpSpPr>
        <p:grpSpPr>
          <a:xfrm>
            <a:off x="557644" y="1844824"/>
            <a:ext cx="6065263" cy="223667"/>
            <a:chOff x="712181" y="1859275"/>
            <a:chExt cx="6065263" cy="223667"/>
          </a:xfrm>
        </p:grpSpPr>
        <p:sp>
          <p:nvSpPr>
            <p:cNvPr id="13" name="직사각형 12">
              <a:extLst>
                <a:ext uri="{FF2B5EF4-FFF2-40B4-BE49-F238E27FC236}">
                  <a16:creationId xmlns:a16="http://schemas.microsoft.com/office/drawing/2014/main" id="{AED34317-8EB9-4F6C-9B8B-FC1CBE147A9C}"/>
                </a:ext>
              </a:extLst>
            </p:cNvPr>
            <p:cNvSpPr/>
            <p:nvPr/>
          </p:nvSpPr>
          <p:spPr>
            <a:xfrm>
              <a:off x="1070692" y="1872483"/>
              <a:ext cx="57067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kết quả đơn giản:​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4" name="사각형: 둥근 모서리 36">
              <a:extLst>
                <a:ext uri="{FF2B5EF4-FFF2-40B4-BE49-F238E27FC236}">
                  <a16:creationId xmlns:a16="http://schemas.microsoft.com/office/drawing/2014/main" id="{DE0D565A-844D-4ED4-980A-66C70D6D9DE2}"/>
                </a:ext>
              </a:extLst>
            </p:cNvPr>
            <p:cNvSpPr/>
            <p:nvPr/>
          </p:nvSpPr>
          <p:spPr>
            <a:xfrm>
              <a:off x="712181" y="185927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36061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3078C4E1-633F-4B6A-91AF-73907C46D4D5}"/>
              </a:ext>
            </a:extLst>
          </p:cNvPr>
          <p:cNvSpPr/>
          <p:nvPr/>
        </p:nvSpPr>
        <p:spPr>
          <a:xfrm>
            <a:off x="710975" y="1619179"/>
            <a:ext cx="8630058" cy="99347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Xử lý văn bản đầu vào từ các nguồn có định dạng văn bản khác nhau để trích xuất thông tin chất lượng cao.</a:t>
            </a:r>
          </a:p>
          <a:p>
            <a:pPr marL="285664" indent="-285664" defTabSz="457063">
              <a:spcAft>
                <a:spcPts val="800"/>
              </a:spcAft>
              <a:buClr>
                <a:srgbClr val="A5A5A5"/>
              </a:buClr>
              <a:buFont typeface="Wingdings" panose="05000000000000000000" pitchFamily="2" charset="2"/>
              <a:buChar char="ü"/>
              <a:defRPr/>
            </a:pPr>
            <a:r>
              <a:rPr lang="vi-VN" altLang="ko-KR" sz="1300" dirty="0">
                <a:solidFill>
                  <a:prstClr val="black">
                    <a:lumMod val="85000"/>
                    <a:lumOff val="15000"/>
                  </a:prstClr>
                </a:solidFill>
                <a:latin typeface="SamsungOne-400" panose="020B0503030303020204" pitchFamily="34" charset="0"/>
              </a:rPr>
              <a:t>Ngôn ngữ cấu trúc và các mẫu lấy được bằng cách xử lý ngôn ngữ tự nhiên, đồng thời đánh giá và phân tích các kết quả này để sử dụng chúng cho các ứng dụng trong thế giới thực.</a:t>
            </a:r>
            <a:endParaRPr lang="en-US" altLang="ko-KR" sz="1300" dirty="0">
              <a:solidFill>
                <a:prstClr val="black">
                  <a:lumMod val="85000"/>
                  <a:lumOff val="15000"/>
                </a:prstClr>
              </a:solidFill>
              <a:latin typeface="SamsungOne-400" panose="020B0503030303020204" pitchFamily="34" charset="0"/>
            </a:endParaRPr>
          </a:p>
        </p:txBody>
      </p:sp>
      <p:grpSp>
        <p:nvGrpSpPr>
          <p:cNvPr id="4" name="그룹 3">
            <a:extLst>
              <a:ext uri="{FF2B5EF4-FFF2-40B4-BE49-F238E27FC236}">
                <a16:creationId xmlns:a16="http://schemas.microsoft.com/office/drawing/2014/main" id="{7870E847-3299-4ABC-8767-69F8C62E3CCD}"/>
              </a:ext>
            </a:extLst>
          </p:cNvPr>
          <p:cNvGrpSpPr/>
          <p:nvPr/>
        </p:nvGrpSpPr>
        <p:grpSpPr>
          <a:xfrm>
            <a:off x="441605" y="1288351"/>
            <a:ext cx="8899428" cy="233692"/>
            <a:chOff x="441747" y="1714333"/>
            <a:chExt cx="8902281" cy="233767"/>
          </a:xfrm>
        </p:grpSpPr>
        <p:sp>
          <p:nvSpPr>
            <p:cNvPr id="23" name="직사각형 22">
              <a:extLst>
                <a:ext uri="{FF2B5EF4-FFF2-40B4-BE49-F238E27FC236}">
                  <a16:creationId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Các mục tiêu của chương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27" name="AutoShape 2">
              <a:extLst>
                <a:ext uri="{FF2B5EF4-FFF2-40B4-BE49-F238E27FC236}">
                  <a16:creationId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grpSp>
        <p:nvGrpSpPr>
          <p:cNvPr id="29" name="그룹 28">
            <a:extLst>
              <a:ext uri="{FF2B5EF4-FFF2-40B4-BE49-F238E27FC236}">
                <a16:creationId xmlns:a16="http://schemas.microsoft.com/office/drawing/2014/main" id="{5546DDD7-0649-48D2-9E99-1C9EA17BFAF3}"/>
              </a:ext>
            </a:extLst>
          </p:cNvPr>
          <p:cNvGrpSpPr/>
          <p:nvPr/>
        </p:nvGrpSpPr>
        <p:grpSpPr>
          <a:xfrm>
            <a:off x="444472" y="2852936"/>
            <a:ext cx="8899428" cy="233692"/>
            <a:chOff x="441747" y="1714333"/>
            <a:chExt cx="8902281" cy="233767"/>
          </a:xfrm>
        </p:grpSpPr>
        <p:sp>
          <p:nvSpPr>
            <p:cNvPr id="30" name="직사각형 29">
              <a:extLst>
                <a:ext uri="{FF2B5EF4-FFF2-40B4-BE49-F238E27FC236}">
                  <a16:creationId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a:spcAft>
                  <a:spcPts val="600"/>
                </a:spcAft>
                <a:defRPr/>
              </a:pPr>
              <a:r>
                <a:rPr lang="vi-VN"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rPr>
                <a:t>Nội dung các chương</a:t>
              </a:r>
              <a:endParaRPr lang="en-US" altLang="ko-KR" sz="1400" b="1" dirty="0">
                <a:solidFill>
                  <a:prstClr val="black">
                    <a:lumMod val="85000"/>
                    <a:lumOff val="15000"/>
                  </a:prstClr>
                </a:solidFill>
                <a:latin typeface="iCiel Samsung Sharp Sans Bold" pitchFamily="2" charset="77"/>
                <a:ea typeface="iCiel Samsung Sharp Sans Bold" pitchFamily="2" charset="77"/>
                <a:cs typeface="iCiel Samsung Sharp Sans Bold" pitchFamily="2" charset="77"/>
              </a:endParaRPr>
            </a:p>
          </p:txBody>
        </p:sp>
        <p:sp>
          <p:nvSpPr>
            <p:cNvPr id="31" name="AutoShape 2">
              <a:extLst>
                <a:ext uri="{FF2B5EF4-FFF2-40B4-BE49-F238E27FC236}">
                  <a16:creationId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sz="1799"/>
            </a:p>
          </p:txBody>
        </p:sp>
      </p:grpSp>
      <p:sp>
        <p:nvSpPr>
          <p:cNvPr id="36" name="직사각형 35">
            <a:extLst>
              <a:ext uri="{FF2B5EF4-FFF2-40B4-BE49-F238E27FC236}">
                <a16:creationId xmlns:a16="http://schemas.microsoft.com/office/drawing/2014/main" id="{244D4D2B-5542-4F46-90E9-10F108566ADA}"/>
              </a:ext>
            </a:extLst>
          </p:cNvPr>
          <p:cNvSpPr/>
          <p:nvPr/>
        </p:nvSpPr>
        <p:spPr>
          <a:xfrm>
            <a:off x="705590" y="3157721"/>
            <a:ext cx="8630058" cy="139871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3954" tIns="143954" rIns="143954" bIns="143954" rtlCol="0" anchor="t">
            <a:spAutoFit/>
            <a:scene3d>
              <a:camera prst="orthographicFront"/>
              <a:lightRig rig="threePt" dir="t"/>
            </a:scene3d>
            <a:sp3d>
              <a:bevelT w="0" h="6350"/>
            </a:sp3d>
          </a:bodyPr>
          <a:lstStyle/>
          <a:p>
            <a:pPr marL="285664" indent="-285664" defTabSz="457063">
              <a:spcAft>
                <a:spcPts val="800"/>
              </a:spcAft>
              <a:buClr>
                <a:srgbClr val="A5A5A5"/>
              </a:buClr>
              <a:buFont typeface="Wingdings" panose="05000000000000000000" pitchFamily="2" charset="2"/>
              <a:buChar char="ü"/>
              <a:defRPr/>
            </a:pPr>
            <a:r>
              <a:rPr lang="vi-VN" altLang="ko-KR" sz="1300" b="0" i="0" dirty="0">
                <a:solidFill>
                  <a:srgbClr val="1D1C1D"/>
                </a:solidFill>
                <a:effectLst/>
                <a:latin typeface="SamsungOne-400" panose="020B0503030303020204" pitchFamily="34" charset="0"/>
                <a:ea typeface="SamsungOne-400" panose="020B0503030303020204" pitchFamily="34" charset="0"/>
              </a:rPr>
              <a:t>Chương</a:t>
            </a:r>
            <a:r>
              <a:rPr lang="en-US" altLang="ko-KR" sz="1300" b="0" i="0" dirty="0">
                <a:solidFill>
                  <a:srgbClr val="1D1C1D"/>
                </a:solidFill>
                <a:effectLst/>
                <a:latin typeface="SamsungOne-400" panose="020B0503030303020204" pitchFamily="34" charset="0"/>
                <a:ea typeface="SamsungOne-400" panose="020B0503030303020204" pitchFamily="34" charset="0"/>
              </a:rPr>
              <a:t> 1. </a:t>
            </a:r>
            <a:r>
              <a:rPr lang="en-US" altLang="ko-KR" sz="1300" b="0" i="0" dirty="0" err="1">
                <a:solidFill>
                  <a:srgbClr val="1D1C1D"/>
                </a:solidFill>
                <a:effectLst/>
                <a:latin typeface="SamsungOne-400" panose="020B0503030303020204" pitchFamily="34" charset="0"/>
              </a:rPr>
              <a:t>Khai</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thác</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văn</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bản</a:t>
            </a:r>
            <a:r>
              <a:rPr lang="en-US" altLang="ko-KR" sz="1300" b="0" i="0" dirty="0">
                <a:solidFill>
                  <a:srgbClr val="1D1C1D"/>
                </a:solidFill>
                <a:effectLst/>
                <a:latin typeface="SamsungOne-400" panose="020B0503030303020204" pitchFamily="34" charset="0"/>
              </a:rPr>
              <a:t> </a:t>
            </a:r>
          </a:p>
          <a:p>
            <a:pPr marL="285664" indent="-285664" defTabSz="457063">
              <a:spcAft>
                <a:spcPts val="800"/>
              </a:spcAft>
              <a:buClr>
                <a:srgbClr val="A5A5A5"/>
              </a:buClr>
              <a:buFont typeface="Wingdings" panose="05000000000000000000" pitchFamily="2" charset="2"/>
              <a:buChar char="ü"/>
              <a:defRPr/>
            </a:pPr>
            <a:r>
              <a:rPr lang="vi-VN" altLang="ko-KR" sz="1300" b="0" i="0" dirty="0">
                <a:solidFill>
                  <a:srgbClr val="1D1C1D"/>
                </a:solidFill>
                <a:effectLst/>
                <a:latin typeface="SamsungOne-400" panose="020B0503030303020204" pitchFamily="34" charset="0"/>
                <a:ea typeface="SamsungOne-400" panose="020B0503030303020204" pitchFamily="34" charset="0"/>
              </a:rPr>
              <a:t>Chương</a:t>
            </a:r>
            <a:r>
              <a:rPr lang="en-US" altLang="ko-KR" sz="1300" b="0" i="0" dirty="0">
                <a:solidFill>
                  <a:srgbClr val="1D1C1D"/>
                </a:solidFill>
                <a:effectLst/>
                <a:latin typeface="SamsungOne-400" panose="020B0503030303020204" pitchFamily="34" charset="0"/>
                <a:ea typeface="SamsungOne-400" panose="020B0503030303020204" pitchFamily="34" charset="0"/>
              </a:rPr>
              <a:t> 2. </a:t>
            </a:r>
            <a:r>
              <a:rPr lang="en-US" altLang="ko-KR" sz="1300" b="0" i="0" dirty="0" err="1">
                <a:solidFill>
                  <a:srgbClr val="1D1C1D"/>
                </a:solidFill>
                <a:effectLst/>
                <a:latin typeface="SamsungOne-400" panose="020B0503030303020204" pitchFamily="34" charset="0"/>
                <a:ea typeface="SamsungOne-400" panose="020B0503030303020204" pitchFamily="34" charset="0"/>
              </a:rPr>
              <a:t>Tiền</a:t>
            </a:r>
            <a:r>
              <a:rPr lang="en-US" altLang="ko-KR" sz="1300" b="0" i="0" dirty="0">
                <a:solidFill>
                  <a:srgbClr val="1D1C1D"/>
                </a:solidFill>
                <a:effectLst/>
                <a:latin typeface="SamsungOne-400" panose="020B0503030303020204" pitchFamily="34" charset="0"/>
                <a:ea typeface="SamsungOne-400" panose="020B0503030303020204" pitchFamily="34" charset="0"/>
              </a:rPr>
              <a:t> </a:t>
            </a:r>
            <a:r>
              <a:rPr lang="en-US" altLang="ko-KR" sz="1300" b="0" i="0" dirty="0" err="1">
                <a:solidFill>
                  <a:srgbClr val="1D1C1D"/>
                </a:solidFill>
                <a:effectLst/>
                <a:latin typeface="SamsungOne-400" panose="020B0503030303020204" pitchFamily="34" charset="0"/>
                <a:ea typeface="SamsungOne-400" panose="020B0503030303020204" pitchFamily="34" charset="0"/>
              </a:rPr>
              <a:t>xử</a:t>
            </a:r>
            <a:r>
              <a:rPr lang="en-US" altLang="ko-KR" sz="1300" b="0" i="0" dirty="0">
                <a:solidFill>
                  <a:srgbClr val="1D1C1D"/>
                </a:solidFill>
                <a:effectLst/>
                <a:latin typeface="SamsungOne-400" panose="020B0503030303020204" pitchFamily="34" charset="0"/>
                <a:ea typeface="SamsungOne-400" panose="020B0503030303020204" pitchFamily="34" charset="0"/>
              </a:rPr>
              <a:t> </a:t>
            </a:r>
            <a:r>
              <a:rPr lang="en-US" altLang="ko-KR" sz="1300" b="0" i="0" dirty="0" err="1">
                <a:solidFill>
                  <a:srgbClr val="1D1C1D"/>
                </a:solidFill>
                <a:effectLst/>
                <a:latin typeface="SamsungOne-400" panose="020B0503030303020204" pitchFamily="34" charset="0"/>
                <a:ea typeface="SamsungOne-400" panose="020B0503030303020204" pitchFamily="34" charset="0"/>
              </a:rPr>
              <a:t>lý</a:t>
            </a:r>
            <a:r>
              <a:rPr lang="en-US" altLang="ko-KR" sz="1300" b="0" i="0" dirty="0">
                <a:solidFill>
                  <a:srgbClr val="1D1C1D"/>
                </a:solidFill>
                <a:effectLst/>
                <a:latin typeface="SamsungOne-400" panose="020B0503030303020204" pitchFamily="34" charset="0"/>
                <a:ea typeface="SamsungOne-400" panose="020B0503030303020204" pitchFamily="34" charset="0"/>
              </a:rPr>
              <a:t> </a:t>
            </a:r>
            <a:r>
              <a:rPr lang="en-US" altLang="ko-KR" sz="1300" b="0" i="0" dirty="0" err="1">
                <a:solidFill>
                  <a:srgbClr val="1D1C1D"/>
                </a:solidFill>
                <a:effectLst/>
                <a:latin typeface="SamsungOne-400" panose="020B0503030303020204" pitchFamily="34" charset="0"/>
                <a:ea typeface="SamsungOne-400" panose="020B0503030303020204" pitchFamily="34" charset="0"/>
              </a:rPr>
              <a:t>văn</a:t>
            </a:r>
            <a:r>
              <a:rPr lang="en-US" altLang="ko-KR" sz="1300" b="0" i="0" dirty="0">
                <a:solidFill>
                  <a:srgbClr val="1D1C1D"/>
                </a:solidFill>
                <a:effectLst/>
                <a:latin typeface="SamsungOne-400" panose="020B0503030303020204" pitchFamily="34" charset="0"/>
                <a:ea typeface="SamsungOne-400" panose="020B0503030303020204" pitchFamily="34" charset="0"/>
              </a:rPr>
              <a:t> </a:t>
            </a:r>
            <a:r>
              <a:rPr lang="en-US" altLang="ko-KR" sz="1300" b="0" i="0" dirty="0" err="1">
                <a:solidFill>
                  <a:srgbClr val="1D1C1D"/>
                </a:solidFill>
                <a:effectLst/>
                <a:latin typeface="SamsungOne-400" panose="020B0503030303020204" pitchFamily="34" charset="0"/>
                <a:ea typeface="SamsungOne-400" panose="020B0503030303020204" pitchFamily="34" charset="0"/>
              </a:rPr>
              <a:t>bản</a:t>
            </a:r>
            <a:endParaRPr lang="en-US" altLang="ko-KR" sz="1300" b="0" i="0" dirty="0">
              <a:solidFill>
                <a:srgbClr val="1D1C1D"/>
              </a:solidFill>
              <a:effectLst/>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b="0" i="0" dirty="0">
                <a:solidFill>
                  <a:srgbClr val="1D1C1D"/>
                </a:solidFill>
                <a:effectLst/>
                <a:latin typeface="SamsungOne-400" panose="020B0503030303020204" pitchFamily="34" charset="0"/>
                <a:ea typeface="SamsungOne-400" panose="020B0503030303020204" pitchFamily="34" charset="0"/>
              </a:rPr>
              <a:t>Chương</a:t>
            </a:r>
            <a:r>
              <a:rPr lang="en-US" altLang="ko-KR" sz="1300" b="0" i="0" dirty="0">
                <a:solidFill>
                  <a:srgbClr val="1D1C1D"/>
                </a:solidFill>
                <a:effectLst/>
                <a:latin typeface="SamsungOne-400" panose="020B0503030303020204" pitchFamily="34" charset="0"/>
                <a:ea typeface="SamsungOne-400" panose="020B0503030303020204" pitchFamily="34" charset="0"/>
              </a:rPr>
              <a:t> 3. </a:t>
            </a:r>
            <a:r>
              <a:rPr lang="en-US" altLang="ko-KR" sz="1300" b="0" i="0" dirty="0" err="1">
                <a:solidFill>
                  <a:srgbClr val="1D1C1D"/>
                </a:solidFill>
                <a:effectLst/>
                <a:latin typeface="SamsungOne-400" panose="020B0503030303020204" pitchFamily="34" charset="0"/>
              </a:rPr>
              <a:t>Mô</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hình</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ngôn</a:t>
            </a:r>
            <a:r>
              <a:rPr lang="en-US" altLang="ko-KR" sz="1300" b="0" i="0" dirty="0">
                <a:solidFill>
                  <a:srgbClr val="1D1C1D"/>
                </a:solidFill>
                <a:effectLst/>
                <a:latin typeface="SamsungOne-400" panose="020B0503030303020204" pitchFamily="34" charset="0"/>
              </a:rPr>
              <a:t> </a:t>
            </a:r>
            <a:r>
              <a:rPr lang="en-US" altLang="ko-KR" sz="1300" b="0" i="0" dirty="0" err="1">
                <a:solidFill>
                  <a:srgbClr val="1D1C1D"/>
                </a:solidFill>
                <a:effectLst/>
                <a:latin typeface="SamsungOne-400" panose="020B0503030303020204" pitchFamily="34" charset="0"/>
              </a:rPr>
              <a:t>ngữ</a:t>
            </a:r>
            <a:endParaRPr lang="en-US" altLang="ko-KR" sz="1300" b="0" i="0" dirty="0">
              <a:solidFill>
                <a:srgbClr val="1D1C1D"/>
              </a:solidFill>
              <a:effectLst/>
              <a:latin typeface="SamsungOne-400" panose="020B0503030303020204" pitchFamily="34" charset="0"/>
              <a:ea typeface="SamsungOne-400" panose="020B0503030303020204" pitchFamily="34" charset="0"/>
            </a:endParaRPr>
          </a:p>
          <a:p>
            <a:pPr marL="285664" indent="-285664" defTabSz="457063">
              <a:spcAft>
                <a:spcPts val="800"/>
              </a:spcAft>
              <a:buClr>
                <a:srgbClr val="A5A5A5"/>
              </a:buClr>
              <a:buFont typeface="Wingdings" panose="05000000000000000000" pitchFamily="2" charset="2"/>
              <a:buChar char="ü"/>
              <a:defRPr/>
            </a:pPr>
            <a:r>
              <a:rPr lang="vi-VN" altLang="ko-KR" sz="1300" b="0" i="0" dirty="0">
                <a:solidFill>
                  <a:srgbClr val="1D1C1D"/>
                </a:solidFill>
                <a:effectLst/>
                <a:latin typeface="SamsungOne-400" panose="020B0503030303020204" pitchFamily="34" charset="0"/>
                <a:ea typeface="SamsungOne-400" panose="020B0503030303020204" pitchFamily="34" charset="0"/>
              </a:rPr>
              <a:t>Chương</a:t>
            </a:r>
            <a:r>
              <a:rPr lang="en-US" altLang="ko-KR" sz="1300" dirty="0">
                <a:solidFill>
                  <a:srgbClr val="1D1C1D"/>
                </a:solidFill>
                <a:latin typeface="SamsungOne-400" panose="020B0503030303020204" pitchFamily="34" charset="0"/>
                <a:ea typeface="SamsungOne-400" panose="020B0503030303020204" pitchFamily="34" charset="0"/>
              </a:rPr>
              <a:t> 4. </a:t>
            </a:r>
            <a:r>
              <a:rPr lang="en-US" altLang="ko-KR" sz="1300" dirty="0" err="1">
                <a:solidFill>
                  <a:srgbClr val="1D1C1D"/>
                </a:solidFill>
                <a:latin typeface="SamsungOne-400" panose="020B0503030303020204" pitchFamily="34" charset="0"/>
                <a:ea typeface="SamsungOne-400" panose="020B0503030303020204" pitchFamily="34" charset="0"/>
              </a:rPr>
              <a:t>Xử</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lý</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ngôn</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ngữ</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tự</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nhiên</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bằng</a:t>
            </a:r>
            <a:r>
              <a:rPr lang="en-US" altLang="ko-KR" sz="1300" dirty="0">
                <a:solidFill>
                  <a:srgbClr val="1D1C1D"/>
                </a:solidFill>
                <a:latin typeface="SamsungOne-400" panose="020B0503030303020204" pitchFamily="34" charset="0"/>
                <a:ea typeface="SamsungOne-400" panose="020B0503030303020204" pitchFamily="34" charset="0"/>
              </a:rPr>
              <a:t> </a:t>
            </a:r>
            <a:r>
              <a:rPr lang="en-US" altLang="ko-KR" sz="1300" dirty="0" err="1">
                <a:solidFill>
                  <a:srgbClr val="1D1C1D"/>
                </a:solidFill>
                <a:latin typeface="SamsungOne-400" panose="020B0503030303020204" pitchFamily="34" charset="0"/>
                <a:ea typeface="SamsungOne-400" panose="020B0503030303020204" pitchFamily="34" charset="0"/>
              </a:rPr>
              <a:t>Keras</a:t>
            </a:r>
            <a:r>
              <a:rPr lang="en-US" altLang="ko-KR" sz="1300" dirty="0">
                <a:solidFill>
                  <a:srgbClr val="1D1C1D"/>
                </a:solidFill>
                <a:latin typeface="SamsungOne-400" panose="020B0503030303020204" pitchFamily="34" charset="0"/>
                <a:ea typeface="SamsungOne-400" panose="020B0503030303020204" pitchFamily="34" charset="0"/>
              </a:rPr>
              <a:t>.</a:t>
            </a:r>
          </a:p>
        </p:txBody>
      </p:sp>
      <p:grpSp>
        <p:nvGrpSpPr>
          <p:cNvPr id="2" name="그룹 12">
            <a:extLst>
              <a:ext uri="{FF2B5EF4-FFF2-40B4-BE49-F238E27FC236}">
                <a16:creationId xmlns:a16="http://schemas.microsoft.com/office/drawing/2014/main" id="{BD6CCE59-AD3C-A16E-86BD-94F3303AABB3}"/>
              </a:ext>
            </a:extLst>
          </p:cNvPr>
          <p:cNvGrpSpPr/>
          <p:nvPr/>
        </p:nvGrpSpPr>
        <p:grpSpPr>
          <a:xfrm>
            <a:off x="449856" y="450955"/>
            <a:ext cx="8999458" cy="369214"/>
            <a:chOff x="450000" y="450000"/>
            <a:chExt cx="9002343" cy="369332"/>
          </a:xfrm>
        </p:grpSpPr>
        <p:sp>
          <p:nvSpPr>
            <p:cNvPr id="3" name="직사각형 13">
              <a:extLst>
                <a:ext uri="{FF2B5EF4-FFF2-40B4-BE49-F238E27FC236}">
                  <a16:creationId xmlns:a16="http://schemas.microsoft.com/office/drawing/2014/main" id="{13E784CE-8F96-25D3-E13E-89DFB4DB120A}"/>
                </a:ext>
              </a:extLst>
            </p:cNvPr>
            <p:cNvSpPr/>
            <p:nvPr/>
          </p:nvSpPr>
          <p:spPr>
            <a:xfrm>
              <a:off x="450000" y="450000"/>
              <a:ext cx="8785226" cy="369332"/>
            </a:xfrm>
            <a:prstGeom prst="rect">
              <a:avLst/>
            </a:prstGeom>
          </p:spPr>
          <p:txBody>
            <a:bodyPr wrap="square" lIns="0" tIns="0" rIns="0" bIns="0">
              <a:spAutoFit/>
            </a:bodyPr>
            <a:lstStyle/>
            <a:p>
              <a:pPr defTabSz="457063">
                <a:defRPr/>
              </a:pPr>
              <a:r>
                <a:rPr lang="vi-VN" altLang="ko-KR" sz="2399" b="1" dirty="0">
                  <a:solidFill>
                    <a:srgbClr val="002F8E"/>
                  </a:solidFill>
                  <a:latin typeface="iCiel Samsung Sharp Sans Regular" pitchFamily="2" charset="77"/>
                  <a:ea typeface="iCiel Samsung Sharp Sans Regular" pitchFamily="2" charset="77"/>
                  <a:cs typeface="iCiel Samsung Sharp Sans Regular" pitchFamily="2" charset="77"/>
                </a:rPr>
                <a:t>Mô tả chương học</a:t>
              </a:r>
              <a:endParaRPr lang="en-US" altLang="ko-KR" sz="2399" b="1" dirty="0">
                <a:solidFill>
                  <a:srgbClr val="002F8E"/>
                </a:solidFill>
                <a:latin typeface="iCiel Samsung Sharp Sans Regular" pitchFamily="2" charset="77"/>
                <a:ea typeface="iCiel Samsung Sharp Sans Regular" pitchFamily="2" charset="77"/>
                <a:cs typeface="iCiel Samsung Sharp Sans Regular" pitchFamily="2" charset="77"/>
              </a:endParaRPr>
            </a:p>
          </p:txBody>
        </p:sp>
        <p:cxnSp>
          <p:nvCxnSpPr>
            <p:cNvPr id="5" name="직선 연결선 14">
              <a:extLst>
                <a:ext uri="{FF2B5EF4-FFF2-40B4-BE49-F238E27FC236}">
                  <a16:creationId xmlns:a16="http://schemas.microsoft.com/office/drawing/2014/main" id="{26BC3CDF-6918-49F6-67DE-0617E7319098}"/>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989683" y="2636912"/>
            <a:ext cx="8264212" cy="3429097"/>
            <a:chOff x="989683" y="2748696"/>
            <a:chExt cx="8264212" cy="3429097"/>
          </a:xfrm>
        </p:grpSpPr>
        <p:sp>
          <p:nvSpPr>
            <p:cNvPr id="23"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Khai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văn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6"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27" name="그룹 26"/>
            <p:cNvGrpSpPr/>
            <p:nvPr/>
          </p:nvGrpSpPr>
          <p:grpSpPr>
            <a:xfrm>
              <a:off x="1062980" y="3839616"/>
              <a:ext cx="5700472" cy="2338177"/>
              <a:chOff x="1051307" y="3823421"/>
              <a:chExt cx="5700472" cy="2338177"/>
            </a:xfrm>
          </p:grpSpPr>
          <p:grpSp>
            <p:nvGrpSpPr>
              <p:cNvPr id="28" name="그룹 27"/>
              <p:cNvGrpSpPr/>
              <p:nvPr/>
            </p:nvGrpSpPr>
            <p:grpSpPr>
              <a:xfrm>
                <a:off x="1051307" y="3823421"/>
                <a:ext cx="5700472" cy="278083"/>
                <a:chOff x="1051307" y="3823421"/>
                <a:chExt cx="5700472" cy="278083"/>
              </a:xfrm>
            </p:grpSpPr>
            <p:sp>
              <p:nvSpPr>
                <p:cNvPr id="57" name="직사각형 56">
                  <a:extLst>
                    <a:ext uri="{FF2B5EF4-FFF2-40B4-BE49-F238E27FC236}">
                      <a16:creationId xmlns:a16="http://schemas.microsoft.com/office/drawing/2014/main" id="{8CEA84EE-1CFD-4B57-A1C8-06A1AB4ACA44}"/>
                    </a:ext>
                  </a:extLst>
                </p:cNvPr>
                <p:cNvSpPr/>
                <p:nvPr/>
              </p:nvSpPr>
              <p:spPr>
                <a:xfrm>
                  <a:off x="1234128" y="3824594"/>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Khai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là gì</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a:t>
                  </a:r>
                </a:p>
              </p:txBody>
            </p:sp>
            <p:sp>
              <p:nvSpPr>
                <p:cNvPr id="58" name="직사각형 57">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9" name="그룹 28"/>
              <p:cNvGrpSpPr/>
              <p:nvPr/>
            </p:nvGrpSpPr>
            <p:grpSpPr>
              <a:xfrm>
                <a:off x="1051307" y="4235447"/>
                <a:ext cx="5700472" cy="278084"/>
                <a:chOff x="1051307" y="4253117"/>
                <a:chExt cx="5700472" cy="278084"/>
              </a:xfrm>
            </p:grpSpPr>
            <p:sp>
              <p:nvSpPr>
                <p:cNvPr id="55" name="직사각형 54">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Thu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6" name="직사각형 55">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0"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53"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1.3. Thao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tác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chuỗi</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54"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8"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51"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(NLP) </a:t>
                  </a:r>
                </a:p>
              </p:txBody>
            </p:sp>
            <p:sp>
              <p:nvSpPr>
                <p:cNvPr id="52"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39" name="그룹 38"/>
              <p:cNvGrpSpPr/>
              <p:nvPr/>
            </p:nvGrpSpPr>
            <p:grpSpPr>
              <a:xfrm>
                <a:off x="1051307" y="5471508"/>
                <a:ext cx="3588334" cy="278064"/>
                <a:chOff x="1051307" y="5517232"/>
                <a:chExt cx="3588334" cy="278064"/>
              </a:xfrm>
            </p:grpSpPr>
            <p:sp>
              <p:nvSpPr>
                <p:cNvPr id="44"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5"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nvGrpSpPr>
              <p:cNvPr id="40" name="그룹 39"/>
              <p:cNvGrpSpPr/>
              <p:nvPr/>
            </p:nvGrpSpPr>
            <p:grpSpPr>
              <a:xfrm>
                <a:off x="1051307" y="5883515"/>
                <a:ext cx="3408394" cy="278083"/>
                <a:chOff x="1051307" y="5943581"/>
                <a:chExt cx="3408394" cy="278083"/>
              </a:xfrm>
            </p:grpSpPr>
            <p:sp>
              <p:nvSpPr>
                <p:cNvPr id="41"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3"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Corpus</a:t>
                  </a:r>
                </a:p>
              </p:txBody>
            </p:sp>
          </p:grpSp>
        </p:grpSp>
      </p:grpSp>
    </p:spTree>
    <p:extLst>
      <p:ext uri="{BB962C8B-B14F-4D97-AF65-F5344CB8AC3E}">
        <p14:creationId xmlns:p14="http://schemas.microsoft.com/office/powerpoint/2010/main" val="405314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3">
            <a:extLst>
              <a:ext uri="{FF2B5EF4-FFF2-40B4-BE49-F238E27FC236}">
                <a16:creationId xmlns:a16="http://schemas.microsoft.com/office/drawing/2014/main" id="{29A93034-4EBA-4356-861C-ECFA24F08E75}"/>
              </a:ext>
            </a:extLst>
          </p:cNvPr>
          <p:cNvGraphicFramePr>
            <a:graphicFrameLocks noGrp="1"/>
          </p:cNvGraphicFramePr>
          <p:nvPr>
            <p:extLst>
              <p:ext uri="{D42A27DB-BD31-4B8C-83A1-F6EECF244321}">
                <p14:modId xmlns:p14="http://schemas.microsoft.com/office/powerpoint/2010/main" val="2130344941"/>
              </p:ext>
            </p:extLst>
          </p:nvPr>
        </p:nvGraphicFramePr>
        <p:xfrm>
          <a:off x="559817" y="2276872"/>
          <a:ext cx="8784208" cy="3492506"/>
        </p:xfrm>
        <a:graphic>
          <a:graphicData uri="http://schemas.openxmlformats.org/drawingml/2006/table">
            <a:tbl>
              <a:tblPr firstRow="1" bandRow="1">
                <a:tableStyleId>{5940675A-B579-460E-94D1-54222C63F5DA}</a:tableStyleId>
              </a:tblPr>
              <a:tblGrid>
                <a:gridCol w="2983538">
                  <a:extLst>
                    <a:ext uri="{9D8B030D-6E8A-4147-A177-3AD203B41FA5}">
                      <a16:colId xmlns:a16="http://schemas.microsoft.com/office/drawing/2014/main" val="20000"/>
                    </a:ext>
                  </a:extLst>
                </a:gridCol>
                <a:gridCol w="5800670">
                  <a:extLst>
                    <a:ext uri="{9D8B030D-6E8A-4147-A177-3AD203B41FA5}">
                      <a16:colId xmlns:a16="http://schemas.microsoft.com/office/drawing/2014/main" val="20001"/>
                    </a:ext>
                  </a:extLst>
                </a:gridCol>
              </a:tblGrid>
              <a:tr h="281654">
                <a:tc>
                  <a:txBody>
                    <a:bodyPr/>
                    <a:lstStyle/>
                    <a:p>
                      <a:pPr marL="0" algn="ctr" defTabSz="914400" rtl="0" eaLnBrk="1" latinLnBrk="1" hangingPunct="1"/>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Hàm</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.lstrip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gian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bên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.rstrip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Xóa</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gian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bên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phải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.strip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Loại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bỏ</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gian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ở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cả</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bên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.replace</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str1, str2</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Thay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str1</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str2</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.count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str</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x.</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.find</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str</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Trả</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về</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-1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nếu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thấy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.index</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con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str</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Ném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nếu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thấy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67571">
                <a:tc>
                  <a:txBody>
                    <a:bodyPr/>
                    <a:lstStyle/>
                    <a:p>
                      <a:pPr algn="ctr"/>
                      <a:r>
                        <a:rPr lang="en-US"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.join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rgbClr val="00B050"/>
                              </a:gs>
                              <a:gs pos="100000">
                                <a:srgbClr val="00B05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str_list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Nối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phần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của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str_list</a:t>
                      </a:r>
                      <a:r>
                        <a:rPr lang="en-US" altLang="ko-KR" sz="1200" b="0" kern="12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dụng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tách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.split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Ngắt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bằng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sử</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dụng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rPr>
                        <a:t>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tách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.upper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Chuyển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đổi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x</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thành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chữ</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67571">
                <a:tc>
                  <a:txBody>
                    <a:bodyPr/>
                    <a:lstStyle/>
                    <a:p>
                      <a:pPr algn="ctr"/>
                      <a:r>
                        <a:rPr lang="en-US"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.lower</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Chuyển đổi </a:t>
                      </a:r>
                      <a:r>
                        <a:rPr lang="vi-VN" sz="1200" b="0" kern="1200" dirty="0">
                          <a:solidFill>
                            <a:srgbClr val="00B050"/>
                          </a:solidFill>
                          <a:latin typeface="SamsungOne-400" panose="020B0503030303020204" pitchFamily="34" charset="0"/>
                          <a:ea typeface="SamsungOne-400" panose="020B0503030303020204" pitchFamily="34" charset="0"/>
                          <a:cs typeface="Times New Roman" panose="02020603050405020304" pitchFamily="18" charset="0"/>
                        </a:rPr>
                        <a:t>x</a:t>
                      </a: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thành chữ thường.</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267571">
                <a:tc>
                  <a:txBody>
                    <a:bodyPr/>
                    <a:lstStyle/>
                    <a:p>
                      <a:pPr algn="ct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len</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Trả</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về</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độ</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dài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1" name="직사각형 1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Thao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tác</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chuỗi</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4" name="그룹 13">
            <a:extLst>
              <a:ext uri="{FF2B5EF4-FFF2-40B4-BE49-F238E27FC236}">
                <a16:creationId xmlns:a16="http://schemas.microsoft.com/office/drawing/2014/main" id="{D15585C6-1FC8-4615-9C4A-E22A876A6B6D}"/>
              </a:ext>
            </a:extLst>
          </p:cNvPr>
          <p:cNvGrpSpPr/>
          <p:nvPr/>
        </p:nvGrpSpPr>
        <p:grpSpPr>
          <a:xfrm>
            <a:off x="559817" y="1902381"/>
            <a:ext cx="8783192" cy="215444"/>
            <a:chOff x="559817" y="2136914"/>
            <a:chExt cx="8783192" cy="215444"/>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Các hàm và phương thức hữu ích để thao tác chuỗi:</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1833080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1AF2910-3A21-4AF0-8BEB-2CFB2DD395C0}"/>
              </a:ext>
            </a:extLst>
          </p:cNvPr>
          <p:cNvSpPr/>
          <p:nvPr/>
        </p:nvSpPr>
        <p:spPr>
          <a:xfrm>
            <a:off x="712182" y="1801735"/>
            <a:ext cx="8632824"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sử dụng để tạo các mẫu chuỗi.</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Hữu ích để nhận dạng và xử lý các mẫu chuỗi phức tạp </a:t>
            </a:r>
            <a:r>
              <a:rPr lang="en-US" altLang="ko-KR" sz="1200" dirty="0">
                <a:solidFill>
                  <a:srgbClr val="FF000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tiền xử lý dữ liệu văn bản.</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Mạnh mẽ hơn sự kết hợp của các hàm hoặc phương thức chuỗi thông thường.</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hỗ trợ bởi nhiều ngôn ngữ bao gồm cả Python.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a:spcAft>
                <a:spcPts val="800"/>
              </a:spcAft>
              <a:buClr>
                <a:srgbClr val="193EB0"/>
              </a:buClr>
            </a:pP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hàm và phương thức hữu ích để thao tác chuỗi: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424505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a:extLst>
              <a:ext uri="{FF2B5EF4-FFF2-40B4-BE49-F238E27FC236}">
                <a16:creationId xmlns:a16="http://schemas.microsoft.com/office/drawing/2014/main" id="{21AF2910-3A21-4AF0-8BEB-2CFB2DD395C0}"/>
              </a:ext>
            </a:extLst>
          </p:cNvPr>
          <p:cNvSpPr/>
          <p:nvPr/>
        </p:nvSpPr>
        <p:spPr>
          <a:xfrm>
            <a:off x="712182" y="2219332"/>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ý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chính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    $    *    +    ?    {    }    [    ]    \    |    (    )</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được sử dụng để xây dựng các mẫu.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Thông tin thêm có thể được tìm thấy tại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hlinkClick r:id="rId3"/>
              </a:rPr>
              <a:t>https://docs.python.org/3/howto/regex.html</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Biểu hiện thông thường</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9" name="그룹 18">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Siêu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3979955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19">
            <a:extLst>
              <a:ext uri="{FF2B5EF4-FFF2-40B4-BE49-F238E27FC236}">
                <a16:creationId xmlns:a16="http://schemas.microsoft.com/office/drawing/2014/main" id="{3D7BED85-385A-46AE-B74F-167EBEF31A67}"/>
              </a:ext>
            </a:extLst>
          </p:cNvPr>
          <p:cNvGraphicFramePr>
            <a:graphicFrameLocks noGrp="1"/>
          </p:cNvGraphicFramePr>
          <p:nvPr>
            <p:extLst>
              <p:ext uri="{D42A27DB-BD31-4B8C-83A1-F6EECF244321}">
                <p14:modId xmlns:p14="http://schemas.microsoft.com/office/powerpoint/2010/main" val="2034714256"/>
              </p:ext>
            </p:extLst>
          </p:nvPr>
        </p:nvGraphicFramePr>
        <p:xfrm>
          <a:off x="711201" y="2939395"/>
          <a:ext cx="8632824" cy="1225296"/>
        </p:xfrm>
        <a:graphic>
          <a:graphicData uri="http://schemas.openxmlformats.org/drawingml/2006/table">
            <a:tbl>
              <a:tblPr/>
              <a:tblGrid>
                <a:gridCol w="1316566">
                  <a:extLst>
                    <a:ext uri="{9D8B030D-6E8A-4147-A177-3AD203B41FA5}">
                      <a16:colId xmlns:a16="http://schemas.microsoft.com/office/drawing/2014/main" val="20000"/>
                    </a:ext>
                  </a:extLst>
                </a:gridCol>
                <a:gridCol w="1316566">
                  <a:extLst>
                    <a:ext uri="{9D8B030D-6E8A-4147-A177-3AD203B41FA5}">
                      <a16:colId xmlns:a16="http://schemas.microsoft.com/office/drawing/2014/main" val="20001"/>
                    </a:ext>
                  </a:extLst>
                </a:gridCol>
                <a:gridCol w="1316566">
                  <a:extLst>
                    <a:ext uri="{9D8B030D-6E8A-4147-A177-3AD203B41FA5}">
                      <a16:colId xmlns:a16="http://schemas.microsoft.com/office/drawing/2014/main" val="20002"/>
                    </a:ext>
                  </a:extLst>
                </a:gridCol>
                <a:gridCol w="4683126">
                  <a:extLst>
                    <a:ext uri="{9D8B030D-6E8A-4147-A177-3AD203B41FA5}">
                      <a16:colId xmlns:a16="http://schemas.microsoft.com/office/drawing/2014/main" val="20003"/>
                    </a:ext>
                  </a:extLst>
                </a:gridCol>
              </a:tblGrid>
              <a:tr h="0">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r>
                        <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“before”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“dude”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 hay “b” hay “c”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thể kèm theo một bộ ký tự dưới dạng mẫu đối sánh.</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Bất kỳ ký tự nào cũng có thể được đặt trong dấu </a:t>
            </a:r>
            <a:r>
              <a:rPr lang="vi-VN" altLang="ko-KR" sz="1300" b="1" dirty="0">
                <a:solidFill>
                  <a:srgbClr val="FF0000"/>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a:t>
            </a:r>
            <a:r>
              <a:rPr lang="vi-VN" altLang="ko-KR" sz="1300" b="1" dirty="0">
                <a:solidFill>
                  <a:srgbClr val="FF0000"/>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abc</a:t>
            </a:r>
            <a:r>
              <a:rPr lang="vi-VN" altLang="ko-KR" sz="1300" b="1" dirty="0">
                <a:solidFill>
                  <a:srgbClr val="FF0000"/>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khớp với bất kỳ mẫu nào chứa ký tự “a” hoặc “b” hoặc “c”.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p>
          </p:txBody>
        </p:sp>
      </p:grpSp>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14395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DEA3854B-E57B-4750-87E3-AE16CC60F36C}"/>
              </a:ext>
            </a:extLst>
          </p:cNvPr>
          <p:cNvGrpSpPr/>
          <p:nvPr/>
        </p:nvGrpSpPr>
        <p:grpSpPr>
          <a:xfrm>
            <a:off x="1279004" y="2264092"/>
            <a:ext cx="8294377" cy="1416566"/>
            <a:chOff x="1049647" y="2954821"/>
            <a:chExt cx="8294377" cy="1416566"/>
          </a:xfrm>
        </p:grpSpPr>
        <p:sp>
          <p:nvSpPr>
            <p:cNvPr id="20" name="직사각형 19">
              <a:extLst>
                <a:ext uri="{FF2B5EF4-FFF2-40B4-BE49-F238E27FC236}">
                  <a16:creationId xmlns:a16="http://schemas.microsoft.com/office/drawing/2014/main" id="{E9AF9241-B920-4F47-9FD1-A68CC29D409C}"/>
                </a:ext>
              </a:extLst>
            </p:cNvPr>
            <p:cNvSpPr/>
            <p:nvPr/>
          </p:nvSpPr>
          <p:spPr>
            <a:xfrm>
              <a:off x="1049648" y="2954821"/>
              <a:ext cx="570675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0-5</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012345</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22" name="직사각형 21">
              <a:extLst>
                <a:ext uri="{FF2B5EF4-FFF2-40B4-BE49-F238E27FC236}">
                  <a16:creationId xmlns:a16="http://schemas.microsoft.com/office/drawing/2014/main" id="{7F369950-40B7-4B6A-91AE-D1F7B9ED9494}"/>
                </a:ext>
              </a:extLst>
            </p:cNvPr>
            <p:cNvSpPr/>
            <p:nvPr/>
          </p:nvSpPr>
          <p:spPr>
            <a:xfrm>
              <a:off x="1049648" y="3365454"/>
              <a:ext cx="570675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0-9</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toàn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tập</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chữ</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p>
          </p:txBody>
        </p:sp>
        <p:sp>
          <p:nvSpPr>
            <p:cNvPr id="23" name="직사각형 22">
              <a:extLst>
                <a:ext uri="{FF2B5EF4-FFF2-40B4-BE49-F238E27FC236}">
                  <a16:creationId xmlns:a16="http://schemas.microsoft.com/office/drawing/2014/main" id="{C05DF72E-BFDC-40F6-8A71-EEDE56557E83}"/>
                </a:ext>
              </a:extLst>
            </p:cNvPr>
            <p:cNvSpPr/>
            <p:nvPr/>
          </p:nvSpPr>
          <p:spPr>
            <a:xfrm>
              <a:off x="1049648" y="3776087"/>
              <a:ext cx="570675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a-d</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abcd</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24" name="직사각형 23">
              <a:extLst>
                <a:ext uri="{FF2B5EF4-FFF2-40B4-BE49-F238E27FC236}">
                  <a16:creationId xmlns:a16="http://schemas.microsoft.com/office/drawing/2014/main" id="{92EF903E-5452-4F52-8053-846C643AC3DD}"/>
                </a:ext>
              </a:extLst>
            </p:cNvPr>
            <p:cNvSpPr/>
            <p:nvPr/>
          </p:nvSpPr>
          <p:spPr>
            <a:xfrm>
              <a:off x="1049647" y="4186721"/>
              <a:ext cx="829437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zA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-Z</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có nghĩa là toàn bộ bộ chữ cái cả chữ hoa và chữ thường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5"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nối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biểu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thị</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dãy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p>
          </p:txBody>
        </p:sp>
      </p:grpSp>
      <p:sp>
        <p:nvSpPr>
          <p:cNvPr id="35" name="사각형: 둥근 모서리 36">
            <a:extLst>
              <a:ext uri="{FF2B5EF4-FFF2-40B4-BE49-F238E27FC236}">
                <a16:creationId xmlns:a16="http://schemas.microsoft.com/office/drawing/2014/main" id="{DE0D565A-844D-4ED4-980A-66C70D6D9DE2}"/>
              </a:ext>
            </a:extLst>
          </p:cNvPr>
          <p:cNvSpPr/>
          <p:nvPr/>
        </p:nvSpPr>
        <p:spPr>
          <a:xfrm>
            <a:off x="908916" y="2245673"/>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36" name="사각형: 둥근 모서리 36">
            <a:extLst>
              <a:ext uri="{FF2B5EF4-FFF2-40B4-BE49-F238E27FC236}">
                <a16:creationId xmlns:a16="http://schemas.microsoft.com/office/drawing/2014/main" id="{DE0D565A-844D-4ED4-980A-66C70D6D9DE2}"/>
              </a:ext>
            </a:extLst>
          </p:cNvPr>
          <p:cNvSpPr/>
          <p:nvPr/>
        </p:nvSpPr>
        <p:spPr>
          <a:xfrm>
            <a:off x="908916" y="265522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37" name="사각형: 둥근 모서리 36">
            <a:extLst>
              <a:ext uri="{FF2B5EF4-FFF2-40B4-BE49-F238E27FC236}">
                <a16:creationId xmlns:a16="http://schemas.microsoft.com/office/drawing/2014/main" id="{DE0D565A-844D-4ED4-980A-66C70D6D9DE2}"/>
              </a:ext>
            </a:extLst>
          </p:cNvPr>
          <p:cNvSpPr/>
          <p:nvPr/>
        </p:nvSpPr>
        <p:spPr>
          <a:xfrm>
            <a:off x="903401" y="306700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38" name="사각형: 둥근 모서리 36">
            <a:extLst>
              <a:ext uri="{FF2B5EF4-FFF2-40B4-BE49-F238E27FC236}">
                <a16:creationId xmlns:a16="http://schemas.microsoft.com/office/drawing/2014/main" id="{DE0D565A-844D-4ED4-980A-66C70D6D9DE2}"/>
              </a:ext>
            </a:extLst>
          </p:cNvPr>
          <p:cNvSpPr/>
          <p:nvPr/>
        </p:nvSpPr>
        <p:spPr>
          <a:xfrm>
            <a:off x="903400" y="3476556"/>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30" name="직사각형 29">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8" name="그룹 1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9" name="직사각형 1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26" name="직사각형 2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72379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DD741D3E-EB2C-4502-A05F-8454B4C7329E}"/>
              </a:ext>
            </a:extLst>
          </p:cNvPr>
          <p:cNvGraphicFramePr>
            <a:graphicFrameLocks noGrp="1"/>
          </p:cNvGraphicFramePr>
          <p:nvPr>
            <p:extLst>
              <p:ext uri="{D42A27DB-BD31-4B8C-83A1-F6EECF244321}">
                <p14:modId xmlns:p14="http://schemas.microsoft.com/office/powerpoint/2010/main" val="1932287602"/>
              </p:ext>
            </p:extLst>
          </p:nvPr>
        </p:nvGraphicFramePr>
        <p:xfrm>
          <a:off x="711200" y="2579355"/>
          <a:ext cx="8632824" cy="1351026"/>
        </p:xfrm>
        <a:graphic>
          <a:graphicData uri="http://schemas.openxmlformats.org/drawingml/2006/table">
            <a:tbl>
              <a:tblPr/>
              <a:tblGrid>
                <a:gridCol w="1242483">
                  <a:extLst>
                    <a:ext uri="{9D8B030D-6E8A-4147-A177-3AD203B41FA5}">
                      <a16:colId xmlns:a16="http://schemas.microsoft.com/office/drawing/2014/main" val="20000"/>
                    </a:ext>
                  </a:extLst>
                </a:gridCol>
                <a:gridCol w="1242483">
                  <a:extLst>
                    <a:ext uri="{9D8B030D-6E8A-4147-A177-3AD203B41FA5}">
                      <a16:colId xmlns:a16="http://schemas.microsoft.com/office/drawing/2014/main" val="20001"/>
                    </a:ext>
                  </a:extLst>
                </a:gridCol>
                <a:gridCol w="1242483">
                  <a:extLst>
                    <a:ext uri="{9D8B030D-6E8A-4147-A177-3AD203B41FA5}">
                      <a16:colId xmlns:a16="http://schemas.microsoft.com/office/drawing/2014/main" val="20002"/>
                    </a:ext>
                  </a:extLst>
                </a:gridCol>
                <a:gridCol w="4905375">
                  <a:extLst>
                    <a:ext uri="{9D8B030D-6E8A-4147-A177-3AD203B41FA5}">
                      <a16:colId xmlns:a16="http://schemas.microsoft.com/office/drawing/2014/main" val="20003"/>
                    </a:ext>
                  </a:extLst>
                </a:gridCol>
              </a:tblGrid>
              <a:tr h="256527">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nào</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ngoài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“b”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“before”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ngoài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“b”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“dude”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ngoài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“b”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hoặc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“c”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5" name="Rectangle 12">
            <a:extLst>
              <a:ext uri="{FF2B5EF4-FFF2-40B4-BE49-F238E27FC236}">
                <a16:creationId xmlns:a16="http://schemas.microsoft.com/office/drawing/2014/main" id="{21AF2910-3A21-4AF0-8BEB-2CFB2DD395C0}"/>
              </a:ext>
            </a:extLst>
          </p:cNvPr>
          <p:cNvSpPr/>
          <p:nvPr/>
        </p:nvSpPr>
        <p:spPr>
          <a:xfrm>
            <a:off x="712182" y="1801735"/>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Các ký tự không có trong tập hợp kèm theo sẽ được khớp.</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r>
              <a:rPr lang="vi-VN" altLang="ko-KR" sz="1300" b="1" dirty="0">
                <a:solidFill>
                  <a:srgbClr val="FF0000"/>
                </a:solidFill>
                <a:latin typeface="SamsungOne-400" panose="020B0503030303020204" pitchFamily="34" charset="0"/>
                <a:ea typeface="SamsungOne-400" panose="020B0503030303020204" pitchFamily="34" charset="0"/>
              </a:rPr>
              <a:t>^</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phải là ký tự đầu tiên trong dấu ngoặc vuông.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p>
          </p:txBody>
        </p:sp>
      </p:grpSp>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920238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AEA6DD13-5C77-4664-8883-326A1F48D4ED}"/>
              </a:ext>
            </a:extLst>
          </p:cNvPr>
          <p:cNvSpPr/>
          <p:nvPr/>
        </p:nvSpPr>
        <p:spPr>
          <a:xfrm>
            <a:off x="918964" y="2264092"/>
            <a:ext cx="570675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\w</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a-zA-Z0-9_</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\W</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^a-zA-Z0-9_</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p>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\d</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0-9</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\D</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tương tự với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^0-9</a:t>
            </a:r>
            <a:r>
              <a:rPr lang="en-US" altLang="ko-KR" sz="1200" dirty="0">
                <a:solidFill>
                  <a:srgbClr val="FF0000"/>
                </a:solidFill>
                <a:latin typeface="SamsungOne-400" panose="020B0503030303020204" pitchFamily="34" charset="0"/>
                <a:ea typeface="SamsungOne-400" panose="020B0503030303020204" pitchFamily="34" charset="0"/>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\s</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a:spcAft>
                <a:spcPts val="600"/>
              </a:spcAft>
            </a:pP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rPr>
              <a:t>\S</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phải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trắng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p:txBody>
      </p:sp>
      <p:sp>
        <p:nvSpPr>
          <p:cNvPr id="16"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Có các biểu thức tốc ký như sau: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Metacharacters: </a:t>
              </a:r>
              <a:r>
                <a:rPr lang="en-US" altLang="ko-KR" sz="1300" b="1" dirty="0">
                  <a:solidFill>
                    <a:srgbClr val="FF0000"/>
                  </a:solidFill>
                  <a:latin typeface="SamsungOne-400" panose="020B0503030303020204" pitchFamily="34" charset="0"/>
                  <a:ea typeface="SamsungOne-400" panose="020B0503030303020204" pitchFamily="34" charset="0"/>
                </a:rPr>
                <a:t>[ ] </a:t>
              </a:r>
              <a:r>
                <a:rPr lang="vi-VN" altLang="ko-KR" sz="1300" dirty="0">
                  <a:solidFill>
                    <a:schemeClr val="tx1"/>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p>
          </p:txBody>
        </p:sp>
      </p:grpSp>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277919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D870279C-1476-4746-BA8B-626B0621114B}"/>
              </a:ext>
            </a:extLst>
          </p:cNvPr>
          <p:cNvGraphicFramePr>
            <a:graphicFrameLocks noGrp="1"/>
          </p:cNvGraphicFramePr>
          <p:nvPr>
            <p:extLst>
              <p:ext uri="{D42A27DB-BD31-4B8C-83A1-F6EECF244321}">
                <p14:modId xmlns:p14="http://schemas.microsoft.com/office/powerpoint/2010/main" val="2006281256"/>
              </p:ext>
            </p:extLst>
          </p:nvPr>
        </p:nvGraphicFramePr>
        <p:xfrm>
          <a:off x="711200" y="2579355"/>
          <a:ext cx="8640762" cy="1351026"/>
        </p:xfrm>
        <a:graphic>
          <a:graphicData uri="http://schemas.openxmlformats.org/drawingml/2006/table">
            <a:tbl>
              <a:tblPr/>
              <a:tblGrid>
                <a:gridCol w="1283839">
                  <a:extLst>
                    <a:ext uri="{9D8B030D-6E8A-4147-A177-3AD203B41FA5}">
                      <a16:colId xmlns:a16="http://schemas.microsoft.com/office/drawing/2014/main" val="20000"/>
                    </a:ext>
                  </a:extLst>
                </a:gridCol>
                <a:gridCol w="1461648">
                  <a:extLst>
                    <a:ext uri="{9D8B030D-6E8A-4147-A177-3AD203B41FA5}">
                      <a16:colId xmlns:a16="http://schemas.microsoft.com/office/drawing/2014/main" val="20001"/>
                    </a:ext>
                  </a:extLst>
                </a:gridCol>
                <a:gridCol w="1034349">
                  <a:extLst>
                    <a:ext uri="{9D8B030D-6E8A-4147-A177-3AD203B41FA5}">
                      <a16:colId xmlns:a16="http://schemas.microsoft.com/office/drawing/2014/main" val="20002"/>
                    </a:ext>
                  </a:extLst>
                </a:gridCol>
                <a:gridCol w="4860926">
                  <a:extLst>
                    <a:ext uri="{9D8B030D-6E8A-4147-A177-3AD203B41FA5}">
                      <a16:colId xmlns:a16="http://schemas.microsoft.com/office/drawing/2014/main" val="20003"/>
                    </a:ext>
                  </a:extLst>
                </a:gridCol>
              </a:tblGrid>
              <a:tr h="0">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 </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aab</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chấm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“a0b”</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0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khớp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dấu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chấm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abc</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có</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ký</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tự</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nào</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giữa</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và</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“b”.</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5" name="Rectangle 12">
            <a:extLst>
              <a:ext uri="{FF2B5EF4-FFF2-40B4-BE49-F238E27FC236}">
                <a16:creationId xmlns:a16="http://schemas.microsoft.com/office/drawing/2014/main" id="{21AF2910-3A21-4AF0-8BEB-2CFB2DD395C0}"/>
              </a:ext>
            </a:extLst>
          </p:cNvPr>
          <p:cNvSpPr/>
          <p:nvPr/>
        </p:nvSpPr>
        <p:spPr>
          <a:xfrm>
            <a:off x="712182" y="1801735"/>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Dấu chấm khớp với bất kỳ ký tự nào.</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là dấu chấm dưới dạng một ký tự (không phải là siêu ký tự).</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193EB0"/>
                  </a:solidFill>
                  <a:latin typeface="SamsungOne-400" panose="020B0503030303020204" pitchFamily="34" charset="0"/>
                  <a:ea typeface="SamsungOne-400" panose="020B0503030303020204" pitchFamily="34" charset="0"/>
                </a:rPr>
                <a:t>Dot</a:t>
              </a:r>
              <a:r>
                <a:rPr lang="en-US" altLang="ko-KR" sz="1300" b="1" dirty="0">
                  <a:solidFill>
                    <a:srgbClr val="FF0000"/>
                  </a:solidFill>
                  <a:latin typeface="SamsungOne-400" panose="020B0503030303020204" pitchFamily="34" charset="0"/>
                  <a:ea typeface="SamsungOne-400" panose="020B0503030303020204" pitchFamily="34" charset="0"/>
                </a:rPr>
                <a:t> .</a:t>
              </a:r>
            </a:p>
          </p:txBody>
        </p:sp>
      </p:grpSp>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831337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9">
            <a:extLst>
              <a:ext uri="{FF2B5EF4-FFF2-40B4-BE49-F238E27FC236}">
                <a16:creationId xmlns:a16="http://schemas.microsoft.com/office/drawing/2014/main" id="{B4A43484-9B43-4940-AFD1-120A03E81C28}"/>
              </a:ext>
            </a:extLst>
          </p:cNvPr>
          <p:cNvGraphicFramePr>
            <a:graphicFrameLocks noGrp="1"/>
          </p:cNvGraphicFramePr>
          <p:nvPr>
            <p:extLst>
              <p:ext uri="{D42A27DB-BD31-4B8C-83A1-F6EECF244321}">
                <p14:modId xmlns:p14="http://schemas.microsoft.com/office/powerpoint/2010/main" val="3076770619"/>
              </p:ext>
            </p:extLst>
          </p:nvPr>
        </p:nvGraphicFramePr>
        <p:xfrm>
          <a:off x="703264" y="2291323"/>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 </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ba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4"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Pattern that repeats the preceding character for any number of times (including 0).</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7"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0614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989683" y="2636912"/>
            <a:ext cx="8264212" cy="3429097"/>
            <a:chOff x="989683" y="2748696"/>
            <a:chExt cx="8264212" cy="3429097"/>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vi-VN" altLang="ko-KR" sz="3200" b="1" dirty="0">
                  <a:solidFill>
                    <a:prstClr val="black"/>
                  </a:solidFill>
                  <a:latin typeface="iCiel Samsung Sharp Sans Regular" pitchFamily="2" charset="77"/>
                  <a:cs typeface="iCiel Samsung Sharp Sans Regular" pitchFamily="2" charset="77"/>
                </a:rPr>
                <a:t>Khám phá dữ liệu văn bản</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8" name="그룹 7"/>
            <p:cNvGrpSpPr/>
            <p:nvPr/>
          </p:nvGrpSpPr>
          <p:grpSpPr>
            <a:xfrm>
              <a:off x="1062980" y="3839616"/>
              <a:ext cx="5700472" cy="2338177"/>
              <a:chOff x="1051307" y="3823421"/>
              <a:chExt cx="5700472" cy="2338177"/>
            </a:xfrm>
          </p:grpSpPr>
          <p:grpSp>
            <p:nvGrpSpPr>
              <p:cNvPr id="3" name="그룹 2"/>
              <p:cNvGrpSpPr/>
              <p:nvPr/>
            </p:nvGrpSpPr>
            <p:grpSpPr>
              <a:xfrm>
                <a:off x="1051307" y="3823421"/>
                <a:ext cx="5700472" cy="278064"/>
                <a:chOff x="1051307" y="3823421"/>
                <a:chExt cx="5700472" cy="278064"/>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824614"/>
                  <a:ext cx="5517651"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1.1.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Khai</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thác</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văn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bản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là gì</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a:t>
                  </a: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p:cNvGrpSpPr/>
              <p:nvPr/>
            </p:nvGrpSpPr>
            <p:grpSpPr>
              <a:xfrm>
                <a:off x="1051307" y="4235447"/>
                <a:ext cx="5700472" cy="278084"/>
                <a:chOff x="1051307" y="4253117"/>
                <a:chExt cx="5700472" cy="278084"/>
              </a:xfrm>
            </p:grpSpPr>
            <p:sp>
              <p:nvSpPr>
                <p:cNvPr id="26" name="직사각형 25">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Thu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8"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Thao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chuỗi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(NLP) </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5" name="그룹 4"/>
              <p:cNvGrpSpPr/>
              <p:nvPr/>
            </p:nvGrpSpPr>
            <p:grpSpPr>
              <a:xfrm>
                <a:off x="1051307" y="5471508"/>
                <a:ext cx="3588334" cy="278064"/>
                <a:chOff x="1051307" y="5517232"/>
                <a:chExt cx="3588334" cy="278064"/>
              </a:xfrm>
            </p:grpSpPr>
            <p:sp>
              <p:nvSpPr>
                <p:cNvPr id="22"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34"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nvGrpSpPr>
              <p:cNvPr id="7" name="그룹 6"/>
              <p:cNvGrpSpPr/>
              <p:nvPr/>
            </p:nvGrpSpPr>
            <p:grpSpPr>
              <a:xfrm>
                <a:off x="1051307" y="5883515"/>
                <a:ext cx="3408394" cy="278083"/>
                <a:chOff x="1051307" y="5943581"/>
                <a:chExt cx="3408394" cy="278083"/>
              </a:xfrm>
            </p:grpSpPr>
            <p:sp>
              <p:nvSpPr>
                <p:cNvPr id="33"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35"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Corpus</a:t>
                  </a:r>
                </a:p>
              </p:txBody>
            </p:sp>
          </p:grpSp>
        </p:grpSp>
      </p:grpSp>
    </p:spTree>
    <p:extLst>
      <p:ext uri="{BB962C8B-B14F-4D97-AF65-F5344CB8AC3E}">
        <p14:creationId xmlns:p14="http://schemas.microsoft.com/office/powerpoint/2010/main" val="133958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19">
            <a:extLst>
              <a:ext uri="{FF2B5EF4-FFF2-40B4-BE49-F238E27FC236}">
                <a16:creationId xmlns:a16="http://schemas.microsoft.com/office/drawing/2014/main" id="{AAAB1317-E085-430C-ABD6-5922A6699787}"/>
              </a:ext>
            </a:extLst>
          </p:cNvPr>
          <p:cNvGraphicFramePr>
            <a:graphicFrameLocks noGrp="1"/>
          </p:cNvGraphicFramePr>
          <p:nvPr>
            <p:extLst>
              <p:ext uri="{D42A27DB-BD31-4B8C-83A1-F6EECF244321}">
                <p14:modId xmlns:p14="http://schemas.microsoft.com/office/powerpoint/2010/main" val="426142968"/>
              </p:ext>
            </p:extLst>
          </p:nvPr>
        </p:nvGraphicFramePr>
        <p:xfrm>
          <a:off x="703264" y="2291323"/>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 hiện 1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ba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Mẫu lặp lại ký tự trước đó ít nhất một lần hoặc nhiều lần.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2911748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9">
            <a:extLst>
              <a:ext uri="{FF2B5EF4-FFF2-40B4-BE49-F238E27FC236}">
                <a16:creationId xmlns:a16="http://schemas.microsoft.com/office/drawing/2014/main" id="{F61BD83E-7D69-4CFD-9C6D-8D65ACE403B3}"/>
              </a:ext>
            </a:extLst>
          </p:cNvPr>
          <p:cNvGraphicFramePr>
            <a:graphicFrameLocks noGrp="1"/>
          </p:cNvGraphicFramePr>
          <p:nvPr>
            <p:extLst>
              <p:ext uri="{D42A27DB-BD31-4B8C-83A1-F6EECF244321}">
                <p14:modId xmlns:p14="http://schemas.microsoft.com/office/powerpoint/2010/main" val="3216098461"/>
              </p:ext>
            </p:extLst>
          </p:nvPr>
        </p:nvGraphicFramePr>
        <p:xfrm>
          <a:off x="703264" y="2291323"/>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xuất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một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hai lần (hơn một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Mẫu mà ký tự phía trước không xuất hiện hoặc chỉ xuất hiện một lần.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28141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5388E827-640D-4796-A374-D6139CE2D16B}"/>
              </a:ext>
            </a:extLst>
          </p:cNvPr>
          <p:cNvGraphicFramePr>
            <a:graphicFrameLocks noGrp="1"/>
          </p:cNvGraphicFramePr>
          <p:nvPr>
            <p:extLst>
              <p:ext uri="{D42A27DB-BD31-4B8C-83A1-F6EECF244321}">
                <p14:modId xmlns:p14="http://schemas.microsoft.com/office/powerpoint/2010/main" val="2878002489"/>
              </p:ext>
            </p:extLst>
          </p:nvPr>
        </p:nvGraphicFramePr>
        <p:xfrm>
          <a:off x="703264" y="2291323"/>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lặp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lặp</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đúng hai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Mẫu trong đó ký tự đứng trước được lặp lại </a:t>
            </a:r>
            <a:r>
              <a:rPr lang="vi-VN" altLang="ko-KR" sz="1300" i="1" dirty="0">
                <a:solidFill>
                  <a:srgbClr val="00B0F0"/>
                </a:solidFill>
                <a:latin typeface="SamsungOne-400" panose="020B0503030303020204" pitchFamily="34" charset="0"/>
                <a:ea typeface="SamsungOne-400" panose="020B0503030303020204" pitchFamily="34" charset="0"/>
              </a:rPr>
              <a:t>m</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lần.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r>
                <a:rPr lang="en-US" altLang="ko-KR" sz="1300" b="1" dirty="0">
                  <a:solidFill>
                    <a:srgbClr val="00B050"/>
                  </a:solidFill>
                  <a:latin typeface="SamsungOne-400" panose="020B0503030303020204" pitchFamily="34" charset="0"/>
                  <a:ea typeface="SamsungOne-400" panose="020B0503030303020204" pitchFamily="34" charset="0"/>
                </a:rPr>
                <a:t>m</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165983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4CC7D594-B852-4C31-AC6E-926349741F05}"/>
              </a:ext>
            </a:extLst>
          </p:cNvPr>
          <p:cNvGraphicFramePr>
            <a:graphicFrameLocks noGrp="1"/>
          </p:cNvGraphicFramePr>
          <p:nvPr>
            <p:extLst>
              <p:ext uri="{D42A27DB-BD31-4B8C-83A1-F6EECF244321}">
                <p14:modId xmlns:p14="http://schemas.microsoft.com/office/powerpoint/2010/main" val="2268025396"/>
              </p:ext>
            </p:extLst>
          </p:nvPr>
        </p:nvGraphicFramePr>
        <p:xfrm>
          <a:off x="703264" y="2291323"/>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ít hơn hai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ba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{2,5}</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caaaaaat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được lặp lại nhiều hơn năm lần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Mẫu trong đó ký tự đứng trước được lặp lại từ m đến n lần.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r>
                <a:rPr lang="en-US" altLang="ko-KR" sz="1300" b="1" dirty="0">
                  <a:solidFill>
                    <a:srgbClr val="00B050"/>
                  </a:solidFill>
                  <a:latin typeface="SamsungOne-400" panose="020B0503030303020204" pitchFamily="34" charset="0"/>
                  <a:ea typeface="SamsungOne-400" panose="020B0503030303020204" pitchFamily="34" charset="0"/>
                </a:rPr>
                <a:t>m, n</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073690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9">
            <a:extLst>
              <a:ext uri="{FF2B5EF4-FFF2-40B4-BE49-F238E27FC236}">
                <a16:creationId xmlns:a16="http://schemas.microsoft.com/office/drawing/2014/main" id="{AB01C4A4-470E-4EB9-9BA0-F1094FBE140E}"/>
              </a:ext>
            </a:extLst>
          </p:cNvPr>
          <p:cNvGraphicFramePr>
            <a:graphicFrameLocks noGrp="1"/>
          </p:cNvGraphicFramePr>
          <p:nvPr>
            <p:extLst>
              <p:ext uri="{D42A27DB-BD31-4B8C-83A1-F6EECF244321}">
                <p14:modId xmlns:p14="http://schemas.microsoft.com/office/powerpoint/2010/main" val="837501032"/>
              </p:ext>
            </p:extLst>
          </p:nvPr>
        </p:nvGraphicFramePr>
        <p:xfrm>
          <a:off x="703264" y="2579355"/>
          <a:ext cx="8640763" cy="842327"/>
        </p:xfrm>
        <a:graphic>
          <a:graphicData uri="http://schemas.openxmlformats.org/drawingml/2006/table">
            <a:tbl>
              <a:tblPr/>
              <a:tblGrid>
                <a:gridCol w="1125536">
                  <a:extLst>
                    <a:ext uri="{9D8B030D-6E8A-4147-A177-3AD203B41FA5}">
                      <a16:colId xmlns:a16="http://schemas.microsoft.com/office/drawing/2014/main" val="20000"/>
                    </a:ext>
                  </a:extLst>
                </a:gridCol>
                <a:gridCol w="1705202">
                  <a:extLst>
                    <a:ext uri="{9D8B030D-6E8A-4147-A177-3AD203B41FA5}">
                      <a16:colId xmlns:a16="http://schemas.microsoft.com/office/drawing/2014/main" val="20001"/>
                    </a:ext>
                  </a:extLst>
                </a:gridCol>
                <a:gridCol w="1415369">
                  <a:extLst>
                    <a:ext uri="{9D8B030D-6E8A-4147-A177-3AD203B41FA5}">
                      <a16:colId xmlns:a16="http://schemas.microsoft.com/office/drawing/2014/main" val="20002"/>
                    </a:ext>
                  </a:extLst>
                </a:gridCol>
                <a:gridCol w="4394656">
                  <a:extLst>
                    <a:ext uri="{9D8B030D-6E8A-4147-A177-3AD203B41FA5}">
                      <a16:colId xmlns:a16="http://schemas.microsoft.com/office/drawing/2014/main" val="20003"/>
                    </a:ext>
                  </a:extLst>
                </a:gridCol>
              </a:tblGrid>
              <a:tr h="293687">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Life”</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“Life is boring”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 "Life" được tìm thấy ở đầu 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Life”</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“My Life is boring”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thấy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"Life"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đầu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5" name="Rectangle 12">
            <a:extLst>
              <a:ext uri="{FF2B5EF4-FFF2-40B4-BE49-F238E27FC236}">
                <a16:creationId xmlns:a16="http://schemas.microsoft.com/office/drawing/2014/main" id="{21AF2910-3A21-4AF0-8BEB-2CFB2DD395C0}"/>
              </a:ext>
            </a:extLst>
          </p:cNvPr>
          <p:cNvSpPr/>
          <p:nvPr/>
        </p:nvSpPr>
        <p:spPr>
          <a:xfrm>
            <a:off x="712182" y="1801735"/>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sau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khớp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chuỗi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cùng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ký</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ngoặc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vuông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 ]”</a:t>
            </a:r>
          </a:p>
        </p:txBody>
      </p:sp>
      <p:grpSp>
        <p:nvGrpSpPr>
          <p:cNvPr id="21" name="그룹 20">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6" name="직사각형 15">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488345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19">
            <a:extLst>
              <a:ext uri="{FF2B5EF4-FFF2-40B4-BE49-F238E27FC236}">
                <a16:creationId xmlns:a16="http://schemas.microsoft.com/office/drawing/2014/main" id="{3FC8907B-3268-449D-8EC0-DAA99442E622}"/>
              </a:ext>
            </a:extLst>
          </p:cNvPr>
          <p:cNvGraphicFramePr>
            <a:graphicFrameLocks noGrp="1"/>
          </p:cNvGraphicFramePr>
          <p:nvPr>
            <p:extLst>
              <p:ext uri="{D42A27DB-BD31-4B8C-83A1-F6EECF244321}">
                <p14:modId xmlns:p14="http://schemas.microsoft.com/office/powerpoint/2010/main" val="3549244668"/>
              </p:ext>
            </p:extLst>
          </p:nvPr>
        </p:nvGraphicFramePr>
        <p:xfrm>
          <a:off x="703264" y="2291323"/>
          <a:ext cx="8640763" cy="842327"/>
        </p:xfrm>
        <a:graphic>
          <a:graphicData uri="http://schemas.openxmlformats.org/drawingml/2006/table">
            <a:tbl>
              <a:tblPr/>
              <a:tblGrid>
                <a:gridCol w="1125536">
                  <a:extLst>
                    <a:ext uri="{9D8B030D-6E8A-4147-A177-3AD203B41FA5}">
                      <a16:colId xmlns:a16="http://schemas.microsoft.com/office/drawing/2014/main" val="20000"/>
                    </a:ext>
                  </a:extLst>
                </a:gridCol>
                <a:gridCol w="1705202">
                  <a:extLst>
                    <a:ext uri="{9D8B030D-6E8A-4147-A177-3AD203B41FA5}">
                      <a16:colId xmlns:a16="http://schemas.microsoft.com/office/drawing/2014/main" val="20001"/>
                    </a:ext>
                  </a:extLst>
                </a:gridCol>
                <a:gridCol w="1415369">
                  <a:extLst>
                    <a:ext uri="{9D8B030D-6E8A-4147-A177-3AD203B41FA5}">
                      <a16:colId xmlns:a16="http://schemas.microsoft.com/office/drawing/2014/main" val="20002"/>
                    </a:ext>
                  </a:extLst>
                </a:gridCol>
                <a:gridCol w="4394656">
                  <a:extLst>
                    <a:ext uri="{9D8B030D-6E8A-4147-A177-3AD203B41FA5}">
                      <a16:colId xmlns:a16="http://schemas.microsoft.com/office/drawing/2014/main" val="20003"/>
                    </a:ext>
                  </a:extLst>
                </a:gridCol>
              </a:tblGrid>
              <a:tr h="293687">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“Python</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“Python is easy”</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thấy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"Python" ở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cuối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“Python</a:t>
                      </a:r>
                      <a:r>
                        <a:rPr lang="en-US"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“You need Python”</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 "Python" được tìm thấy ở cuối 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Mẫu trước $ khớp với phần cuối của chuỗi hoặc văn bản.</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845754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067B0C7F-251F-4BCA-983C-A6B62A5DCDCD}"/>
              </a:ext>
            </a:extLst>
          </p:cNvPr>
          <p:cNvGraphicFramePr>
            <a:graphicFrameLocks noGrp="1"/>
          </p:cNvGraphicFramePr>
          <p:nvPr>
            <p:extLst>
              <p:ext uri="{D42A27DB-BD31-4B8C-83A1-F6EECF244321}">
                <p14:modId xmlns:p14="http://schemas.microsoft.com/office/powerpoint/2010/main" val="324745501"/>
              </p:ext>
            </p:extLst>
          </p:nvPr>
        </p:nvGraphicFramePr>
        <p:xfrm>
          <a:off x="703264" y="2579355"/>
          <a:ext cx="8640763" cy="135102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RegEx</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Chuỗi</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Khớp</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ea typeface="SamsungOne-700" panose="020B0803030303020204" pitchFamily="34" charset="0"/>
                          <a:cs typeface="Times New Roman" panose="02020603050405020304" pitchFamily="18" charset="0"/>
                        </a:rPr>
                        <a:t>Giải thích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love</a:t>
                      </a:r>
                      <a:r>
                        <a:rPr lang="en-US"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hate</a:t>
                      </a: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 love you”</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“love”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 được tìm thấy trong 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love</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hate</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 hate him”</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“hate”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 được tìm thấy trong 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love</a:t>
                      </a:r>
                      <a:r>
                        <a:rPr lang="en-US" altLang="ko-KR" sz="1200" b="0" kern="1200" dirty="0" err="1">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hate</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 like you”</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tìm</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thấy</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mẫu</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love</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hay "</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hate</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nào</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trong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chuỗi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21AF2910-3A21-4AF0-8BEB-2CFB2DD395C0}"/>
              </a:ext>
            </a:extLst>
          </p:cNvPr>
          <p:cNvSpPr/>
          <p:nvPr/>
        </p:nvSpPr>
        <p:spPr>
          <a:xfrm>
            <a:off x="712182" y="1801735"/>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Được sử dụng để nối các mẫu theo logic </a:t>
            </a:r>
            <a:r>
              <a:rPr lang="vi-VN" altLang="ko-KR" sz="1300" dirty="0">
                <a:solidFill>
                  <a:srgbClr val="00B0F0"/>
                </a:solidFill>
                <a:latin typeface="SamsungOne-400" panose="020B0503030303020204" pitchFamily="34" charset="0"/>
                <a:ea typeface="SamsungOne-400" panose="020B0503030303020204" pitchFamily="34" charset="0"/>
              </a:rPr>
              <a:t>hoặc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Nhiều hơn hai mẫu có thể được nối bởi logic </a:t>
            </a:r>
            <a:r>
              <a:rPr lang="vi-VN" altLang="ko-KR" sz="1300" dirty="0">
                <a:solidFill>
                  <a:srgbClr val="00B0F0"/>
                </a:solidFill>
                <a:latin typeface="SamsungOne-400" panose="020B0503030303020204" pitchFamily="34" charset="0"/>
                <a:ea typeface="SamsungOne-400" panose="020B0503030303020204" pitchFamily="34" charset="0"/>
              </a:rPr>
              <a:t>hoặc</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2" name="직사각형 21">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3" name="직사각형 22">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Metacharacters</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4337"/>
                  </a:solidFill>
                  <a:latin typeface="SamsungOne-400" panose="020B0503030303020204" pitchFamily="34" charset="0"/>
                  <a:ea typeface="SamsungOne-400" panose="020B0503030303020204" pitchFamily="34" charset="0"/>
                </a:rPr>
                <a:t>|</a:t>
              </a:r>
            </a:p>
          </p:txBody>
        </p:sp>
      </p:grpSp>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2" name="직사각형 1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2501418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2AC01966-1021-4A42-94A7-3654EAC0E7F2}"/>
              </a:ext>
            </a:extLst>
          </p:cNvPr>
          <p:cNvSpPr/>
          <p:nvPr/>
        </p:nvSpPr>
        <p:spPr>
          <a:xfrm>
            <a:off x="711201" y="439871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Trong ví dụ này, một biểu thức chính quy tương đương là: my_regex = re.compile("(\d+)\D+(\d+)")</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23"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kèm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5" name="그룹 2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6" name="직사각형 2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b="1" dirty="0">
                <a:solidFill>
                  <a:srgbClr val="FF4337"/>
                </a:solidFill>
                <a:latin typeface="SamsungOne-400" panose="020B0503030303020204" pitchFamily="34" charset="0"/>
                <a:ea typeface="SamsungOne-400" panose="020B0503030303020204" pitchFamily="34" charset="0"/>
              </a:endParaRPr>
            </a:p>
          </p:txBody>
        </p:sp>
      </p:grpSp>
      <p:sp>
        <p:nvSpPr>
          <p:cNvPr id="15" name="직사각형 14">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4" name="그룹 3"/>
          <p:cNvGrpSpPr/>
          <p:nvPr/>
        </p:nvGrpSpPr>
        <p:grpSpPr>
          <a:xfrm>
            <a:off x="558296" y="2174218"/>
            <a:ext cx="8782051" cy="2080478"/>
            <a:chOff x="558296" y="2174218"/>
            <a:chExt cx="8782051" cy="2080478"/>
          </a:xfrm>
        </p:grpSpPr>
        <p:grpSp>
          <p:nvGrpSpPr>
            <p:cNvPr id="3" name="그룹 2"/>
            <p:cNvGrpSpPr/>
            <p:nvPr/>
          </p:nvGrpSpPr>
          <p:grpSpPr>
            <a:xfrm>
              <a:off x="558296" y="2174218"/>
              <a:ext cx="8782051" cy="2080478"/>
              <a:chOff x="558296" y="2515101"/>
              <a:chExt cx="8782051" cy="2080478"/>
            </a:xfrm>
          </p:grpSpPr>
          <p:sp>
            <p:nvSpPr>
              <p:cNvPr id="14" name="모서리가 둥근 직사각형 4">
                <a:extLst>
                  <a:ext uri="{FF2B5EF4-FFF2-40B4-BE49-F238E27FC236}">
                    <a16:creationId xmlns:a16="http://schemas.microsoft.com/office/drawing/2014/main" id="{E9E1B7DD-9CBE-460A-A749-700BF017FB9F}"/>
                  </a:ext>
                </a:extLst>
              </p:cNvPr>
              <p:cNvSpPr/>
              <p:nvPr/>
            </p:nvSpPr>
            <p:spPr>
              <a:xfrm>
                <a:off x="558296" y="2515101"/>
                <a:ext cx="8782050" cy="208047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r="17535"/>
              <a:stretch/>
            </p:blipFill>
            <p:spPr>
              <a:xfrm>
                <a:off x="990973" y="2623668"/>
                <a:ext cx="8349374" cy="1836037"/>
              </a:xfrm>
              <a:prstGeom prst="rect">
                <a:avLst/>
              </a:prstGeom>
              <a:ln>
                <a:noFill/>
              </a:ln>
            </p:spPr>
          </p:pic>
        </p:grpSp>
        <p:sp>
          <p:nvSpPr>
            <p:cNvPr id="19" name="사각형: 둥근 모서리 36">
              <a:extLst>
                <a:ext uri="{FF2B5EF4-FFF2-40B4-BE49-F238E27FC236}">
                  <a16:creationId xmlns:a16="http://schemas.microsoft.com/office/drawing/2014/main" id="{DE0D565A-844D-4ED4-980A-66C70D6D9DE2}"/>
                </a:ext>
              </a:extLst>
            </p:cNvPr>
            <p:cNvSpPr/>
            <p:nvPr/>
          </p:nvSpPr>
          <p:spPr>
            <a:xfrm>
              <a:off x="661517" y="228227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grpSp>
    </p:spTree>
    <p:extLst>
      <p:ext uri="{BB962C8B-B14F-4D97-AF65-F5344CB8AC3E}">
        <p14:creationId xmlns:p14="http://schemas.microsoft.com/office/powerpoint/2010/main" val="4178101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kèm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b="1" dirty="0">
                <a:solidFill>
                  <a:srgbClr val="FF4337"/>
                </a:solidFill>
                <a:latin typeface="SamsungOne-400" panose="020B0503030303020204" pitchFamily="34" charset="0"/>
                <a:ea typeface="SamsungOne-400" panose="020B0503030303020204" pitchFamily="34" charset="0"/>
              </a:endParaRPr>
            </a:p>
          </p:txBody>
        </p:sp>
      </p:grpSp>
      <p:grpSp>
        <p:nvGrpSpPr>
          <p:cNvPr id="4" name="그룹 3"/>
          <p:cNvGrpSpPr/>
          <p:nvPr/>
        </p:nvGrpSpPr>
        <p:grpSpPr>
          <a:xfrm>
            <a:off x="565665" y="2220301"/>
            <a:ext cx="6122927" cy="224512"/>
            <a:chOff x="916717" y="2219315"/>
            <a:chExt cx="6122927" cy="224512"/>
          </a:xfrm>
        </p:grpSpPr>
        <p:sp>
          <p:nvSpPr>
            <p:cNvPr id="30" name="사각형: 둥근 모서리 36">
              <a:extLst>
                <a:ext uri="{FF2B5EF4-FFF2-40B4-BE49-F238E27FC236}">
                  <a16:creationId xmlns:a16="http://schemas.microsoft.com/office/drawing/2014/main" id="{DE0D565A-844D-4ED4-980A-66C70D6D9DE2}"/>
                </a:ext>
              </a:extLst>
            </p:cNvPr>
            <p:cNvSpPr/>
            <p:nvPr/>
          </p:nvSpPr>
          <p:spPr>
            <a:xfrm>
              <a:off x="916717" y="221931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31" name="직사각형 30">
              <a:extLst>
                <a:ext uri="{FF2B5EF4-FFF2-40B4-BE49-F238E27FC236}">
                  <a16:creationId xmlns:a16="http://schemas.microsoft.com/office/drawing/2014/main" id="{A9688491-D9F4-45CF-BEA5-79DA89498E9C}"/>
                </a:ext>
              </a:extLst>
            </p:cNvPr>
            <p:cNvSpPr/>
            <p:nvPr/>
          </p:nvSpPr>
          <p:spPr>
            <a:xfrm>
              <a:off x="1332892" y="2228383"/>
              <a:ext cx="570675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8" name="그룹 17">
            <a:extLst>
              <a:ext uri="{FF2B5EF4-FFF2-40B4-BE49-F238E27FC236}">
                <a16:creationId xmlns:a16="http://schemas.microsoft.com/office/drawing/2014/main" id="{C1704696-C8B7-455A-B009-589CDE33BD0E}"/>
              </a:ext>
            </a:extLst>
          </p:cNvPr>
          <p:cNvGrpSpPr/>
          <p:nvPr/>
        </p:nvGrpSpPr>
        <p:grpSpPr>
          <a:xfrm>
            <a:off x="557644" y="3699231"/>
            <a:ext cx="8782050" cy="715933"/>
            <a:chOff x="568325" y="5114926"/>
            <a:chExt cx="8782050" cy="739789"/>
          </a:xfrm>
        </p:grpSpPr>
        <p:sp>
          <p:nvSpPr>
            <p:cNvPr id="19"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1" name="그룹 20">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35"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1-3</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34" name="TextBox 33">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Nếu</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a:t>
              </a: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status</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code là 200 </a:t>
              </a:r>
              <a:r>
                <a:rPr lang="fr-FR" altLang="ko-KR" sz="1300" dirty="0" err="1">
                  <a:latin typeface="SamsungOne-400" panose="020B0503030303020204" pitchFamily="34" charset="0"/>
                  <a:ea typeface="SamsungOne-400" panose="020B0503030303020204" pitchFamily="34" charset="0"/>
                  <a:cs typeface="Tahoma" panose="020B0604030504040204" pitchFamily="34" charset="0"/>
                </a:rPr>
                <a:t>thì</a:t>
              </a:r>
              <a:r>
                <a:rPr lang="fr-FR" altLang="ko-KR" sz="1300" dirty="0">
                  <a:latin typeface="SamsungOne-400" panose="020B0503030303020204" pitchFamily="34" charset="0"/>
                  <a:ea typeface="SamsungOne-400" panose="020B0503030303020204" pitchFamily="34" charset="0"/>
                  <a:cs typeface="Tahoma" panose="020B0604030504040204" pitchFamily="34" charset="0"/>
                </a:rPr>
                <a:t> OK.</a:t>
              </a:r>
              <a:endParaRPr lang="ko-KR" altLang="en-US" sz="1300" dirty="0">
                <a:solidFill>
                  <a:prstClr val="black">
                    <a:lumMod val="85000"/>
                    <a:lumOff val="15000"/>
                  </a:prstClr>
                </a:solidFill>
                <a:latin typeface="SamsungOne-400" panose="020B0503030303020204" pitchFamily="34" charset="0"/>
              </a:endParaRPr>
            </a:p>
          </p:txBody>
        </p:sp>
      </p:grpSp>
      <p:grpSp>
        <p:nvGrpSpPr>
          <p:cNvPr id="2" name="그룹 1"/>
          <p:cNvGrpSpPr/>
          <p:nvPr/>
        </p:nvGrpSpPr>
        <p:grpSpPr>
          <a:xfrm>
            <a:off x="558296" y="2515101"/>
            <a:ext cx="8782050" cy="1089167"/>
            <a:chOff x="558296" y="2515101"/>
            <a:chExt cx="8782050" cy="1089167"/>
          </a:xfrm>
        </p:grpSpPr>
        <p:sp>
          <p:nvSpPr>
            <p:cNvPr id="17" name="모서리가 둥근 직사각형 4">
              <a:extLst>
                <a:ext uri="{FF2B5EF4-FFF2-40B4-BE49-F238E27FC236}">
                  <a16:creationId xmlns:a16="http://schemas.microsoft.com/office/drawing/2014/main" id="{E9E1B7DD-9CBE-460A-A749-700BF017FB9F}"/>
                </a:ext>
              </a:extLst>
            </p:cNvPr>
            <p:cNvSpPr/>
            <p:nvPr/>
          </p:nvSpPr>
          <p:spPr>
            <a:xfrm>
              <a:off x="558296" y="2515101"/>
              <a:ext cx="8782050" cy="10891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4"/>
            <a:srcRect r="13815"/>
            <a:stretch/>
          </p:blipFill>
          <p:spPr>
            <a:xfrm>
              <a:off x="653610" y="2598821"/>
              <a:ext cx="8681534" cy="902074"/>
            </a:xfrm>
            <a:prstGeom prst="rect">
              <a:avLst/>
            </a:prstGeom>
            <a:ln>
              <a:noFill/>
            </a:ln>
          </p:spPr>
        </p:pic>
      </p:grpSp>
      <p:sp>
        <p:nvSpPr>
          <p:cNvPr id="24" name="직사각형 2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23" name="그룹 2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2263522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kèm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b="1" dirty="0">
                <a:solidFill>
                  <a:srgbClr val="FF4337"/>
                </a:solidFill>
                <a:latin typeface="SamsungOne-400" panose="020B0503030303020204" pitchFamily="34" charset="0"/>
                <a:ea typeface="SamsungOne-400" panose="020B0503030303020204" pitchFamily="34" charset="0"/>
              </a:endParaRPr>
            </a:p>
          </p:txBody>
        </p:sp>
      </p:grpSp>
      <p:grpSp>
        <p:nvGrpSpPr>
          <p:cNvPr id="18" name="그룹 17">
            <a:extLst>
              <a:ext uri="{FF2B5EF4-FFF2-40B4-BE49-F238E27FC236}">
                <a16:creationId xmlns:a16="http://schemas.microsoft.com/office/drawing/2014/main" id="{C1704696-C8B7-455A-B009-589CDE33BD0E}"/>
              </a:ext>
            </a:extLst>
          </p:cNvPr>
          <p:cNvGrpSpPr/>
          <p:nvPr/>
        </p:nvGrpSpPr>
        <p:grpSpPr>
          <a:xfrm>
            <a:off x="557644" y="3699231"/>
            <a:ext cx="8782050" cy="715933"/>
            <a:chOff x="568325" y="5114926"/>
            <a:chExt cx="8782050" cy="739789"/>
          </a:xfrm>
        </p:grpSpPr>
        <p:sp>
          <p:nvSpPr>
            <p:cNvPr id="19" name="모서리가 둥근 직사각형 4">
              <a:extLst>
                <a:ext uri="{FF2B5EF4-FFF2-40B4-BE49-F238E27FC236}">
                  <a16:creationId xmlns:a16="http://schemas.microsoft.com/office/drawing/2014/main" id="{F9D3A5F9-B660-4627-B7C3-538B1FDAF25A}"/>
                </a:ext>
              </a:extLst>
            </p:cNvPr>
            <p:cNvSpPr/>
            <p:nvPr/>
          </p:nvSpPr>
          <p:spPr>
            <a:xfrm>
              <a:off x="568325" y="5114926"/>
              <a:ext cx="8782050" cy="739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400" panose="020B0503030303020204" pitchFamily="34" charset="0"/>
              </a:endParaRPr>
            </a:p>
          </p:txBody>
        </p:sp>
        <p:grpSp>
          <p:nvGrpSpPr>
            <p:cNvPr id="21" name="그룹 20">
              <a:extLst>
                <a:ext uri="{FF2B5EF4-FFF2-40B4-BE49-F238E27FC236}">
                  <a16:creationId xmlns:a16="http://schemas.microsoft.com/office/drawing/2014/main" id="{B73ED2C5-5ED4-45D0-8DFF-BEAD1CEE2536}"/>
                </a:ext>
              </a:extLst>
            </p:cNvPr>
            <p:cNvGrpSpPr/>
            <p:nvPr/>
          </p:nvGrpSpPr>
          <p:grpSpPr>
            <a:xfrm>
              <a:off x="675835" y="5210921"/>
              <a:ext cx="2918106" cy="302131"/>
              <a:chOff x="732985" y="5582396"/>
              <a:chExt cx="2918106" cy="302131"/>
            </a:xfrm>
          </p:grpSpPr>
          <p:pic>
            <p:nvPicPr>
              <p:cNvPr id="35" name="Picture 2" descr="Byte - Free electronics icons">
                <a:extLst>
                  <a:ext uri="{FF2B5EF4-FFF2-40B4-BE49-F238E27FC236}">
                    <a16:creationId xmlns:a16="http://schemas.microsoft.com/office/drawing/2014/main" id="{E8B59D38-7DD8-41FE-A202-8816D751A2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61F4775-62AE-401B-898A-5E2B8E722A36}"/>
                  </a:ext>
                </a:extLst>
              </p:cNvPr>
              <p:cNvSpPr txBox="1"/>
              <p:nvPr/>
            </p:nvSpPr>
            <p:spPr>
              <a:xfrm>
                <a:off x="991766" y="5582396"/>
                <a:ext cx="2659325" cy="302131"/>
              </a:xfrm>
              <a:prstGeom prst="rect">
                <a:avLst/>
              </a:prstGeom>
              <a:noFill/>
            </p:spPr>
            <p:txBody>
              <a:bodyPr wrap="square">
                <a:spAutoFit/>
              </a:bodyPr>
              <a:lstStyle/>
              <a:p>
                <a:pPr>
                  <a:spcAft>
                    <a:spcPts val="600"/>
                  </a:spcAft>
                </a:pPr>
                <a:r>
                  <a:rPr lang="vi-VN"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Dòng</a:t>
                </a:r>
                <a:r>
                  <a:rPr lang="en-US" altLang="ko-KR" sz="1300" b="1" dirty="0">
                    <a:solidFill>
                      <a:prstClr val="black">
                        <a:lumMod val="85000"/>
                        <a:lumOff val="15000"/>
                      </a:prstClr>
                    </a:solidFill>
                    <a:latin typeface="SamsungOne-400" panose="020B0503030303020204" pitchFamily="34" charset="0"/>
                    <a:ea typeface="SamsungOne-400" panose="020B0503030303020204" pitchFamily="34" charset="0"/>
                    <a:cs typeface="iCiel Samsung Sharp Sans Bold" pitchFamily="2" charset="77"/>
                  </a:rPr>
                  <a:t> 1-4</a:t>
                </a:r>
                <a:endParaRPr lang="ko-KR" altLang="en-US" sz="1300" b="1" dirty="0">
                  <a:solidFill>
                    <a:prstClr val="black">
                      <a:lumMod val="85000"/>
                      <a:lumOff val="15000"/>
                    </a:prstClr>
                  </a:solidFill>
                  <a:latin typeface="SamsungOne-400" panose="020B0503030303020204" pitchFamily="34" charset="0"/>
                  <a:cs typeface="iCiel Samsung Sharp Sans Bold" pitchFamily="2" charset="77"/>
                </a:endParaRPr>
              </a:p>
            </p:txBody>
          </p:sp>
        </p:grpSp>
        <p:sp>
          <p:nvSpPr>
            <p:cNvPr id="34" name="TextBox 33">
              <a:extLst>
                <a:ext uri="{FF2B5EF4-FFF2-40B4-BE49-F238E27FC236}">
                  <a16:creationId xmlns:a16="http://schemas.microsoft.com/office/drawing/2014/main" id="{4BCAC6B5-20AB-408E-9A20-3E22AF6F9045}"/>
                </a:ext>
              </a:extLst>
            </p:cNvPr>
            <p:cNvSpPr txBox="1"/>
            <p:nvPr/>
          </p:nvSpPr>
          <p:spPr>
            <a:xfrm>
              <a:off x="1035256" y="5556975"/>
              <a:ext cx="8281138" cy="206721"/>
            </a:xfrm>
            <a:prstGeom prst="rect">
              <a:avLst/>
            </a:prstGeom>
            <a:noFill/>
          </p:spPr>
          <p:txBody>
            <a:bodyPr wrap="square" lIns="0" tIns="0" rIns="0" bIns="0">
              <a:spAutoFit/>
            </a:bodyPr>
            <a:lstStyle/>
            <a:p>
              <a:pPr marL="182563" indent="-182563">
                <a:spcAft>
                  <a:spcPts val="600"/>
                </a:spcAft>
                <a:buFont typeface="Arial" panose="020B0604020202020204" pitchFamily="34" charset="0"/>
                <a:buChar char="•"/>
              </a:pPr>
              <a:r>
                <a:rPr lang="vi-VN" altLang="ko-KR" sz="1300" dirty="0">
                  <a:latin typeface="SamsungOne-400" panose="020B0503030303020204" pitchFamily="34" charset="0"/>
                  <a:ea typeface="SamsungOne-400" panose="020B0503030303020204" pitchFamily="34" charset="0"/>
                  <a:cs typeface="Tahoma" panose="020B0604030504040204" pitchFamily="34" charset="0"/>
                </a:rPr>
                <a:t>Vẫn chưa dễ hiểu.</a:t>
              </a:r>
              <a:endParaRPr lang="ko-KR" altLang="en-US" sz="1300" dirty="0">
                <a:solidFill>
                  <a:prstClr val="black">
                    <a:lumMod val="85000"/>
                    <a:lumOff val="15000"/>
                  </a:prstClr>
                </a:solidFill>
                <a:latin typeface="SamsungOne-400" panose="020B0503030303020204" pitchFamily="34" charset="0"/>
              </a:endParaRPr>
            </a:p>
          </p:txBody>
        </p:sp>
      </p:grpSp>
      <p:sp>
        <p:nvSpPr>
          <p:cNvPr id="24" name="직사각형 2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22" name="그룹 2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6" name="직사각형 2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32" name="직사각형 3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23" name="그룹 22"/>
          <p:cNvGrpSpPr/>
          <p:nvPr/>
        </p:nvGrpSpPr>
        <p:grpSpPr>
          <a:xfrm>
            <a:off x="558296" y="2515101"/>
            <a:ext cx="8782050" cy="1089167"/>
            <a:chOff x="558296" y="2515101"/>
            <a:chExt cx="8782050" cy="1089167"/>
          </a:xfrm>
        </p:grpSpPr>
        <p:sp>
          <p:nvSpPr>
            <p:cNvPr id="33" name="모서리가 둥근 직사각형 4">
              <a:extLst>
                <a:ext uri="{FF2B5EF4-FFF2-40B4-BE49-F238E27FC236}">
                  <a16:creationId xmlns:a16="http://schemas.microsoft.com/office/drawing/2014/main" id="{E9E1B7DD-9CBE-460A-A749-700BF017FB9F}"/>
                </a:ext>
              </a:extLst>
            </p:cNvPr>
            <p:cNvSpPr/>
            <p:nvPr/>
          </p:nvSpPr>
          <p:spPr>
            <a:xfrm>
              <a:off x="558296" y="2515101"/>
              <a:ext cx="8782050" cy="10891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7" name="그림 36"/>
            <p:cNvPicPr>
              <a:picLocks noChangeAspect="1"/>
            </p:cNvPicPr>
            <p:nvPr/>
          </p:nvPicPr>
          <p:blipFill rotWithShape="1">
            <a:blip r:embed="rId4"/>
            <a:srcRect r="13815"/>
            <a:stretch/>
          </p:blipFill>
          <p:spPr>
            <a:xfrm>
              <a:off x="653610" y="2598821"/>
              <a:ext cx="8681534" cy="902074"/>
            </a:xfrm>
            <a:prstGeom prst="rect">
              <a:avLst/>
            </a:prstGeom>
            <a:ln>
              <a:noFill/>
            </a:ln>
          </p:spPr>
        </p:pic>
      </p:grpSp>
      <p:grpSp>
        <p:nvGrpSpPr>
          <p:cNvPr id="38" name="그룹 37"/>
          <p:cNvGrpSpPr/>
          <p:nvPr/>
        </p:nvGrpSpPr>
        <p:grpSpPr>
          <a:xfrm>
            <a:off x="565665" y="2220301"/>
            <a:ext cx="6122927" cy="224512"/>
            <a:chOff x="916717" y="2219315"/>
            <a:chExt cx="6122927" cy="224512"/>
          </a:xfrm>
        </p:grpSpPr>
        <p:sp>
          <p:nvSpPr>
            <p:cNvPr id="39" name="사각형: 둥근 모서리 36">
              <a:extLst>
                <a:ext uri="{FF2B5EF4-FFF2-40B4-BE49-F238E27FC236}">
                  <a16:creationId xmlns:a16="http://schemas.microsoft.com/office/drawing/2014/main" id="{DE0D565A-844D-4ED4-980A-66C70D6D9DE2}"/>
                </a:ext>
              </a:extLst>
            </p:cNvPr>
            <p:cNvSpPr/>
            <p:nvPr/>
          </p:nvSpPr>
          <p:spPr>
            <a:xfrm>
              <a:off x="916717" y="221931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40" name="직사각형 39">
              <a:extLst>
                <a:ext uri="{FF2B5EF4-FFF2-40B4-BE49-F238E27FC236}">
                  <a16:creationId xmlns:a16="http://schemas.microsoft.com/office/drawing/2014/main" id="{A9688491-D9F4-45CF-BEA5-79DA89498E9C}"/>
                </a:ext>
              </a:extLst>
            </p:cNvPr>
            <p:cNvSpPr/>
            <p:nvPr/>
          </p:nvSpPr>
          <p:spPr>
            <a:xfrm>
              <a:off x="1332892" y="2228383"/>
              <a:ext cx="570675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Ẩn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06025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defRPr/>
            </a:pP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Khám</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phá</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văn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bản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5" name="그룹 14">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40" y="2216055"/>
            <a:ext cx="8632825"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Đó là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d</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ữ liệu chưa được cấu trúc. Nó không có một mô hình dữ liệu xác định (cấu trúc)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Tài liệu, video hoặc âm thanh có lượng dữ liệu lớn nhưng có cấu trúc và hình thức khác nhau.</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Sách, tạp chí, tài liệu, siêu dữ liệu, hồ sơ sức khỏe, âm thanh, video, dữ liệu tương tự, hình ảnh, tệp và cả tin nhắn e-mail, trang web, tài liệu xử lý văn bản đều bao gồm các văn bản phi cấu trúc.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7" name="그룹 6"/>
          <p:cNvGrpSpPr/>
          <p:nvPr/>
        </p:nvGrpSpPr>
        <p:grpSpPr>
          <a:xfrm>
            <a:off x="2748845" y="3500731"/>
            <a:ext cx="4187536" cy="2632647"/>
            <a:chOff x="2639291" y="3573016"/>
            <a:chExt cx="4187536" cy="2632647"/>
          </a:xfrm>
        </p:grpSpPr>
        <p:grpSp>
          <p:nvGrpSpPr>
            <p:cNvPr id="26" name="그룹 25"/>
            <p:cNvGrpSpPr/>
            <p:nvPr/>
          </p:nvGrpSpPr>
          <p:grpSpPr>
            <a:xfrm>
              <a:off x="2791172" y="4077072"/>
              <a:ext cx="3741010" cy="2020580"/>
              <a:chOff x="2935188" y="4149080"/>
              <a:chExt cx="3741010" cy="2020580"/>
            </a:xfrm>
          </p:grpSpPr>
          <p:pic>
            <p:nvPicPr>
              <p:cNvPr id="27" name="그림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627" y="4149080"/>
                <a:ext cx="3327571" cy="1676486"/>
              </a:xfrm>
              <a:prstGeom prst="rect">
                <a:avLst/>
              </a:prstGeom>
            </p:spPr>
          </p:pic>
          <p:sp>
            <p:nvSpPr>
              <p:cNvPr id="28" name="TextBox 27">
                <a:extLst>
                  <a:ext uri="{FF2B5EF4-FFF2-40B4-BE49-F238E27FC236}">
                    <a16:creationId xmlns:a16="http://schemas.microsoft.com/office/drawing/2014/main" id="{F897BB1F-1599-794C-B1BE-DDCCB802B849}"/>
                  </a:ext>
                </a:extLst>
              </p:cNvPr>
              <p:cNvSpPr txBox="1"/>
              <p:nvPr/>
            </p:nvSpPr>
            <p:spPr>
              <a:xfrm>
                <a:off x="2935188" y="5877272"/>
                <a:ext cx="1296144" cy="292388"/>
              </a:xfrm>
              <a:prstGeom prst="rect">
                <a:avLst/>
              </a:prstGeom>
              <a:noFill/>
            </p:spPr>
            <p:txBody>
              <a:bodyPr wrap="square" rtlCol="0">
                <a:spAutoFit/>
              </a:bodyPr>
              <a:lstStyle/>
              <a:p>
                <a:pPr algn="ctr"/>
                <a:r>
                  <a:rPr kumimoji="1" lang="vi-VN" altLang="ko-KR" sz="1300" dirty="0">
                    <a:latin typeface="SamsungOne-400" panose="020B0503030303020204" pitchFamily="34" charset="0"/>
                    <a:ea typeface="SamsungOne-400" panose="020B0503030303020204" pitchFamily="34" charset="0"/>
                  </a:rPr>
                  <a:t>Mạng xã hội</a:t>
                </a:r>
                <a:endParaRPr kumimoji="1" lang="ko-KR" altLang="en-US" sz="1300" dirty="0">
                  <a:latin typeface="SamsungOne-400" panose="020B0503030303020204" pitchFamily="34" charset="0"/>
                </a:endParaRPr>
              </a:p>
            </p:txBody>
          </p:sp>
          <p:sp>
            <p:nvSpPr>
              <p:cNvPr id="29" name="TextBox 28">
                <a:extLst>
                  <a:ext uri="{FF2B5EF4-FFF2-40B4-BE49-F238E27FC236}">
                    <a16:creationId xmlns:a16="http://schemas.microsoft.com/office/drawing/2014/main" id="{F0B0E316-B44E-FE45-9BBB-E40D0CAA44AC}"/>
                  </a:ext>
                </a:extLst>
              </p:cNvPr>
              <p:cNvSpPr txBox="1"/>
              <p:nvPr/>
            </p:nvSpPr>
            <p:spPr>
              <a:xfrm>
                <a:off x="3338438" y="4725144"/>
                <a:ext cx="583814" cy="292388"/>
              </a:xfrm>
              <a:prstGeom prst="rect">
                <a:avLst/>
              </a:prstGeom>
              <a:noFill/>
            </p:spPr>
            <p:txBody>
              <a:bodyPr wrap="none" rtlCol="0">
                <a:spAutoFit/>
              </a:bodyPr>
              <a:lstStyle/>
              <a:p>
                <a:r>
                  <a:rPr kumimoji="1" lang="en-US" altLang="ko-KR" sz="1300" dirty="0">
                    <a:latin typeface="SamsungOne-400" panose="020B0503030303020204" pitchFamily="34" charset="0"/>
                    <a:ea typeface="SamsungOne-400" panose="020B0503030303020204" pitchFamily="34" charset="0"/>
                  </a:rPr>
                  <a:t>video</a:t>
                </a:r>
                <a:endParaRPr kumimoji="1" lang="ko-KR" altLang="en-US" sz="1300" dirty="0">
                  <a:latin typeface="SamsungOne-400" panose="020B0503030303020204" pitchFamily="34" charset="0"/>
                </a:endParaRPr>
              </a:p>
            </p:txBody>
          </p:sp>
          <p:sp>
            <p:nvSpPr>
              <p:cNvPr id="30" name="TextBox 29">
                <a:extLst>
                  <a:ext uri="{FF2B5EF4-FFF2-40B4-BE49-F238E27FC236}">
                    <a16:creationId xmlns:a16="http://schemas.microsoft.com/office/drawing/2014/main" id="{BD975ED0-1373-4443-BE86-1549DBA0CFA1}"/>
                  </a:ext>
                </a:extLst>
              </p:cNvPr>
              <p:cNvSpPr txBox="1"/>
              <p:nvPr/>
            </p:nvSpPr>
            <p:spPr>
              <a:xfrm>
                <a:off x="4270307" y="5877272"/>
                <a:ext cx="1220504" cy="292388"/>
              </a:xfrm>
              <a:prstGeom prst="rect">
                <a:avLst/>
              </a:prstGeom>
              <a:noFill/>
            </p:spPr>
            <p:txBody>
              <a:bodyPr wrap="square" rtlCol="0">
                <a:spAutoFit/>
              </a:bodyPr>
              <a:lstStyle/>
              <a:p>
                <a:pPr algn="ctr"/>
                <a:r>
                  <a:rPr kumimoji="1" lang="vi-VN" altLang="ko-KR" sz="1300" dirty="0">
                    <a:latin typeface="SamsungOne-400" panose="020B0503030303020204" pitchFamily="34" charset="0"/>
                    <a:ea typeface="SamsungOne-400" panose="020B0503030303020204" pitchFamily="34" charset="0"/>
                  </a:rPr>
                  <a:t>Địa chỉ</a:t>
                </a:r>
                <a:endParaRPr kumimoji="1" lang="ko-KR" altLang="en-US" sz="1300" dirty="0">
                  <a:latin typeface="SamsungOne-400" panose="020B0503030303020204" pitchFamily="34" charset="0"/>
                </a:endParaRPr>
              </a:p>
            </p:txBody>
          </p:sp>
          <p:sp>
            <p:nvSpPr>
              <p:cNvPr id="31" name="TextBox 30">
                <a:extLst>
                  <a:ext uri="{FF2B5EF4-FFF2-40B4-BE49-F238E27FC236}">
                    <a16:creationId xmlns:a16="http://schemas.microsoft.com/office/drawing/2014/main" id="{BB0186A9-BBCE-864E-9A38-D26392A81F05}"/>
                  </a:ext>
                </a:extLst>
              </p:cNvPr>
              <p:cNvSpPr txBox="1"/>
              <p:nvPr/>
            </p:nvSpPr>
            <p:spPr>
              <a:xfrm>
                <a:off x="5904833" y="5877272"/>
                <a:ext cx="771365" cy="292388"/>
              </a:xfrm>
              <a:prstGeom prst="rect">
                <a:avLst/>
              </a:prstGeom>
              <a:noFill/>
            </p:spPr>
            <p:txBody>
              <a:bodyPr wrap="none" rtlCol="0">
                <a:spAutoFit/>
              </a:bodyPr>
              <a:lstStyle/>
              <a:p>
                <a:pPr algn="ctr"/>
                <a:r>
                  <a:rPr kumimoji="1" lang="vi-VN" altLang="ko-KR" sz="1300" dirty="0">
                    <a:latin typeface="SamsungOne-400" panose="020B0503030303020204" pitchFamily="34" charset="0"/>
                    <a:ea typeface="SamsungOne-400" panose="020B0503030303020204" pitchFamily="34" charset="0"/>
                  </a:rPr>
                  <a:t>Bài đăng</a:t>
                </a:r>
                <a:endParaRPr kumimoji="1" lang="ko-KR" altLang="en-US" sz="1300" dirty="0">
                  <a:latin typeface="SamsungOne-400" panose="020B0503030303020204" pitchFamily="34" charset="0"/>
                </a:endParaRPr>
              </a:p>
            </p:txBody>
          </p:sp>
          <p:sp>
            <p:nvSpPr>
              <p:cNvPr id="32" name="TextBox 31">
                <a:extLst>
                  <a:ext uri="{FF2B5EF4-FFF2-40B4-BE49-F238E27FC236}">
                    <a16:creationId xmlns:a16="http://schemas.microsoft.com/office/drawing/2014/main" id="{070B86D1-CE34-1E4D-BD90-20381E4F2A77}"/>
                  </a:ext>
                </a:extLst>
              </p:cNvPr>
              <p:cNvSpPr txBox="1"/>
              <p:nvPr/>
            </p:nvSpPr>
            <p:spPr>
              <a:xfrm>
                <a:off x="4591372" y="4725144"/>
                <a:ext cx="779381" cy="292388"/>
              </a:xfrm>
              <a:prstGeom prst="rect">
                <a:avLst/>
              </a:prstGeom>
              <a:noFill/>
            </p:spPr>
            <p:txBody>
              <a:bodyPr wrap="none" rtlCol="0">
                <a:spAutoFit/>
              </a:bodyPr>
              <a:lstStyle/>
              <a:p>
                <a:r>
                  <a:rPr kumimoji="1" lang="vi-VN" altLang="ko-KR" sz="1300" dirty="0">
                    <a:latin typeface="SamsungOne-400" panose="020B0503030303020204" pitchFamily="34" charset="0"/>
                    <a:ea typeface="SamsungOne-400" panose="020B0503030303020204" pitchFamily="34" charset="0"/>
                  </a:rPr>
                  <a:t>Âm nhạc</a:t>
                </a:r>
                <a:endParaRPr kumimoji="1" lang="ko-KR" altLang="en-US" sz="1300" dirty="0">
                  <a:latin typeface="SamsungOne-400" panose="020B0503030303020204" pitchFamily="34" charset="0"/>
                </a:endParaRPr>
              </a:p>
            </p:txBody>
          </p:sp>
          <p:sp>
            <p:nvSpPr>
              <p:cNvPr id="33" name="TextBox 32">
                <a:extLst>
                  <a:ext uri="{FF2B5EF4-FFF2-40B4-BE49-F238E27FC236}">
                    <a16:creationId xmlns:a16="http://schemas.microsoft.com/office/drawing/2014/main" id="{46F7767B-CB75-6F46-920F-EE09272317DA}"/>
                  </a:ext>
                </a:extLst>
              </p:cNvPr>
              <p:cNvSpPr txBox="1"/>
              <p:nvPr/>
            </p:nvSpPr>
            <p:spPr>
              <a:xfrm>
                <a:off x="5887516" y="4725144"/>
                <a:ext cx="776175" cy="292388"/>
              </a:xfrm>
              <a:prstGeom prst="rect">
                <a:avLst/>
              </a:prstGeom>
              <a:noFill/>
            </p:spPr>
            <p:txBody>
              <a:bodyPr wrap="none" rtlCol="0">
                <a:spAutoFit/>
              </a:bodyPr>
              <a:lstStyle/>
              <a:p>
                <a:r>
                  <a:rPr kumimoji="1" lang="vi-VN" altLang="ko-KR" sz="1300" dirty="0">
                    <a:latin typeface="SamsungOne-400" panose="020B0503030303020204" pitchFamily="34" charset="0"/>
                    <a:ea typeface="SamsungOne-400" panose="020B0503030303020204" pitchFamily="34" charset="0"/>
                  </a:rPr>
                  <a:t>Tin nhắn</a:t>
                </a:r>
                <a:endParaRPr kumimoji="1" lang="ko-KR" altLang="en-US" sz="1300" dirty="0">
                  <a:latin typeface="SamsungOne-400" panose="020B0503030303020204" pitchFamily="34" charset="0"/>
                </a:endParaRPr>
              </a:p>
            </p:txBody>
          </p:sp>
        </p:grpSp>
        <p:sp>
          <p:nvSpPr>
            <p:cNvPr id="5" name="직사각형 4"/>
            <p:cNvSpPr/>
            <p:nvPr/>
          </p:nvSpPr>
          <p:spPr>
            <a:xfrm>
              <a:off x="2639291" y="3740726"/>
              <a:ext cx="4187536" cy="24649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ABF4C45-1676-0042-A567-D424881D8AA1}"/>
                </a:ext>
              </a:extLst>
            </p:cNvPr>
            <p:cNvSpPr txBox="1"/>
            <p:nvPr/>
          </p:nvSpPr>
          <p:spPr>
            <a:xfrm>
              <a:off x="3879710" y="3573016"/>
              <a:ext cx="1855380" cy="338554"/>
            </a:xfrm>
            <a:prstGeom prst="rect">
              <a:avLst/>
            </a:prstGeom>
            <a:solidFill>
              <a:schemeClr val="bg1"/>
            </a:solidFill>
          </p:spPr>
          <p:txBody>
            <a:bodyPr wrap="none" rtlCol="0">
              <a:spAutoFit/>
            </a:bodyPr>
            <a:lstStyle/>
            <a:p>
              <a:pPr algn="ctr"/>
              <a:r>
                <a:rPr kumimoji="1" lang="vi-VN" altLang="ko-KR" sz="1600" b="1" dirty="0">
                  <a:latin typeface="SamsungOne-400" panose="020B0503030303020204" pitchFamily="34" charset="0"/>
                  <a:ea typeface="SamsungOne-400" panose="020B0503030303020204" pitchFamily="34" charset="0"/>
                </a:rPr>
                <a:t>Dữ liệu phi cấu trúc</a:t>
              </a:r>
              <a:endParaRPr kumimoji="1" lang="ko-KR" altLang="en-US" sz="1600" b="1" dirty="0">
                <a:latin typeface="SamsungOne-400" panose="020B0503030303020204" pitchFamily="34" charset="0"/>
              </a:endParaRPr>
            </a:p>
          </p:txBody>
        </p:sp>
      </p:grpSp>
    </p:spTree>
    <p:extLst>
      <p:ext uri="{BB962C8B-B14F-4D97-AF65-F5344CB8AC3E}">
        <p14:creationId xmlns:p14="http://schemas.microsoft.com/office/powerpoint/2010/main" val="4088123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2">
            <a:extLst>
              <a:ext uri="{FF2B5EF4-FFF2-40B4-BE49-F238E27FC236}">
                <a16:creationId xmlns:a16="http://schemas.microsoft.com/office/drawing/2014/main" id="{21AF2910-3A21-4AF0-8BEB-2CFB2DD395C0}"/>
              </a:ext>
            </a:extLst>
          </p:cNvPr>
          <p:cNvSpPr/>
          <p:nvPr/>
        </p:nvSpPr>
        <p:spPr>
          <a:xfrm>
            <a:off x="712182" y="180173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ta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kèm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b="1" dirty="0">
                <a:solidFill>
                  <a:srgbClr val="FF0000"/>
                </a:solidFill>
                <a:latin typeface="SamsungOne-400" panose="020B0503030303020204" pitchFamily="34" charset="0"/>
                <a:ea typeface="SamsungOne-400" panose="020B0503030303020204" pitchFamily="34" charset="0"/>
              </a:rPr>
              <a:t>( )</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nvGrpSpPr>
          <p:cNvPr id="27" name="그룹 26">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8" name="직사각형 27">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9" name="직사각형 28">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mẫu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nhóm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phù</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hợp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endParaRPr lang="en-US" altLang="ko-KR" sz="1300" b="1" dirty="0">
                <a:solidFill>
                  <a:srgbClr val="FF4337"/>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558296" y="2565635"/>
            <a:ext cx="8782050" cy="875398"/>
            <a:chOff x="558296" y="2565635"/>
            <a:chExt cx="8782050" cy="875398"/>
          </a:xfrm>
        </p:grpSpPr>
        <p:sp>
          <p:nvSpPr>
            <p:cNvPr id="17" name="모서리가 둥근 직사각형 4">
              <a:extLst>
                <a:ext uri="{FF2B5EF4-FFF2-40B4-BE49-F238E27FC236}">
                  <a16:creationId xmlns:a16="http://schemas.microsoft.com/office/drawing/2014/main" id="{E9E1B7DD-9CBE-460A-A749-700BF017FB9F}"/>
                </a:ext>
              </a:extLst>
            </p:cNvPr>
            <p:cNvSpPr/>
            <p:nvPr/>
          </p:nvSpPr>
          <p:spPr>
            <a:xfrm>
              <a:off x="558296" y="2565635"/>
              <a:ext cx="8782050" cy="8753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4" name="그림 3"/>
            <p:cNvPicPr>
              <a:picLocks noChangeAspect="1"/>
            </p:cNvPicPr>
            <p:nvPr/>
          </p:nvPicPr>
          <p:blipFill rotWithShape="1">
            <a:blip r:embed="rId3"/>
            <a:srcRect r="14290"/>
            <a:stretch/>
          </p:blipFill>
          <p:spPr>
            <a:xfrm>
              <a:off x="609553" y="2618776"/>
              <a:ext cx="8730793" cy="798192"/>
            </a:xfrm>
            <a:prstGeom prst="rect">
              <a:avLst/>
            </a:prstGeom>
            <a:ln>
              <a:noFill/>
            </a:ln>
          </p:spPr>
        </p:pic>
      </p:grpSp>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830997"/>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grpSp>
        <p:nvGrpSpPr>
          <p:cNvPr id="15" name="그룹 1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6" name="직사각형 1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1.3 Thao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chuỗi</a:t>
              </a:r>
              <a:endParaRPr kumimoji="1" lang="en-US" altLang="ko-KR" sz="1799" dirty="0">
                <a:solidFill>
                  <a:schemeClr val="bg1"/>
                </a:solidFill>
                <a:latin typeface="SamsungOne-400" panose="020B0503030303020204" pitchFamily="34" charset="0"/>
                <a:ea typeface="SamsungOne-400" panose="020B0503030303020204" pitchFamily="34" charset="0"/>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9" name="그룹 18"/>
          <p:cNvGrpSpPr/>
          <p:nvPr/>
        </p:nvGrpSpPr>
        <p:grpSpPr>
          <a:xfrm>
            <a:off x="565665" y="2220301"/>
            <a:ext cx="6122927" cy="224512"/>
            <a:chOff x="916717" y="2219315"/>
            <a:chExt cx="6122927" cy="224512"/>
          </a:xfrm>
        </p:grpSpPr>
        <p:sp>
          <p:nvSpPr>
            <p:cNvPr id="20" name="사각형: 둥근 모서리 36">
              <a:extLst>
                <a:ext uri="{FF2B5EF4-FFF2-40B4-BE49-F238E27FC236}">
                  <a16:creationId xmlns:a16="http://schemas.microsoft.com/office/drawing/2014/main" id="{DE0D565A-844D-4ED4-980A-66C70D6D9DE2}"/>
                </a:ext>
              </a:extLst>
            </p:cNvPr>
            <p:cNvSpPr/>
            <p:nvPr/>
          </p:nvSpPr>
          <p:spPr>
            <a:xfrm>
              <a:off x="916717" y="2219315"/>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400" panose="020B0503030303020204" pitchFamily="34" charset="0"/>
                  <a:ea typeface="SamsungOne-400" panose="020B0503030303020204" pitchFamily="34" charset="0"/>
                </a:rPr>
                <a:t>Ex</a:t>
              </a:r>
              <a:endParaRPr lang="ko-KR" altLang="en-US" sz="1200" b="1" dirty="0">
                <a:solidFill>
                  <a:schemeClr val="bg1"/>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A9688491-D9F4-45CF-BEA5-79DA89498E9C}"/>
                </a:ext>
              </a:extLst>
            </p:cNvPr>
            <p:cNvSpPr/>
            <p:nvPr/>
          </p:nvSpPr>
          <p:spPr>
            <a:xfrm>
              <a:off x="1332892" y="2228383"/>
              <a:ext cx="5706752"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trích</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xuất</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điện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thoại</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3921233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989683" y="2636912"/>
            <a:ext cx="8264212" cy="3429097"/>
            <a:chOff x="989683" y="2748696"/>
            <a:chExt cx="8264212" cy="3429097"/>
          </a:xfrm>
        </p:grpSpPr>
        <p:sp>
          <p:nvSpPr>
            <p:cNvPr id="31"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Khai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văn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2"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6" name="그룹 35"/>
            <p:cNvGrpSpPr/>
            <p:nvPr/>
          </p:nvGrpSpPr>
          <p:grpSpPr>
            <a:xfrm>
              <a:off x="1062980" y="3839616"/>
              <a:ext cx="5700472" cy="2338177"/>
              <a:chOff x="1051307" y="3823421"/>
              <a:chExt cx="5700472" cy="2338177"/>
            </a:xfrm>
          </p:grpSpPr>
          <p:grpSp>
            <p:nvGrpSpPr>
              <p:cNvPr id="37" name="그룹 36"/>
              <p:cNvGrpSpPr/>
              <p:nvPr/>
            </p:nvGrpSpPr>
            <p:grpSpPr>
              <a:xfrm>
                <a:off x="1051307" y="3823421"/>
                <a:ext cx="5700472" cy="278083"/>
                <a:chOff x="1051307" y="3823421"/>
                <a:chExt cx="5700472" cy="278083"/>
              </a:xfrm>
            </p:grpSpPr>
            <p:sp>
              <p:nvSpPr>
                <p:cNvPr id="53" name="직사각형 52">
                  <a:extLst>
                    <a:ext uri="{FF2B5EF4-FFF2-40B4-BE49-F238E27FC236}">
                      <a16:creationId xmlns:a16="http://schemas.microsoft.com/office/drawing/2014/main" id="{8CEA84EE-1CFD-4B57-A1C8-06A1AB4ACA44}"/>
                    </a:ext>
                  </a:extLst>
                </p:cNvPr>
                <p:cNvSpPr/>
                <p:nvPr/>
              </p:nvSpPr>
              <p:spPr>
                <a:xfrm>
                  <a:off x="1234128" y="3824594"/>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Khai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là gì</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a:t>
                  </a:r>
                </a:p>
              </p:txBody>
            </p:sp>
            <p:sp>
              <p:nvSpPr>
                <p:cNvPr id="54" name="직사각형 53">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8" name="그룹 37"/>
              <p:cNvGrpSpPr/>
              <p:nvPr/>
            </p:nvGrpSpPr>
            <p:grpSpPr>
              <a:xfrm>
                <a:off x="1051307" y="4235447"/>
                <a:ext cx="5700472" cy="278084"/>
                <a:chOff x="1051307" y="4253117"/>
                <a:chExt cx="5700472" cy="278084"/>
              </a:xfrm>
            </p:grpSpPr>
            <p:sp>
              <p:nvSpPr>
                <p:cNvPr id="51" name="직사각형 50">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Thu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2" name="직사각형 51">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9"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49"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Thao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chuỗi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0"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47"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1.4.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Xử</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lý</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ngôn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ngữ</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tự</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nhiên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(NLP) </a:t>
                  </a:r>
                </a:p>
              </p:txBody>
            </p:sp>
            <p:sp>
              <p:nvSpPr>
                <p:cNvPr id="48"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1" name="그룹 40"/>
              <p:cNvGrpSpPr/>
              <p:nvPr/>
            </p:nvGrpSpPr>
            <p:grpSpPr>
              <a:xfrm>
                <a:off x="1051307" y="5471508"/>
                <a:ext cx="3588334" cy="278064"/>
                <a:chOff x="1051307" y="5517232"/>
                <a:chExt cx="3588334" cy="278064"/>
              </a:xfrm>
            </p:grpSpPr>
            <p:sp>
              <p:nvSpPr>
                <p:cNvPr id="45"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6"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nvGrpSpPr>
              <p:cNvPr id="42" name="그룹 41"/>
              <p:cNvGrpSpPr/>
              <p:nvPr/>
            </p:nvGrpSpPr>
            <p:grpSpPr>
              <a:xfrm>
                <a:off x="1051307" y="5883515"/>
                <a:ext cx="3408394" cy="278083"/>
                <a:chOff x="1051307" y="5943581"/>
                <a:chExt cx="3408394" cy="278083"/>
              </a:xfrm>
            </p:grpSpPr>
            <p:sp>
              <p:nvSpPr>
                <p:cNvPr id="43"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4"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Corpus</a:t>
                  </a:r>
                </a:p>
              </p:txBody>
            </p:sp>
          </p:grpSp>
        </p:grpSp>
      </p:grpSp>
    </p:spTree>
    <p:extLst>
      <p:ext uri="{BB962C8B-B14F-4D97-AF65-F5344CB8AC3E}">
        <p14:creationId xmlns:p14="http://schemas.microsoft.com/office/powerpoint/2010/main" val="2418672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9" name="직사각형 8">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6" name="그룹 15">
            <a:extLst>
              <a:ext uri="{FF2B5EF4-FFF2-40B4-BE49-F238E27FC236}">
                <a16:creationId xmlns:a16="http://schemas.microsoft.com/office/drawing/2014/main" id="{D15585C6-1FC8-4615-9C4A-E22A876A6B6D}"/>
              </a:ext>
            </a:extLst>
          </p:cNvPr>
          <p:cNvGrpSpPr/>
          <p:nvPr/>
        </p:nvGrpSpPr>
        <p:grpSpPr>
          <a:xfrm>
            <a:off x="561814" y="191399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nghĩa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a:t>
              </a:r>
            </a:p>
          </p:txBody>
        </p:sp>
      </p:grpSp>
      <p:sp>
        <p:nvSpPr>
          <p:cNvPr id="21" name="Rectangle 12">
            <a:extLst>
              <a:ext uri="{FF2B5EF4-FFF2-40B4-BE49-F238E27FC236}">
                <a16:creationId xmlns:a16="http://schemas.microsoft.com/office/drawing/2014/main" id="{21AF2910-3A21-4AF0-8BEB-2CFB2DD395C0}"/>
              </a:ext>
            </a:extLst>
          </p:cNvPr>
          <p:cNvSpPr/>
          <p:nvPr/>
        </p:nvSpPr>
        <p:spPr>
          <a:xfrm>
            <a:off x="712182" y="2230945"/>
            <a:ext cx="8487702" cy="9371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algn="ctr" defTabSz="914400" latinLnBrk="1"/>
            <a:r>
              <a:rPr lang="vi-VN" altLang="ko-KR" sz="1400" b="1" dirty="0">
                <a:solidFill>
                  <a:srgbClr val="1429A0"/>
                </a:solidFill>
                <a:latin typeface="SamsungOne-400" panose="020B0503030303020204" pitchFamily="34" charset="0"/>
                <a:ea typeface="SamsungOne-400" panose="020B0503030303020204" pitchFamily="34" charset="0"/>
              </a:rPr>
              <a:t>Ngôn ngữ tự nhiên </a:t>
            </a:r>
            <a:r>
              <a:rPr lang="vi-VN" altLang="ko-KR" sz="1400" dirty="0">
                <a:solidFill>
                  <a:schemeClr val="tx1"/>
                </a:solidFill>
                <a:latin typeface="SamsungOne-400" panose="020B0503030303020204" pitchFamily="34" charset="0"/>
                <a:ea typeface="SamsungOne-400" panose="020B0503030303020204" pitchFamily="34" charset="0"/>
              </a:rPr>
              <a:t>đề cập đến ngôn ngữ mọi người sử dụng một cách tự nhiên trong cuộc sống hàng ngày của họ.</a:t>
            </a:r>
          </a:p>
          <a:p>
            <a:pPr algn="ctr" defTabSz="914400" latinLnBrk="1"/>
            <a:r>
              <a:rPr lang="vi-VN" altLang="ko-KR" sz="1400" b="1" dirty="0">
                <a:solidFill>
                  <a:srgbClr val="1429A0"/>
                </a:solidFill>
                <a:latin typeface="SamsungOne-400" panose="020B0503030303020204" pitchFamily="34" charset="0"/>
                <a:ea typeface="SamsungOne-400" panose="020B0503030303020204" pitchFamily="34" charset="0"/>
              </a:rPr>
              <a:t>Xử lý ngôn ngữ tự nhiên (NLP) </a:t>
            </a:r>
            <a:r>
              <a:rPr lang="vi-VN" altLang="ko-KR" sz="1400" dirty="0">
                <a:solidFill>
                  <a:schemeClr val="tx1"/>
                </a:solidFill>
                <a:latin typeface="SamsungOne-400" panose="020B0503030303020204" pitchFamily="34" charset="0"/>
                <a:ea typeface="SamsungOne-400" panose="020B0503030303020204" pitchFamily="34" charset="0"/>
              </a:rPr>
              <a:t>là một lĩnh vực học thuật cho phép máy tính hiểu và tạo ra ngôn ngữ tự nhiên.</a:t>
            </a:r>
            <a:endParaRPr lang="en-US" altLang="ko-KR" sz="1400" dirty="0">
              <a:solidFill>
                <a:schemeClr val="tx1"/>
              </a:solidFill>
              <a:latin typeface="SamsungOne-400" panose="020B0503030303020204" pitchFamily="34" charset="0"/>
              <a:ea typeface="SamsungOne-400" panose="020B0503030303020204" pitchFamily="34" charset="0"/>
            </a:endParaRPr>
          </a:p>
        </p:txBody>
      </p:sp>
      <p:sp>
        <p:nvSpPr>
          <p:cNvPr id="12" name="Rectangle 12">
            <a:extLst>
              <a:ext uri="{FF2B5EF4-FFF2-40B4-BE49-F238E27FC236}">
                <a16:creationId xmlns:a16="http://schemas.microsoft.com/office/drawing/2014/main" id="{21AF2910-3A21-4AF0-8BEB-2CFB2DD395C0}"/>
              </a:ext>
            </a:extLst>
          </p:cNvPr>
          <p:cNvSpPr/>
          <p:nvPr/>
        </p:nvSpPr>
        <p:spPr>
          <a:xfrm>
            <a:off x="712182" y="3284984"/>
            <a:ext cx="8632824"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xuất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nhằm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mục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loại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tổng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hợp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quan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điểm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giao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thoa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giữa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ngôn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ngữ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học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trí</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tuệ</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tạo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Dựa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vào</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thống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kê</a:t>
            </a:r>
            <a:endParaRPr lang="vi-VN"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Khác với cách con người học ngôn ngữ.​</a:t>
            </a: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Yêu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cầu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biến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đổi</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hình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trúc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p:txBody>
      </p:sp>
      <p:sp>
        <p:nvSpPr>
          <p:cNvPr id="11" name="직사각형 10">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Xử</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lý</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ngôn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ngữ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nhiên</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spTree>
    <p:extLst>
      <p:ext uri="{BB962C8B-B14F-4D97-AF65-F5344CB8AC3E}">
        <p14:creationId xmlns:p14="http://schemas.microsoft.com/office/powerpoint/2010/main" val="3757620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59817" y="2132856"/>
            <a:ext cx="8783192" cy="260926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430887"/>
            <a:chOff x="559817" y="2136914"/>
            <a:chExt cx="8783192" cy="430887"/>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Nghĩa hẹp của Xử lý ngôn ngữ tự nhiên là cơ chế xử lý được sử dụng bởi các chương trình sử dụng ngôn ngữ tự nhiên làm đầu vào và đầu ra.</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1" name="그룹 2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4" name="직사각형 23">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25" name="직사각형 2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1" name="그룹 10"/>
          <p:cNvGrpSpPr/>
          <p:nvPr/>
        </p:nvGrpSpPr>
        <p:grpSpPr>
          <a:xfrm>
            <a:off x="1746269" y="2430200"/>
            <a:ext cx="6192688" cy="2069607"/>
            <a:chOff x="918964" y="2651363"/>
            <a:chExt cx="6192688" cy="2069607"/>
          </a:xfrm>
        </p:grpSpPr>
        <p:sp>
          <p:nvSpPr>
            <p:cNvPr id="2" name="직사각형 1"/>
            <p:cNvSpPr/>
            <p:nvPr/>
          </p:nvSpPr>
          <p:spPr>
            <a:xfrm>
              <a:off x="3187216" y="2659389"/>
              <a:ext cx="1764196" cy="428147"/>
            </a:xfrm>
            <a:prstGeom prst="rect">
              <a:avLst/>
            </a:prstGeom>
            <a:solidFill>
              <a:schemeClr val="accent5">
                <a:lumMod val="20000"/>
                <a:lumOff val="80000"/>
              </a:schemeClr>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sz="1600" dirty="0">
                  <a:solidFill>
                    <a:schemeClr val="tx1"/>
                  </a:solidFill>
                  <a:latin typeface="SamsungOne-400" panose="020B0503030303020204" pitchFamily="34" charset="0"/>
                  <a:ea typeface="SamsungOne-400" panose="020B0503030303020204" pitchFamily="34" charset="0"/>
                </a:rPr>
                <a:t>Máy tính</a:t>
              </a:r>
              <a:endParaRPr lang="ko-KR" altLang="en-US" sz="1600" dirty="0">
                <a:solidFill>
                  <a:schemeClr val="tx1"/>
                </a:solidFill>
                <a:latin typeface="SamsungOne-400" panose="020B0503030303020204" pitchFamily="34" charset="0"/>
              </a:endParaRPr>
            </a:p>
          </p:txBody>
        </p:sp>
        <p:sp>
          <p:nvSpPr>
            <p:cNvPr id="3" name="TextBox 2"/>
            <p:cNvSpPr txBox="1"/>
            <p:nvPr/>
          </p:nvSpPr>
          <p:spPr>
            <a:xfrm>
              <a:off x="918964" y="2651363"/>
              <a:ext cx="1440160" cy="338554"/>
            </a:xfrm>
            <a:prstGeom prst="rect">
              <a:avLst/>
            </a:prstGeom>
            <a:noFill/>
          </p:spPr>
          <p:txBody>
            <a:bodyPr wrap="square" rtlCol="0">
              <a:spAutoFit/>
            </a:bodyPr>
            <a:lstStyle/>
            <a:p>
              <a:pPr algn="ctr"/>
              <a:r>
                <a:rPr lang="vi-VN" altLang="ko-KR" sz="1600" dirty="0">
                  <a:latin typeface="SamsungOne-400" panose="020B0503030303020204" pitchFamily="34" charset="0"/>
                  <a:ea typeface="SamsungOne-400" panose="020B0503030303020204" pitchFamily="34" charset="0"/>
                </a:rPr>
                <a:t>Ngôn ngữ</a:t>
              </a:r>
              <a:endParaRPr lang="ko-KR" altLang="en-US" sz="1600" dirty="0">
                <a:latin typeface="SamsungOne-400" panose="020B0503030303020204" pitchFamily="34" charset="0"/>
              </a:endParaRPr>
            </a:p>
          </p:txBody>
        </p:sp>
        <p:sp>
          <p:nvSpPr>
            <p:cNvPr id="17" name="TextBox 16"/>
            <p:cNvSpPr txBox="1"/>
            <p:nvPr/>
          </p:nvSpPr>
          <p:spPr>
            <a:xfrm>
              <a:off x="5671492" y="2651363"/>
              <a:ext cx="1440160" cy="338554"/>
            </a:xfrm>
            <a:prstGeom prst="rect">
              <a:avLst/>
            </a:prstGeom>
            <a:noFill/>
          </p:spPr>
          <p:txBody>
            <a:bodyPr wrap="square" rtlCol="0">
              <a:spAutoFit/>
            </a:bodyPr>
            <a:lstStyle/>
            <a:p>
              <a:pPr algn="ctr"/>
              <a:r>
                <a:rPr lang="vi-VN" altLang="ko-KR" sz="1600" dirty="0">
                  <a:latin typeface="SamsungOne-400" panose="020B0503030303020204" pitchFamily="34" charset="0"/>
                </a:rPr>
                <a:t>Ngôn ngữ</a:t>
              </a:r>
              <a:endParaRPr lang="ko-KR" altLang="en-US" sz="1600" dirty="0">
                <a:latin typeface="SamsungOne-400" panose="020B0503030303020204" pitchFamily="34" charset="0"/>
              </a:endParaRPr>
            </a:p>
          </p:txBody>
        </p:sp>
        <p:cxnSp>
          <p:nvCxnSpPr>
            <p:cNvPr id="7" name="직선 화살표 연결선 6"/>
            <p:cNvCxnSpPr/>
            <p:nvPr/>
          </p:nvCxnSpPr>
          <p:spPr>
            <a:xfrm>
              <a:off x="1206996" y="3803491"/>
              <a:ext cx="457668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3187216" y="4428583"/>
              <a:ext cx="365446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47156" y="3515459"/>
              <a:ext cx="1571080" cy="584775"/>
            </a:xfrm>
            <a:prstGeom prst="rect">
              <a:avLst/>
            </a:prstGeom>
            <a:solidFill>
              <a:schemeClr val="accent2">
                <a:lumMod val="20000"/>
                <a:lumOff val="80000"/>
              </a:schemeClr>
            </a:solidFill>
            <a:ln>
              <a:solidFill>
                <a:schemeClr val="accent2"/>
              </a:solidFill>
            </a:ln>
          </p:spPr>
          <p:txBody>
            <a:bodyPr wrap="square" rtlCol="0">
              <a:spAutoFit/>
            </a:bodyPr>
            <a:lstStyle/>
            <a:p>
              <a:pPr algn="ctr"/>
              <a:r>
                <a:rPr lang="vi-VN" altLang="ko-KR" sz="1600" dirty="0">
                  <a:latin typeface="SamsungOne-400" panose="020B0503030303020204" pitchFamily="34" charset="0"/>
                  <a:ea typeface="SamsungOne-400" panose="020B0503030303020204" pitchFamily="34" charset="0"/>
                </a:rPr>
                <a:t>hiểu</a:t>
              </a:r>
              <a:endParaRPr lang="en-US" altLang="ko-KR" sz="1600" dirty="0">
                <a:latin typeface="SamsungOne-400" panose="020B0503030303020204" pitchFamily="34" charset="0"/>
                <a:ea typeface="SamsungOne-400" panose="020B0503030303020204" pitchFamily="34" charset="0"/>
              </a:endParaRPr>
            </a:p>
            <a:p>
              <a:pPr algn="ctr"/>
              <a:r>
                <a:rPr lang="en-US" altLang="ko-KR" sz="1600" dirty="0">
                  <a:latin typeface="SamsungOne-400" panose="020B0503030303020204" pitchFamily="34" charset="0"/>
                  <a:ea typeface="SamsungOne-400" panose="020B0503030303020204" pitchFamily="34" charset="0"/>
                </a:rPr>
                <a:t>(NLU)</a:t>
              </a:r>
              <a:endParaRPr lang="ko-KR" altLang="en-US" sz="1600" dirty="0">
                <a:latin typeface="SamsungOne-400" panose="020B0503030303020204" pitchFamily="34" charset="0"/>
              </a:endParaRPr>
            </a:p>
          </p:txBody>
        </p:sp>
        <p:sp>
          <p:nvSpPr>
            <p:cNvPr id="23" name="TextBox 22"/>
            <p:cNvSpPr txBox="1"/>
            <p:nvPr/>
          </p:nvSpPr>
          <p:spPr>
            <a:xfrm>
              <a:off x="4420479" y="4136195"/>
              <a:ext cx="1278084" cy="584775"/>
            </a:xfrm>
            <a:prstGeom prst="rect">
              <a:avLst/>
            </a:prstGeom>
            <a:solidFill>
              <a:schemeClr val="accent2">
                <a:lumMod val="20000"/>
                <a:lumOff val="80000"/>
              </a:schemeClr>
            </a:solidFill>
            <a:ln>
              <a:solidFill>
                <a:schemeClr val="accent2"/>
              </a:solidFill>
            </a:ln>
          </p:spPr>
          <p:txBody>
            <a:bodyPr wrap="square" rtlCol="0">
              <a:spAutoFit/>
            </a:bodyPr>
            <a:lstStyle>
              <a:defPPr>
                <a:defRPr lang="en-US"/>
              </a:defPPr>
              <a:lvl1pPr algn="ctr">
                <a:defRPr sz="1600">
                  <a:latin typeface="SamsungOne-400" panose="020B0503030303020204" pitchFamily="34" charset="0"/>
                  <a:ea typeface="SamsungOne-400" panose="020B0503030303020204" pitchFamily="34" charset="0"/>
                </a:defRPr>
              </a:lvl1pPr>
            </a:lstStyle>
            <a:p>
              <a:r>
                <a:rPr lang="vi-VN" altLang="ko-KR" dirty="0"/>
                <a:t>Thế hệ</a:t>
              </a:r>
              <a:endParaRPr lang="en-US" altLang="ko-KR" dirty="0"/>
            </a:p>
            <a:p>
              <a:r>
                <a:rPr lang="en-US" altLang="ko-KR" dirty="0"/>
                <a:t>(NLG)</a:t>
              </a:r>
              <a:endParaRPr lang="ko-KR" altLang="en-US" dirty="0"/>
            </a:p>
          </p:txBody>
        </p:sp>
        <p:cxnSp>
          <p:nvCxnSpPr>
            <p:cNvPr id="6" name="직선 화살표 연결선 5"/>
            <p:cNvCxnSpPr/>
            <p:nvPr/>
          </p:nvCxnSpPr>
          <p:spPr>
            <a:xfrm>
              <a:off x="2215108" y="2870944"/>
              <a:ext cx="756084" cy="0"/>
            </a:xfrm>
            <a:prstGeom prst="straightConnector1">
              <a:avLst/>
            </a:prstGeom>
            <a:ln w="381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a:off x="5027595" y="2871638"/>
              <a:ext cx="756084" cy="0"/>
            </a:xfrm>
            <a:prstGeom prst="straightConnector1">
              <a:avLst/>
            </a:prstGeom>
            <a:ln w="381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028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2A259FAF-F131-4F3E-AB81-9D65BB1DC0BF}"/>
              </a:ext>
            </a:extLst>
          </p:cNvPr>
          <p:cNvGrpSpPr/>
          <p:nvPr/>
        </p:nvGrpSpPr>
        <p:grpSpPr>
          <a:xfrm>
            <a:off x="2559227" y="4328243"/>
            <a:ext cx="1351787" cy="724575"/>
            <a:chOff x="2525169" y="4705359"/>
            <a:chExt cx="1351787" cy="724575"/>
          </a:xfrm>
        </p:grpSpPr>
        <p:sp>
          <p:nvSpPr>
            <p:cNvPr id="52" name="Rounded Rectangle 19">
              <a:extLst>
                <a:ext uri="{FF2B5EF4-FFF2-40B4-BE49-F238E27FC236}">
                  <a16:creationId xmlns:a16="http://schemas.microsoft.com/office/drawing/2014/main" id="{3A900163-DF34-452E-ABB9-CCDDE6E451FC}"/>
                </a:ext>
              </a:extLst>
            </p:cNvPr>
            <p:cNvSpPr/>
            <p:nvPr/>
          </p:nvSpPr>
          <p:spPr>
            <a:xfrm>
              <a:off x="2525319" y="4705359"/>
              <a:ext cx="1351637"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53" name="TextBox 52">
              <a:extLst>
                <a:ext uri="{FF2B5EF4-FFF2-40B4-BE49-F238E27FC236}">
                  <a16:creationId xmlns:a16="http://schemas.microsoft.com/office/drawing/2014/main" id="{9CB3FBC6-E903-4EF5-9EB5-23A4622EECB2}"/>
                </a:ext>
              </a:extLst>
            </p:cNvPr>
            <p:cNvSpPr txBox="1"/>
            <p:nvPr/>
          </p:nvSpPr>
          <p:spPr>
            <a:xfrm>
              <a:off x="2525169" y="4967619"/>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ctr" latinLnBrk="0">
                <a:spcAft>
                  <a:spcPts val="600"/>
                </a:spcAft>
                <a:defRPr sz="13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EDA</a:t>
              </a:r>
              <a:endParaRPr lang="ko-KR" altLang="en-US" dirty="0"/>
            </a:p>
          </p:txBody>
        </p:sp>
      </p:grpSp>
      <p:sp>
        <p:nvSpPr>
          <p:cNvPr id="51" name="화살표: 위쪽/아래쪽 50">
            <a:extLst>
              <a:ext uri="{FF2B5EF4-FFF2-40B4-BE49-F238E27FC236}">
                <a16:creationId xmlns:a16="http://schemas.microsoft.com/office/drawing/2014/main" id="{73BDCB6C-9725-47B6-B9D5-327FE0C7AA3B}"/>
              </a:ext>
            </a:extLst>
          </p:cNvPr>
          <p:cNvSpPr/>
          <p:nvPr/>
        </p:nvSpPr>
        <p:spPr>
          <a:xfrm>
            <a:off x="3135419" y="3457260"/>
            <a:ext cx="199402" cy="813824"/>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ounded Rectangle 4">
            <a:extLst>
              <a:ext uri="{FF2B5EF4-FFF2-40B4-BE49-F238E27FC236}">
                <a16:creationId xmlns:a16="http://schemas.microsoft.com/office/drawing/2014/main" id="{286EDEA0-BCC0-49C2-B3B3-8564B6841C97}"/>
              </a:ext>
            </a:extLst>
          </p:cNvPr>
          <p:cNvSpPr/>
          <p:nvPr/>
        </p:nvSpPr>
        <p:spPr>
          <a:xfrm>
            <a:off x="703263" y="2266334"/>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5" name="TextBox 94">
            <a:extLst>
              <a:ext uri="{FF2B5EF4-FFF2-40B4-BE49-F238E27FC236}">
                <a16:creationId xmlns:a16="http://schemas.microsoft.com/office/drawing/2014/main" id="{303DFCF9-1A07-4F84-8D02-247F68050FC7}"/>
              </a:ext>
            </a:extLst>
          </p:cNvPr>
          <p:cNvSpPr txBox="1"/>
          <p:nvPr/>
        </p:nvSpPr>
        <p:spPr>
          <a:xfrm>
            <a:off x="742875" y="2428566"/>
            <a:ext cx="128727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Thu </a:t>
            </a:r>
            <a:r>
              <a:rPr lang="en-US" altLang="ko-KR" sz="1300" dirty="0" err="1"/>
              <a:t>thập</a:t>
            </a:r>
            <a:r>
              <a:rPr lang="en-US" altLang="ko-KR" sz="1300" dirty="0"/>
              <a:t>​</a:t>
            </a:r>
          </a:p>
          <a:p>
            <a:pPr algn="ctr"/>
            <a:r>
              <a:rPr lang="en-US" altLang="ko-KR" sz="1300" dirty="0" err="1"/>
              <a:t>dữ</a:t>
            </a:r>
            <a:r>
              <a:rPr lang="en-US" altLang="ko-KR" sz="1300" dirty="0"/>
              <a:t> </a:t>
            </a:r>
            <a:r>
              <a:rPr lang="en-US" altLang="ko-KR" sz="1300" dirty="0" err="1"/>
              <a:t>liệu</a:t>
            </a:r>
            <a:r>
              <a:rPr lang="en-US" altLang="ko-KR" sz="1300" dirty="0"/>
              <a:t>​</a:t>
            </a:r>
            <a:endParaRPr lang="ko-KR" altLang="en-US" sz="1300" dirty="0"/>
          </a:p>
        </p:txBody>
      </p:sp>
      <p:grpSp>
        <p:nvGrpSpPr>
          <p:cNvPr id="25" name="그룹 24">
            <a:extLst>
              <a:ext uri="{FF2B5EF4-FFF2-40B4-BE49-F238E27FC236}">
                <a16:creationId xmlns:a16="http://schemas.microsoft.com/office/drawing/2014/main" id="{4CD89964-F998-47AB-9BCE-893A45878BD9}"/>
              </a:ext>
            </a:extLst>
          </p:cNvPr>
          <p:cNvGrpSpPr/>
          <p:nvPr/>
        </p:nvGrpSpPr>
        <p:grpSpPr>
          <a:xfrm>
            <a:off x="2559227" y="2262669"/>
            <a:ext cx="1385845" cy="724575"/>
            <a:chOff x="2525169" y="2683931"/>
            <a:chExt cx="1385845" cy="724575"/>
          </a:xfrm>
        </p:grpSpPr>
        <p:sp>
          <p:nvSpPr>
            <p:cNvPr id="92" name="Rounded Rectangle 19">
              <a:extLst>
                <a:ext uri="{FF2B5EF4-FFF2-40B4-BE49-F238E27FC236}">
                  <a16:creationId xmlns:a16="http://schemas.microsoft.com/office/drawing/2014/main" id="{A56EF048-C7D9-4BBE-97AB-40866B61E62A}"/>
                </a:ext>
              </a:extLst>
            </p:cNvPr>
            <p:cNvSpPr/>
            <p:nvPr/>
          </p:nvSpPr>
          <p:spPr>
            <a:xfrm>
              <a:off x="2525169" y="2683931"/>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3" name="TextBox 92">
              <a:extLst>
                <a:ext uri="{FF2B5EF4-FFF2-40B4-BE49-F238E27FC236}">
                  <a16:creationId xmlns:a16="http://schemas.microsoft.com/office/drawing/2014/main" id="{239E1978-6E13-4945-909D-88A78EA85666}"/>
                </a:ext>
              </a:extLst>
            </p:cNvPr>
            <p:cNvSpPr txBox="1"/>
            <p:nvPr/>
          </p:nvSpPr>
          <p:spPr>
            <a:xfrm>
              <a:off x="2559227" y="2946191"/>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t>Tiền</a:t>
              </a:r>
              <a:r>
                <a:rPr lang="en-US" altLang="ko-KR" sz="1300" dirty="0"/>
                <a:t> </a:t>
              </a:r>
              <a:r>
                <a:rPr lang="en-US" altLang="ko-KR" sz="1300" dirty="0" err="1"/>
                <a:t>xử</a:t>
              </a:r>
              <a:r>
                <a:rPr lang="en-US" altLang="ko-KR" sz="1300" dirty="0"/>
                <a:t> </a:t>
              </a:r>
              <a:r>
                <a:rPr lang="en-US" altLang="ko-KR" sz="1300" dirty="0" err="1"/>
                <a:t>lý</a:t>
              </a:r>
              <a:r>
                <a:rPr lang="en-US" altLang="ko-KR" sz="1300" dirty="0"/>
                <a:t>​</a:t>
              </a:r>
              <a:endParaRPr lang="ko-KR" altLang="en-US" sz="1300" dirty="0"/>
            </a:p>
          </p:txBody>
        </p:sp>
      </p:grpSp>
      <p:sp>
        <p:nvSpPr>
          <p:cNvPr id="88" name="Rounded Rectangle 19">
            <a:extLst>
              <a:ext uri="{FF2B5EF4-FFF2-40B4-BE49-F238E27FC236}">
                <a16:creationId xmlns:a16="http://schemas.microsoft.com/office/drawing/2014/main" id="{29DF11CF-F905-4D53-91F0-35AADB0F9BF5}"/>
              </a:ext>
            </a:extLst>
          </p:cNvPr>
          <p:cNvSpPr/>
          <p:nvPr/>
        </p:nvSpPr>
        <p:spPr>
          <a:xfrm>
            <a:off x="4349931" y="2266334"/>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TextBox 88">
            <a:extLst>
              <a:ext uri="{FF2B5EF4-FFF2-40B4-BE49-F238E27FC236}">
                <a16:creationId xmlns:a16="http://schemas.microsoft.com/office/drawing/2014/main" id="{B8B0A5A4-0BC5-48D6-A5CE-E11C3B32A9A0}"/>
              </a:ext>
            </a:extLst>
          </p:cNvPr>
          <p:cNvSpPr txBox="1"/>
          <p:nvPr/>
        </p:nvSpPr>
        <p:spPr>
          <a:xfrm>
            <a:off x="4383989" y="2528594"/>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t>Lập</a:t>
            </a:r>
            <a:r>
              <a:rPr lang="en-US" altLang="ko-KR" sz="1300" dirty="0"/>
              <a:t> </a:t>
            </a:r>
            <a:r>
              <a:rPr lang="en-US" altLang="ko-KR" sz="1300" dirty="0" err="1"/>
              <a:t>mô</a:t>
            </a:r>
            <a:r>
              <a:rPr lang="en-US" altLang="ko-KR" sz="1300" dirty="0"/>
              <a:t> </a:t>
            </a:r>
            <a:r>
              <a:rPr lang="en-US" altLang="ko-KR" sz="1300" dirty="0" err="1"/>
              <a:t>hình</a:t>
            </a:r>
            <a:r>
              <a:rPr lang="en-US" altLang="ko-KR" sz="1300" dirty="0"/>
              <a:t>​</a:t>
            </a:r>
            <a:endParaRPr lang="ko-KR" altLang="en-US" sz="1300" dirty="0"/>
          </a:p>
        </p:txBody>
      </p:sp>
      <p:sp>
        <p:nvSpPr>
          <p:cNvPr id="84" name="Rounded Rectangle 19">
            <a:extLst>
              <a:ext uri="{FF2B5EF4-FFF2-40B4-BE49-F238E27FC236}">
                <a16:creationId xmlns:a16="http://schemas.microsoft.com/office/drawing/2014/main" id="{D370875F-FC3A-4431-A345-F394D0776BEC}"/>
              </a:ext>
            </a:extLst>
          </p:cNvPr>
          <p:cNvSpPr/>
          <p:nvPr/>
        </p:nvSpPr>
        <p:spPr>
          <a:xfrm>
            <a:off x="6174692" y="2266334"/>
            <a:ext cx="1351637"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6DAFD6D6-E81D-4275-A3C3-EE66E763E107}"/>
              </a:ext>
            </a:extLst>
          </p:cNvPr>
          <p:cNvSpPr txBox="1"/>
          <p:nvPr/>
        </p:nvSpPr>
        <p:spPr>
          <a:xfrm>
            <a:off x="6153957" y="2428566"/>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t>Học</a:t>
            </a:r>
            <a:r>
              <a:rPr lang="en-US" altLang="ko-KR" sz="1300" dirty="0"/>
              <a:t> </a:t>
            </a:r>
            <a:r>
              <a:rPr lang="en-US" altLang="ko-KR" sz="1300" dirty="0" err="1"/>
              <a:t>máy</a:t>
            </a:r>
            <a:r>
              <a:rPr lang="en-US" altLang="ko-KR" sz="1300" dirty="0"/>
              <a:t>​</a:t>
            </a:r>
            <a:endParaRPr lang="ko-KR" altLang="en-US" sz="1300" dirty="0"/>
          </a:p>
        </p:txBody>
      </p:sp>
      <p:sp>
        <p:nvSpPr>
          <p:cNvPr id="80" name="Rounded Rectangle 19">
            <a:extLst>
              <a:ext uri="{FF2B5EF4-FFF2-40B4-BE49-F238E27FC236}">
                <a16:creationId xmlns:a16="http://schemas.microsoft.com/office/drawing/2014/main" id="{55C25A6B-57D1-4A9A-9F96-00EDF600BF1B}"/>
              </a:ext>
            </a:extLst>
          </p:cNvPr>
          <p:cNvSpPr/>
          <p:nvPr/>
        </p:nvSpPr>
        <p:spPr>
          <a:xfrm>
            <a:off x="7999455" y="2266334"/>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1" name="TextBox 80">
            <a:extLst>
              <a:ext uri="{FF2B5EF4-FFF2-40B4-BE49-F238E27FC236}">
                <a16:creationId xmlns:a16="http://schemas.microsoft.com/office/drawing/2014/main" id="{DD2CCC62-6BC7-4671-8512-AFACB020B868}"/>
              </a:ext>
            </a:extLst>
          </p:cNvPr>
          <p:cNvSpPr txBox="1"/>
          <p:nvPr/>
        </p:nvSpPr>
        <p:spPr>
          <a:xfrm>
            <a:off x="8033513" y="2528594"/>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400" panose="020B0503030303020204" pitchFamily="34" charset="0"/>
                <a:ea typeface="SamsungOne-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err="1"/>
              <a:t>Triển</a:t>
            </a:r>
            <a:r>
              <a:rPr lang="en-US" altLang="ko-KR" sz="1300" dirty="0"/>
              <a:t> </a:t>
            </a:r>
            <a:r>
              <a:rPr lang="en-US" altLang="ko-KR" sz="1300" dirty="0" err="1"/>
              <a:t>khai</a:t>
            </a:r>
            <a:r>
              <a:rPr lang="en-US" altLang="ko-KR" sz="1300" dirty="0"/>
              <a:t>​</a:t>
            </a:r>
            <a:endParaRPr lang="ko-KR" altLang="en-US" sz="1300" dirty="0"/>
          </a:p>
        </p:txBody>
      </p:sp>
      <p:sp>
        <p:nvSpPr>
          <p:cNvPr id="21" name="화살표: 오른쪽 20">
            <a:extLst>
              <a:ext uri="{FF2B5EF4-FFF2-40B4-BE49-F238E27FC236}">
                <a16:creationId xmlns:a16="http://schemas.microsoft.com/office/drawing/2014/main" id="{76A93503-F1B2-496E-A93D-4AC475D1D641}"/>
              </a:ext>
            </a:extLst>
          </p:cNvPr>
          <p:cNvSpPr/>
          <p:nvPr/>
        </p:nvSpPr>
        <p:spPr>
          <a:xfrm>
            <a:off x="1925750" y="2523970"/>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화살표: 오른쪽 95">
            <a:extLst>
              <a:ext uri="{FF2B5EF4-FFF2-40B4-BE49-F238E27FC236}">
                <a16:creationId xmlns:a16="http://schemas.microsoft.com/office/drawing/2014/main" id="{0B723BEA-669B-4EC0-843E-03109E324D2C}"/>
              </a:ext>
            </a:extLst>
          </p:cNvPr>
          <p:cNvSpPr/>
          <p:nvPr/>
        </p:nvSpPr>
        <p:spPr>
          <a:xfrm>
            <a:off x="3754550" y="2523970"/>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화살표: 오른쪽 96">
            <a:extLst>
              <a:ext uri="{FF2B5EF4-FFF2-40B4-BE49-F238E27FC236}">
                <a16:creationId xmlns:a16="http://schemas.microsoft.com/office/drawing/2014/main" id="{A9C57DAE-96B9-4ED8-9231-8DCC4E5F757E}"/>
              </a:ext>
            </a:extLst>
          </p:cNvPr>
          <p:cNvSpPr/>
          <p:nvPr/>
        </p:nvSpPr>
        <p:spPr>
          <a:xfrm>
            <a:off x="5583350" y="2523970"/>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화살표: 오른쪽 97">
            <a:extLst>
              <a:ext uri="{FF2B5EF4-FFF2-40B4-BE49-F238E27FC236}">
                <a16:creationId xmlns:a16="http://schemas.microsoft.com/office/drawing/2014/main" id="{43B9464E-E9DC-4816-9989-424CA5846108}"/>
              </a:ext>
            </a:extLst>
          </p:cNvPr>
          <p:cNvSpPr/>
          <p:nvPr/>
        </p:nvSpPr>
        <p:spPr>
          <a:xfrm>
            <a:off x="7412150" y="2523970"/>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AutoShape 360">
            <a:extLst>
              <a:ext uri="{FF2B5EF4-FFF2-40B4-BE49-F238E27FC236}">
                <a16:creationId xmlns:a16="http://schemas.microsoft.com/office/drawing/2014/main" id="{E792861E-AE07-457A-87AB-E55E8962E0D2}"/>
              </a:ext>
            </a:extLst>
          </p:cNvPr>
          <p:cNvSpPr>
            <a:spLocks/>
          </p:cNvSpPr>
          <p:nvPr/>
        </p:nvSpPr>
        <p:spPr bwMode="gray">
          <a:xfrm rot="5400000" flipH="1" flipV="1">
            <a:off x="3025204" y="1090484"/>
            <a:ext cx="417835" cy="4289299"/>
          </a:xfrm>
          <a:prstGeom prst="leftBrace">
            <a:avLst>
              <a:gd name="adj1" fmla="val 130116"/>
              <a:gd name="adj2" fmla="val 50000"/>
            </a:avLst>
          </a:prstGeom>
          <a:gradFill rotWithShape="1">
            <a:gsLst>
              <a:gs pos="0">
                <a:srgbClr val="FF0000"/>
              </a:gs>
              <a:gs pos="100000">
                <a:srgbClr val="F5F6F5">
                  <a:alpha val="0"/>
                </a:srgbClr>
              </a:gs>
            </a:gsLst>
            <a:lin ang="0" scaled="1"/>
          </a:gradFill>
          <a:ln>
            <a:noFill/>
          </a:ln>
        </p:spPr>
        <p:txBody>
          <a:bodyPr wrap="none" anchor="ctr"/>
          <a:lstStyle>
            <a:lvl1pPr latinLnBrk="1">
              <a:spcBef>
                <a:spcPct val="20000"/>
              </a:spcBef>
              <a:buChar char="•"/>
              <a:defRPr kumimoji="1" sz="45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har char="–"/>
              <a:defRPr kumimoji="1" sz="39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har char="•"/>
              <a:defRPr kumimoji="1" sz="3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9pPr>
          </a:lstStyle>
          <a:p>
            <a:pPr algn="ctr" eaLnBrk="1" latinLnBrk="0" hangingPunct="1">
              <a:spcBef>
                <a:spcPct val="0"/>
              </a:spcBef>
              <a:buFontTx/>
              <a:buNone/>
            </a:pPr>
            <a:endParaRPr lang="ko-KR" altLang="en-US" sz="2500"/>
          </a:p>
        </p:txBody>
      </p:sp>
      <p:sp>
        <p:nvSpPr>
          <p:cNvPr id="30" name="직사각형 2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32" name="그룹 31">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33" name="직사각형 32">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34" name="직사각형 33">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q</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uy</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trình</a:t>
              </a:r>
              <a:r>
                <a:rPr lang="vi-VN" altLang="ko-KR" sz="1400" dirty="0">
                  <a:solidFill>
                    <a:schemeClr val="tx1">
                      <a:lumMod val="85000"/>
                      <a:lumOff val="15000"/>
                    </a:schemeClr>
                  </a:solidFill>
                  <a:latin typeface="SamsungOne-400" panose="020B0503030303020204" pitchFamily="34" charset="0"/>
                  <a:ea typeface="SamsungOne-400" panose="020B0503030303020204" pitchFamily="34" charset="0"/>
                </a:rPr>
                <a:t> NLP</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35" name="그룹 34">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36" name="직사각형 35">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37" name="직사각형 3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318306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15444"/>
            <a:chOff x="559817" y="2136914"/>
            <a:chExt cx="8783192" cy="215444"/>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Khó</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khăn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lý</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400" dirty="0" err="1">
                  <a:solidFill>
                    <a:schemeClr val="tx1">
                      <a:lumMod val="85000"/>
                      <a:lumOff val="15000"/>
                    </a:schemeClr>
                  </a:solidFill>
                  <a:latin typeface="SamsungOne-400" panose="020B0503030303020204" pitchFamily="34" charset="0"/>
                  <a:ea typeface="SamsungOne-400" panose="020B0503030303020204" pitchFamily="34" charset="0"/>
                </a:rPr>
                <a:t>nhiên</a:t>
              </a:r>
              <a:endParaRPr lang="en-US" altLang="ko-KR" sz="14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Rectangle 12">
            <a:extLst>
              <a:ext uri="{FF2B5EF4-FFF2-40B4-BE49-F238E27FC236}">
                <a16:creationId xmlns:a16="http://schemas.microsoft.com/office/drawing/2014/main" id="{21AF2910-3A21-4AF0-8BEB-2CFB2DD395C0}"/>
              </a:ext>
            </a:extLst>
          </p:cNvPr>
          <p:cNvSpPr/>
          <p:nvPr/>
        </p:nvSpPr>
        <p:spPr>
          <a:xfrm>
            <a:off x="559817" y="1862112"/>
            <a:ext cx="8632824" cy="265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NLP đang nhận được nhiều sự chú ý và được sử dụng rộng rãi, nhưng quy trình này rất phức tạp.</a:t>
            </a:r>
          </a:p>
          <a:p>
            <a:pPr marL="182526"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Hiệu suất dịch máy đã được cải thiện, nhưng dịch máy vẫn thường tạo ra kết quả dịch khó.</a:t>
            </a:r>
          </a:p>
          <a:p>
            <a:pPr marL="182526"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NLP phức tạp vì dữ liệu đầu vào không phải là giá trị số mà là ngôn ngữ của con người. Đầu vào của ngôn ngữ con người làm cho việc xử lý dữ liệu trở nên cực kỳ phức tạp và không chắc chắn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742950" lvl="1" indent="-28575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Ngay cả những từ giống nhau cũng có khả năng được giải thích khác nhau tùy thuộc vào ngữ cảnh. Điều này được gọi là sự mơ hồ ngôn ngữ.</a:t>
            </a:r>
          </a:p>
          <a:p>
            <a:pPr marL="742950" lvl="1" indent="-28575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Giống như các thành ngữ mang một ý nghĩa khác sau khi các từ khác nhau tập hợp lại, luôn có một ngoại lệ đối với cách một cụm từ hoặc từ hoặc hình thái cấu tạo một câu.</a:t>
            </a:r>
          </a:p>
          <a:p>
            <a:pPr marL="742950" lvl="1" indent="-285750">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Vì ngôn ngữ linh hoạt và sẵn sàng mở rộng, nên ngôn ngữ mô hình hóa luôn kéo theo sự không chắc chắn. Ngoài ra, khi thời gian trôi qua, các từ mới được tạo ra và một số từ trở nên không được sử dụng.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61649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(1)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quy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tắc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7" name="Rectangle 12">
            <a:extLst>
              <a:ext uri="{FF2B5EF4-FFF2-40B4-BE49-F238E27FC236}">
                <a16:creationId xmlns:a16="http://schemas.microsoft.com/office/drawing/2014/main" id="{21AF2910-3A21-4AF0-8BEB-2CFB2DD395C0}"/>
              </a:ext>
            </a:extLst>
          </p:cNvPr>
          <p:cNvSpPr/>
          <p:nvPr/>
        </p:nvSpPr>
        <p:spPr>
          <a:xfrm>
            <a:off x="684765" y="4027281"/>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Vấn đề với hệ thống dựa trên quy tắc là không thể thiết lập các quy tắc trước đó.</a:t>
            </a:r>
          </a:p>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Hiện tại, nó chỉ được sử dụng trong sự kết hợp của các phương pháp khác vì không thể bỏ qua hoàn toàn các quy tắc ngữ pháp trong quá trình xử lý ngôn ngữ.</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2" name="직사각형 1"/>
          <p:cNvSpPr/>
          <p:nvPr/>
        </p:nvSpPr>
        <p:spPr>
          <a:xfrm>
            <a:off x="896810" y="2436612"/>
            <a:ext cx="8159058" cy="1424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quyết định phần của lời nói (POS) cho một từ nhất định dựa trên các hiện tượng ngôn ngữ hơn là các phương pháp thống kê.</a:t>
            </a:r>
          </a:p>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Trong câu dưới đây, nó nắm bắt ý nghĩa của câu với động từ đầu tiên và chỉ ra đối tượng của hướng dẫn và chủ ngữ của nó với 'to' hoặc 'that’.</a:t>
            </a:r>
          </a:p>
          <a:p>
            <a:pPr>
              <a:spcAft>
                <a:spcPts val="800"/>
              </a:spcAft>
              <a:buClr>
                <a:srgbClr val="193EB0"/>
              </a:buCl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vi-VN" altLang="ko-KR" sz="1300" i="1" dirty="0">
                <a:solidFill>
                  <a:prstClr val="black">
                    <a:lumMod val="85000"/>
                    <a:lumOff val="15000"/>
                  </a:prstClr>
                </a:solidFill>
                <a:latin typeface="SamsungOne-400" panose="020B0503030303020204" pitchFamily="34" charset="0"/>
                <a:ea typeface="SamsungOne-400" panose="020B0503030303020204" pitchFamily="34" charset="0"/>
              </a:rPr>
              <a:t>  “Gửi tin nhắn cho Michael rằng tôi sẽ bị trễ cuộc họp.”</a:t>
            </a:r>
            <a:endParaRPr lang="en-US" altLang="ko-KR" sz="1300" i="1"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Rectangle 12">
            <a:extLst>
              <a:ext uri="{FF2B5EF4-FFF2-40B4-BE49-F238E27FC236}">
                <a16:creationId xmlns:a16="http://schemas.microsoft.com/office/drawing/2014/main" id="{21AF2910-3A21-4AF0-8BEB-2CFB2DD395C0}"/>
              </a:ext>
            </a:extLst>
          </p:cNvPr>
          <p:cNvSpPr/>
          <p:nvPr/>
        </p:nvSpPr>
        <p:spPr>
          <a:xfrm>
            <a:off x="712182" y="180173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Cách tiếp cận dựa trên quy tắc xác định trước các quy tắc ngữ pháp của ngôn ngữ và xử lý ngôn ngữ tự nhiên dựa trên các quy tắc đó.</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858395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(2)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thống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1" name="Rectangle 12">
            <a:extLst>
              <a:ext uri="{FF2B5EF4-FFF2-40B4-BE49-F238E27FC236}">
                <a16:creationId xmlns:a16="http://schemas.microsoft.com/office/drawing/2014/main" id="{21AF2910-3A21-4AF0-8BEB-2CFB2DD395C0}"/>
              </a:ext>
            </a:extLst>
          </p:cNvPr>
          <p:cNvSpPr/>
          <p:nvPr/>
        </p:nvSpPr>
        <p:spPr>
          <a:xfrm>
            <a:off x="689597" y="2733214"/>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lgn="ctr">
              <a:spcAft>
                <a:spcPts val="800"/>
              </a:spcAft>
              <a:buClr>
                <a:srgbClr val="193EB0"/>
              </a:buClr>
            </a:pP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5" name="Rectangle 12">
            <a:extLst>
              <a:ext uri="{FF2B5EF4-FFF2-40B4-BE49-F238E27FC236}">
                <a16:creationId xmlns:a16="http://schemas.microsoft.com/office/drawing/2014/main" id="{21AF2910-3A21-4AF0-8BEB-2CFB2DD395C0}"/>
              </a:ext>
            </a:extLst>
          </p:cNvPr>
          <p:cNvSpPr/>
          <p:nvPr/>
        </p:nvSpPr>
        <p:spPr>
          <a:xfrm>
            <a:off x="712182" y="180173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Cách tiếp cận dựa trên thống kê quyết định phần lời nói (POS) bằng cách tính toán xác suất từ vựng và xác suất theo ngữ cảnh trong tham chiếu đến khối lượng lớn từ điển để loại bỏ sự mơ hồ của POS.</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7" name="직사각형 16"/>
          <p:cNvSpPr/>
          <p:nvPr/>
        </p:nvSpPr>
        <p:spPr>
          <a:xfrm>
            <a:off x="896810" y="2436612"/>
            <a:ext cx="8159058" cy="16404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Xác suất từ vựng là xác suất mà một POS nhất định áp dụng cho một từ. Điều này có thể được thể hiện dưới dạng P (POS | word) ở dạng toán học.</a:t>
            </a:r>
          </a:p>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Khả năng theo ngữ cảnh là khả năng một POS nhất định của một từ sẽ hiển thị với POS của từ tiếp theo. Điều này, về mặt toán học là P (POS | POS)</a:t>
            </a:r>
          </a:p>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Sau đó, nó dán nhãn POS tạo ra kết quả cao nhất của phép nhân xác suất ngôn ngữ và xác suất ngữ cảnh là phù hợp nhất cho các từ mơ hồ về ngữ nghĩa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
        <p:nvSpPr>
          <p:cNvPr id="18" name="Rectangle 12">
            <a:extLst>
              <a:ext uri="{FF2B5EF4-FFF2-40B4-BE49-F238E27FC236}">
                <a16:creationId xmlns:a16="http://schemas.microsoft.com/office/drawing/2014/main" id="{21AF2910-3A21-4AF0-8BEB-2CFB2DD395C0}"/>
              </a:ext>
            </a:extLst>
          </p:cNvPr>
          <p:cNvSpPr/>
          <p:nvPr/>
        </p:nvSpPr>
        <p:spPr>
          <a:xfrm>
            <a:off x="684765" y="4293096"/>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Đã có nhiều tiến bộ khi máy tính phân tích câu nhanh hơn nhiều với sự cải thiện về hiệu suất, nhưng sự can thiệp của con người vẫn cần thiết.</a:t>
            </a:r>
          </a:p>
          <a:p>
            <a:pPr marL="182526" lvl="0"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Những vấn đề như vậy đang được giải quyết bằng các kỹ thuật học sâu ngày nay.</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52433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Mô</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hình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cứu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NLP: (3)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cận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dựa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Deep Learning</a:t>
              </a:r>
            </a:p>
          </p:txBody>
        </p:sp>
      </p:grpSp>
      <p:sp>
        <p:nvSpPr>
          <p:cNvPr id="21" name="Rectangle 12">
            <a:extLst>
              <a:ext uri="{FF2B5EF4-FFF2-40B4-BE49-F238E27FC236}">
                <a16:creationId xmlns:a16="http://schemas.microsoft.com/office/drawing/2014/main" id="{21AF2910-3A21-4AF0-8BEB-2CFB2DD395C0}"/>
              </a:ext>
            </a:extLst>
          </p:cNvPr>
          <p:cNvSpPr/>
          <p:nvPr/>
        </p:nvSpPr>
        <p:spPr>
          <a:xfrm>
            <a:off x="712182" y="1801735"/>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indent="-182526">
              <a:spcAft>
                <a:spcPts val="800"/>
              </a:spcAft>
              <a:buClr>
                <a:srgbClr val="193EB0"/>
              </a:buClr>
              <a:buFont typeface="SamsungOne 400" panose="020B0503030303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Mặc dù phân tích thống kê dựa trên phân tích ngoại vi như tần suất xuất hiện của từ, phương pháp Deep Learning cho phép phân tích chuyên sâu dựa trên kết nối tổng hợp giữa các dữ liệu.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4" name="직사각형 13"/>
          <p:cNvSpPr/>
          <p:nvPr/>
        </p:nvSpPr>
        <p:spPr>
          <a:xfrm>
            <a:off x="896810" y="2436612"/>
            <a:ext cx="8159058" cy="11364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mô hình NLP hiểu câu hoặc ngữ cảnh tổng thể của câu có thể đã được tạo sau khi NLP dựa trên học sâu được bắt đầu.</a:t>
            </a:r>
          </a:p>
          <a:p>
            <a:pPr marL="285750" indent="-285750">
              <a:spcAft>
                <a:spcPts val="800"/>
              </a:spcAft>
              <a:buClr>
                <a:srgbClr val="193EB0"/>
              </a:buClr>
              <a:buFont typeface="Arial" panose="020B0604020202020204" pitchFamily="34" charset="0"/>
              <a:buChar char="•"/>
              <a:defRP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Nếu bạn tạo một thành phần mạng thần kinh nhân tạo kết nối với tất cả các phần của câu thì biến này sau khi học sẽ chứa thông tin của cả câu. Độ chính xác không ngừng tăng lên.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636182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Bài tập </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Coding #0501~0508</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52846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Làm theo các bước trong tệp </a:t>
                </a:r>
                <a:r>
                  <a:rPr lang="en-US" altLang="ko-KR" sz="2000" b="1" dirty="0">
                    <a:solidFill>
                      <a:schemeClr val="bg1"/>
                    </a:solidFill>
                    <a:latin typeface="SamsungOne-700" panose="020B0803030303020204" pitchFamily="34" charset="0"/>
                    <a:ea typeface="SamsungOne-700" panose="020B0803030303020204" pitchFamily="34" charset="0"/>
                    <a:cs typeface="iCiel Samsung Sharp Sans Regular" pitchFamily="2" charset="77"/>
                  </a:rPr>
                  <a:t>'ex_0501~8.ipynb'</a:t>
                </a:r>
                <a:endParaRPr lang="ko-KR" altLang="en-US" sz="2000" b="1" dirty="0">
                  <a:solidFill>
                    <a:schemeClr val="bg1"/>
                  </a:solidFill>
                  <a:latin typeface="SamsungOne-700" panose="020B0803030303020204" pitchFamily="34" charset="0"/>
                  <a:ea typeface="Samsung Sharp Sans" pitchFamily="2" charset="0"/>
                  <a:cs typeface="iCiel Samsung Sharp Sans Regular" pitchFamily="2" charset="77"/>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1.4.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Xử</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lý</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ngôn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ngữ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nhiên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(NLP) </a:t>
              </a: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32477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What is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Phân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tích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phi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cấu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trúc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40" y="1798458"/>
            <a:ext cx="8632825" cy="1853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Nhập thủ công các thẻ vào siêu dữ liệu để cấu trúc văn bản.</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Kỹ năng cấu trúc dữ liệu dựa trên khai thác văn bản sử dụng phương pháp tạo thẻ sao cho một từ trong văn bản và một phần trong bài phát biểu tương ứng.</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Sử dụng phần mềm xây dựng các cấu trúc có thể xử lý bằng máy móc.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Phân tích cho phép suy luận ngữ nghĩa từ văn bản, cú pháp và các mẫu lớn hoặc nhỏ khác. Phân tích này sử dụng các thuật toán kiểm tra toàn bộ cấu trúc bên trong hoạt động giao tiếp của con người trong đơn vị từ bằng cách hình thành chúng thành cấu trúc ngôn ngữ, thính giác, thị giác.</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7" name="그룹 6"/>
          <p:cNvGrpSpPr/>
          <p:nvPr/>
        </p:nvGrpSpPr>
        <p:grpSpPr>
          <a:xfrm>
            <a:off x="3178259" y="3933056"/>
            <a:ext cx="3682186" cy="2344302"/>
            <a:chOff x="3163144" y="2866344"/>
            <a:chExt cx="3682186" cy="2344302"/>
          </a:xfrm>
        </p:grpSpPr>
        <p:sp>
          <p:nvSpPr>
            <p:cNvPr id="4" name="직사각형 3"/>
            <p:cNvSpPr/>
            <p:nvPr/>
          </p:nvSpPr>
          <p:spPr>
            <a:xfrm>
              <a:off x="3163144" y="2866344"/>
              <a:ext cx="1749902" cy="970203"/>
            </a:xfrm>
            <a:prstGeom prst="rect">
              <a:avLst/>
            </a:prstGeom>
            <a:solidFill>
              <a:schemeClr val="accent1">
                <a:lumMod val="20000"/>
                <a:lumOff val="80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err="1">
                  <a:solidFill>
                    <a:srgbClr val="1429A0"/>
                  </a:solidFill>
                  <a:latin typeface="SamsungOne-400" panose="020B0503030303020204" pitchFamily="34" charset="0"/>
                  <a:ea typeface="SamsungOne-400" panose="020B0503030303020204" pitchFamily="34" charset="0"/>
                </a:rPr>
                <a:t>Tìm</a:t>
              </a:r>
              <a:r>
                <a:rPr kumimoji="1" lang="en-US" altLang="ko-KR" sz="1400" b="1" dirty="0">
                  <a:solidFill>
                    <a:srgbClr val="1429A0"/>
                  </a:solidFill>
                  <a:latin typeface="SamsungOne-400" panose="020B0503030303020204" pitchFamily="34" charset="0"/>
                  <a:ea typeface="SamsungOne-400" panose="020B0503030303020204" pitchFamily="34" charset="0"/>
                </a:rPr>
                <a:t> </a:t>
              </a:r>
              <a:r>
                <a:rPr kumimoji="1" lang="en-US" altLang="ko-KR" sz="1400" b="1" dirty="0" err="1">
                  <a:solidFill>
                    <a:srgbClr val="1429A0"/>
                  </a:solidFill>
                  <a:latin typeface="SamsungOne-400" panose="020B0503030303020204" pitchFamily="34" charset="0"/>
                  <a:ea typeface="SamsungOne-400" panose="020B0503030303020204" pitchFamily="34" charset="0"/>
                </a:rPr>
                <a:t>mẫu</a:t>
              </a:r>
              <a:r>
                <a:rPr kumimoji="1" lang="en-US" altLang="ko-KR" sz="1400" b="1" dirty="0">
                  <a:solidFill>
                    <a:srgbClr val="1429A0"/>
                  </a:solidFill>
                  <a:latin typeface="SamsungOne-400" panose="020B0503030303020204" pitchFamily="34" charset="0"/>
                  <a:ea typeface="SamsungOne-400" panose="020B0503030303020204" pitchFamily="34" charset="0"/>
                </a:rPr>
                <a:t> </a:t>
              </a:r>
              <a:r>
                <a:rPr kumimoji="1" lang="en-US" altLang="ko-KR" sz="1400" b="1" dirty="0" err="1">
                  <a:solidFill>
                    <a:srgbClr val="1429A0"/>
                  </a:solidFill>
                  <a:latin typeface="SamsungOne-400" panose="020B0503030303020204" pitchFamily="34" charset="0"/>
                  <a:ea typeface="SamsungOne-400" panose="020B0503030303020204" pitchFamily="34" charset="0"/>
                </a:rPr>
                <a:t>trong</a:t>
              </a:r>
              <a:r>
                <a:rPr kumimoji="1" lang="en-US" altLang="ko-KR" sz="1400" b="1" dirty="0">
                  <a:solidFill>
                    <a:srgbClr val="1429A0"/>
                  </a:solidFill>
                  <a:latin typeface="SamsungOne-400" panose="020B0503030303020204" pitchFamily="34" charset="0"/>
                  <a:ea typeface="SamsungOne-400" panose="020B0503030303020204" pitchFamily="34" charset="0"/>
                </a:rPr>
                <a:t> </a:t>
              </a:r>
              <a:r>
                <a:rPr kumimoji="1" lang="en-US" altLang="ko-KR" sz="1400" b="1" dirty="0" err="1">
                  <a:solidFill>
                    <a:srgbClr val="1429A0"/>
                  </a:solidFill>
                  <a:latin typeface="SamsungOne-400" panose="020B0503030303020204" pitchFamily="34" charset="0"/>
                  <a:ea typeface="SamsungOne-400" panose="020B0503030303020204" pitchFamily="34" charset="0"/>
                </a:rPr>
                <a:t>dữ</a:t>
              </a:r>
              <a:r>
                <a:rPr kumimoji="1" lang="en-US" altLang="ko-KR" sz="1400" b="1" dirty="0">
                  <a:solidFill>
                    <a:srgbClr val="1429A0"/>
                  </a:solidFill>
                  <a:latin typeface="SamsungOne-400" panose="020B0503030303020204" pitchFamily="34" charset="0"/>
                  <a:ea typeface="SamsungOne-400" panose="020B0503030303020204" pitchFamily="34" charset="0"/>
                </a:rPr>
                <a:t> </a:t>
              </a:r>
              <a:r>
                <a:rPr kumimoji="1" lang="en-US" altLang="ko-KR" sz="1400" b="1" dirty="0" err="1">
                  <a:solidFill>
                    <a:srgbClr val="1429A0"/>
                  </a:solidFill>
                  <a:latin typeface="SamsungOne-400" panose="020B0503030303020204" pitchFamily="34" charset="0"/>
                  <a:ea typeface="SamsungOne-400" panose="020B0503030303020204" pitchFamily="34" charset="0"/>
                </a:rPr>
                <a:t>liệu</a:t>
              </a:r>
              <a:r>
                <a:rPr kumimoji="1" lang="en-US" altLang="ko-KR" sz="1400" b="1" dirty="0">
                  <a:solidFill>
                    <a:srgbClr val="1429A0"/>
                  </a:solidFill>
                  <a:latin typeface="SamsungOne-400" panose="020B0503030303020204" pitchFamily="34" charset="0"/>
                  <a:ea typeface="SamsungOne-400" panose="020B0503030303020204" pitchFamily="34" charset="0"/>
                </a:rPr>
                <a:t> phi </a:t>
              </a:r>
              <a:r>
                <a:rPr kumimoji="1" lang="en-US" altLang="ko-KR" sz="1400" b="1" dirty="0" err="1">
                  <a:solidFill>
                    <a:srgbClr val="1429A0"/>
                  </a:solidFill>
                  <a:latin typeface="SamsungOne-400" panose="020B0503030303020204" pitchFamily="34" charset="0"/>
                  <a:ea typeface="SamsungOne-400" panose="020B0503030303020204" pitchFamily="34" charset="0"/>
                </a:rPr>
                <a:t>cấu</a:t>
              </a:r>
              <a:r>
                <a:rPr kumimoji="1" lang="en-US" altLang="ko-KR" sz="1400" b="1" dirty="0">
                  <a:solidFill>
                    <a:srgbClr val="1429A0"/>
                  </a:solidFill>
                  <a:latin typeface="SamsungOne-400" panose="020B0503030303020204" pitchFamily="34" charset="0"/>
                  <a:ea typeface="SamsungOne-400" panose="020B0503030303020204" pitchFamily="34" charset="0"/>
                </a:rPr>
                <a:t> </a:t>
              </a:r>
              <a:r>
                <a:rPr kumimoji="1" lang="en-US" altLang="ko-KR" sz="1400" b="1" dirty="0" err="1">
                  <a:solidFill>
                    <a:srgbClr val="1429A0"/>
                  </a:solidFill>
                  <a:latin typeface="SamsungOne-400" panose="020B0503030303020204" pitchFamily="34" charset="0"/>
                  <a:ea typeface="SamsungOne-400" panose="020B0503030303020204" pitchFamily="34" charset="0"/>
                </a:rPr>
                <a:t>trúc</a:t>
              </a:r>
              <a:endParaRPr kumimoji="1" lang="ko-KR" altLang="en-US" sz="1400" b="1" dirty="0">
                <a:solidFill>
                  <a:srgbClr val="1429A0"/>
                </a:solidFill>
                <a:latin typeface="SamsungOne-400" panose="020B0503030303020204" pitchFamily="34" charset="0"/>
              </a:endParaRPr>
            </a:p>
          </p:txBody>
        </p:sp>
        <p:sp>
          <p:nvSpPr>
            <p:cNvPr id="19" name="직사각형 18"/>
            <p:cNvSpPr/>
            <p:nvPr/>
          </p:nvSpPr>
          <p:spPr>
            <a:xfrm>
              <a:off x="5095428" y="2866344"/>
              <a:ext cx="1749902" cy="970203"/>
            </a:xfrm>
            <a:prstGeom prst="rect">
              <a:avLst/>
            </a:prstGeom>
            <a:solidFill>
              <a:schemeClr val="accent2">
                <a:lumMod val="20000"/>
                <a:lumOff val="8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b="1" dirty="0" err="1">
                  <a:solidFill>
                    <a:schemeClr val="accent2"/>
                  </a:solidFill>
                  <a:latin typeface="SamsungOne-400" panose="020B0503030303020204" pitchFamily="34" charset="0"/>
                  <a:ea typeface="SamsungOne-400" panose="020B0503030303020204" pitchFamily="34" charset="0"/>
                </a:rPr>
                <a:t>Tìm</a:t>
              </a:r>
              <a:r>
                <a:rPr kumimoji="1" lang="en-US" altLang="ko-KR" sz="1400" b="1" dirty="0">
                  <a:solidFill>
                    <a:schemeClr val="accent2"/>
                  </a:solidFill>
                  <a:latin typeface="SamsungOne-400" panose="020B0503030303020204" pitchFamily="34" charset="0"/>
                  <a:ea typeface="SamsungOne-400" panose="020B0503030303020204" pitchFamily="34" charset="0"/>
                </a:rPr>
                <a:t> </a:t>
              </a:r>
              <a:r>
                <a:rPr kumimoji="1" lang="en-US" altLang="ko-KR" sz="1400" b="1" dirty="0" err="1">
                  <a:solidFill>
                    <a:schemeClr val="accent2"/>
                  </a:solidFill>
                  <a:latin typeface="SamsungOne-400" panose="020B0503030303020204" pitchFamily="34" charset="0"/>
                  <a:ea typeface="SamsungOne-400" panose="020B0503030303020204" pitchFamily="34" charset="0"/>
                </a:rPr>
                <a:t>mẫu</a:t>
              </a:r>
              <a:r>
                <a:rPr kumimoji="1" lang="en-US" altLang="ko-KR" sz="1400" b="1" dirty="0">
                  <a:solidFill>
                    <a:schemeClr val="accent2"/>
                  </a:solidFill>
                  <a:latin typeface="SamsungOne-400" panose="020B0503030303020204" pitchFamily="34" charset="0"/>
                  <a:ea typeface="SamsungOne-400" panose="020B0503030303020204" pitchFamily="34" charset="0"/>
                </a:rPr>
                <a:t> </a:t>
              </a:r>
              <a:r>
                <a:rPr kumimoji="1" lang="en-US" altLang="ko-KR" sz="1400" b="1" dirty="0" err="1">
                  <a:solidFill>
                    <a:schemeClr val="accent2"/>
                  </a:solidFill>
                  <a:latin typeface="SamsungOne-400" panose="020B0503030303020204" pitchFamily="34" charset="0"/>
                  <a:ea typeface="SamsungOne-400" panose="020B0503030303020204" pitchFamily="34" charset="0"/>
                </a:rPr>
                <a:t>trong</a:t>
              </a:r>
              <a:r>
                <a:rPr kumimoji="1" lang="en-US" altLang="ko-KR" sz="1400" b="1" dirty="0">
                  <a:solidFill>
                    <a:schemeClr val="accent2"/>
                  </a:solidFill>
                  <a:latin typeface="SamsungOne-400" panose="020B0503030303020204" pitchFamily="34" charset="0"/>
                  <a:ea typeface="SamsungOne-400" panose="020B0503030303020204" pitchFamily="34" charset="0"/>
                </a:rPr>
                <a:t> </a:t>
              </a:r>
              <a:r>
                <a:rPr kumimoji="1" lang="en-US" altLang="ko-KR" sz="1400" b="1" dirty="0" err="1">
                  <a:solidFill>
                    <a:schemeClr val="accent2"/>
                  </a:solidFill>
                  <a:latin typeface="SamsungOne-400" panose="020B0503030303020204" pitchFamily="34" charset="0"/>
                  <a:ea typeface="SamsungOne-400" panose="020B0503030303020204" pitchFamily="34" charset="0"/>
                </a:rPr>
                <a:t>dữ</a:t>
              </a:r>
              <a:r>
                <a:rPr kumimoji="1" lang="en-US" altLang="ko-KR" sz="1400" b="1" dirty="0">
                  <a:solidFill>
                    <a:schemeClr val="accent2"/>
                  </a:solidFill>
                  <a:latin typeface="SamsungOne-400" panose="020B0503030303020204" pitchFamily="34" charset="0"/>
                  <a:ea typeface="SamsungOne-400" panose="020B0503030303020204" pitchFamily="34" charset="0"/>
                </a:rPr>
                <a:t> </a:t>
              </a:r>
              <a:r>
                <a:rPr kumimoji="1" lang="en-US" altLang="ko-KR" sz="1400" b="1" dirty="0" err="1">
                  <a:solidFill>
                    <a:schemeClr val="accent2"/>
                  </a:solidFill>
                  <a:latin typeface="SamsungOne-400" panose="020B0503030303020204" pitchFamily="34" charset="0"/>
                  <a:ea typeface="SamsungOne-400" panose="020B0503030303020204" pitchFamily="34" charset="0"/>
                </a:rPr>
                <a:t>liệu</a:t>
              </a:r>
              <a:r>
                <a:rPr kumimoji="1" lang="en-US" altLang="ko-KR" sz="1400" b="1" dirty="0">
                  <a:solidFill>
                    <a:schemeClr val="accent2"/>
                  </a:solidFill>
                  <a:latin typeface="SamsungOne-400" panose="020B0503030303020204" pitchFamily="34" charset="0"/>
                  <a:ea typeface="SamsungOne-400" panose="020B0503030303020204" pitchFamily="34" charset="0"/>
                </a:rPr>
                <a:t> phi </a:t>
              </a:r>
              <a:r>
                <a:rPr kumimoji="1" lang="en-US" altLang="ko-KR" sz="1400" b="1" dirty="0" err="1">
                  <a:solidFill>
                    <a:schemeClr val="accent2"/>
                  </a:solidFill>
                  <a:latin typeface="SamsungOne-400" panose="020B0503030303020204" pitchFamily="34" charset="0"/>
                  <a:ea typeface="SamsungOne-400" panose="020B0503030303020204" pitchFamily="34" charset="0"/>
                </a:rPr>
                <a:t>cấu</a:t>
              </a:r>
              <a:r>
                <a:rPr kumimoji="1" lang="en-US" altLang="ko-KR" sz="1400" b="1" dirty="0">
                  <a:solidFill>
                    <a:schemeClr val="accent2"/>
                  </a:solidFill>
                  <a:latin typeface="SamsungOne-400" panose="020B0503030303020204" pitchFamily="34" charset="0"/>
                  <a:ea typeface="SamsungOne-400" panose="020B0503030303020204" pitchFamily="34" charset="0"/>
                </a:rPr>
                <a:t> </a:t>
              </a:r>
              <a:r>
                <a:rPr kumimoji="1" lang="en-US" altLang="ko-KR" sz="1400" b="1" dirty="0" err="1">
                  <a:solidFill>
                    <a:schemeClr val="accent2"/>
                  </a:solidFill>
                  <a:latin typeface="SamsungOne-400" panose="020B0503030303020204" pitchFamily="34" charset="0"/>
                  <a:ea typeface="SamsungOne-400" panose="020B0503030303020204" pitchFamily="34" charset="0"/>
                </a:rPr>
                <a:t>trúc</a:t>
              </a:r>
              <a:endParaRPr kumimoji="1" lang="ko-KR" altLang="en-US" sz="1400" b="1" dirty="0">
                <a:solidFill>
                  <a:schemeClr val="accent2"/>
                </a:solidFill>
                <a:latin typeface="SamsungOne-400" panose="020B0503030303020204" pitchFamily="34" charset="0"/>
              </a:endParaRPr>
            </a:p>
          </p:txBody>
        </p:sp>
        <p:sp>
          <p:nvSpPr>
            <p:cNvPr id="5" name="아래쪽 화살표 4"/>
            <p:cNvSpPr/>
            <p:nvPr/>
          </p:nvSpPr>
          <p:spPr>
            <a:xfrm>
              <a:off x="4780523" y="3985090"/>
              <a:ext cx="477658" cy="353881"/>
            </a:xfrm>
            <a:prstGeom prst="down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3301975" y="4379649"/>
              <a:ext cx="3434754" cy="830997"/>
            </a:xfrm>
            <a:prstGeom prst="rect">
              <a:avLst/>
            </a:prstGeom>
          </p:spPr>
          <p:txBody>
            <a:bodyPr wrap="square">
              <a:spAutoFit/>
            </a:bodyPr>
            <a:lstStyle/>
            <a:p>
              <a:pPr algn="ctr"/>
              <a:r>
                <a:rPr kumimoji="1" lang="en-US" altLang="ko-KR" sz="1600" b="1" dirty="0" err="1">
                  <a:latin typeface="SamsungOne-400" panose="020B0503030303020204" pitchFamily="34" charset="0"/>
                  <a:ea typeface="SamsungOne-400" panose="020B0503030303020204" pitchFamily="34" charset="0"/>
                </a:rPr>
                <a:t>Sử</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dụng</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khai</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thác</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dữ</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liệu</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phân</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tích</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văn</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bản</a:t>
              </a:r>
              <a:r>
                <a:rPr kumimoji="1" lang="en-US" altLang="ko-KR" sz="1600" b="1" dirty="0">
                  <a:latin typeface="SamsungOne-400" panose="020B0503030303020204" pitchFamily="34" charset="0"/>
                  <a:ea typeface="SamsungOne-400" panose="020B0503030303020204" pitchFamily="34" charset="0"/>
                </a:rPr>
                <a:t>,</a:t>
              </a:r>
            </a:p>
            <a:p>
              <a:pPr algn="ctr"/>
              <a:r>
                <a:rPr kumimoji="1" lang="en-US" altLang="ko-KR" sz="1600" b="1" dirty="0" err="1">
                  <a:latin typeface="SamsungOne-400" panose="020B0503030303020204" pitchFamily="34" charset="0"/>
                  <a:ea typeface="SamsungOne-400" panose="020B0503030303020204" pitchFamily="34" charset="0"/>
                </a:rPr>
                <a:t>phân</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tích</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ngôn</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ngữ</a:t>
              </a:r>
              <a:r>
                <a:rPr kumimoji="1" lang="en-US" altLang="ko-KR" sz="1600" b="1" dirty="0">
                  <a:latin typeface="SamsungOne-400" panose="020B0503030303020204" pitchFamily="34" charset="0"/>
                  <a:ea typeface="SamsungOne-400" panose="020B0503030303020204" pitchFamily="34" charset="0"/>
                </a:rPr>
                <a:t> </a:t>
              </a:r>
              <a:r>
                <a:rPr kumimoji="1" lang="vi-VN" altLang="ko-KR" sz="1600" b="1" dirty="0">
                  <a:latin typeface="SamsungOne-400" panose="020B0503030303020204" pitchFamily="34" charset="0"/>
                  <a:ea typeface="SamsungOne-400" panose="020B0503030303020204" pitchFamily="34" charset="0"/>
                </a:rPr>
                <a:t>phi tiêu</a:t>
              </a:r>
              <a:r>
                <a:rPr kumimoji="1" lang="en-US" altLang="ko-KR" sz="1600" b="1" dirty="0">
                  <a:latin typeface="SamsungOne-400" panose="020B0503030303020204" pitchFamily="34" charset="0"/>
                  <a:ea typeface="SamsungOne-400" panose="020B0503030303020204" pitchFamily="34" charset="0"/>
                </a:rPr>
                <a:t> </a:t>
              </a:r>
              <a:r>
                <a:rPr kumimoji="1" lang="en-US" altLang="ko-KR" sz="1600" b="1" dirty="0" err="1">
                  <a:latin typeface="SamsungOne-400" panose="020B0503030303020204" pitchFamily="34" charset="0"/>
                  <a:ea typeface="SamsungOne-400" panose="020B0503030303020204" pitchFamily="34" charset="0"/>
                </a:rPr>
                <a:t>chuẩn</a:t>
              </a:r>
              <a:endParaRPr kumimoji="1" lang="ko-KR" altLang="en-US" sz="1600" b="1" dirty="0">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33246986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989683" y="2636912"/>
            <a:ext cx="8264212" cy="3429097"/>
            <a:chOff x="989683" y="2748696"/>
            <a:chExt cx="8264212" cy="3429097"/>
          </a:xfrm>
        </p:grpSpPr>
        <p:sp>
          <p:nvSpPr>
            <p:cNvPr id="31"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Khai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văn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4"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5" name="그룹 34"/>
            <p:cNvGrpSpPr/>
            <p:nvPr/>
          </p:nvGrpSpPr>
          <p:grpSpPr>
            <a:xfrm>
              <a:off x="1062980" y="3839616"/>
              <a:ext cx="5700472" cy="2338177"/>
              <a:chOff x="1051307" y="3823421"/>
              <a:chExt cx="5700472" cy="2338177"/>
            </a:xfrm>
          </p:grpSpPr>
          <p:grpSp>
            <p:nvGrpSpPr>
              <p:cNvPr id="36" name="그룹 35"/>
              <p:cNvGrpSpPr/>
              <p:nvPr/>
            </p:nvGrpSpPr>
            <p:grpSpPr>
              <a:xfrm>
                <a:off x="1051307" y="3823421"/>
                <a:ext cx="5700472" cy="278083"/>
                <a:chOff x="1051307" y="3823421"/>
                <a:chExt cx="5700472" cy="278083"/>
              </a:xfrm>
            </p:grpSpPr>
            <p:sp>
              <p:nvSpPr>
                <p:cNvPr id="52" name="직사각형 51">
                  <a:extLst>
                    <a:ext uri="{FF2B5EF4-FFF2-40B4-BE49-F238E27FC236}">
                      <a16:creationId xmlns:a16="http://schemas.microsoft.com/office/drawing/2014/main" id="{8CEA84EE-1CFD-4B57-A1C8-06A1AB4ACA44}"/>
                    </a:ext>
                  </a:extLst>
                </p:cNvPr>
                <p:cNvSpPr/>
                <p:nvPr/>
              </p:nvSpPr>
              <p:spPr>
                <a:xfrm>
                  <a:off x="1234128" y="3824594"/>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Khai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là gì</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a:t>
                  </a:r>
                </a:p>
              </p:txBody>
            </p:sp>
            <p:sp>
              <p:nvSpPr>
                <p:cNvPr id="53" name="직사각형 52">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7" name="그룹 36"/>
              <p:cNvGrpSpPr/>
              <p:nvPr/>
            </p:nvGrpSpPr>
            <p:grpSpPr>
              <a:xfrm>
                <a:off x="1051307" y="4235447"/>
                <a:ext cx="5700472" cy="278084"/>
                <a:chOff x="1051307" y="4253117"/>
                <a:chExt cx="5700472" cy="278084"/>
              </a:xfrm>
            </p:grpSpPr>
            <p:sp>
              <p:nvSpPr>
                <p:cNvPr id="50" name="직사각형 49">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Thu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8"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48"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Thao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chuỗi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9"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39"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46"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(NLP) </a:t>
                  </a:r>
                </a:p>
              </p:txBody>
            </p:sp>
            <p:sp>
              <p:nvSpPr>
                <p:cNvPr id="47"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40" name="그룹 39"/>
              <p:cNvGrpSpPr/>
              <p:nvPr/>
            </p:nvGrpSpPr>
            <p:grpSpPr>
              <a:xfrm>
                <a:off x="1051307" y="5471508"/>
                <a:ext cx="3588334" cy="278064"/>
                <a:chOff x="1051307" y="5517232"/>
                <a:chExt cx="3588334" cy="278064"/>
              </a:xfrm>
            </p:grpSpPr>
            <p:sp>
              <p:nvSpPr>
                <p:cNvPr id="44"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45"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1.5.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Dữ</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liệu</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tuần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tự</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grpSp>
          <p:grpSp>
            <p:nvGrpSpPr>
              <p:cNvPr id="41" name="그룹 40"/>
              <p:cNvGrpSpPr/>
              <p:nvPr/>
            </p:nvGrpSpPr>
            <p:grpSpPr>
              <a:xfrm>
                <a:off x="1051307" y="5883515"/>
                <a:ext cx="3408394" cy="278083"/>
                <a:chOff x="1051307" y="5943581"/>
                <a:chExt cx="3408394" cy="278083"/>
              </a:xfrm>
            </p:grpSpPr>
            <p:sp>
              <p:nvSpPr>
                <p:cNvPr id="42"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3"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1.6. Corpus</a:t>
                  </a:r>
                </a:p>
              </p:txBody>
            </p:sp>
          </p:grpSp>
        </p:grpSp>
      </p:grpSp>
    </p:spTree>
    <p:extLst>
      <p:ext uri="{BB962C8B-B14F-4D97-AF65-F5344CB8AC3E}">
        <p14:creationId xmlns:p14="http://schemas.microsoft.com/office/powerpoint/2010/main" val="3668874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tuần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Dữ</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liệu</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tuần</a:t>
            </a:r>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 </a:t>
            </a:r>
            <a:r>
              <a:rPr lang="en-US" altLang="ko-KR" sz="2400" b="1" dirty="0" err="1">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tự</a:t>
            </a:r>
            <a:endPar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7"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về tài sản tạm thời được sử dụng rộng rãi trên toàn thế giới. (1/2)</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9" name="Rectangle 12">
            <a:extLst>
              <a:ext uri="{FF2B5EF4-FFF2-40B4-BE49-F238E27FC236}">
                <a16:creationId xmlns:a16="http://schemas.microsoft.com/office/drawing/2014/main" id="{89FEBE9D-D8C5-4B7E-B239-F601103D5FFD}"/>
              </a:ext>
            </a:extLst>
          </p:cNvPr>
          <p:cNvSpPr/>
          <p:nvPr/>
        </p:nvSpPr>
        <p:spPr>
          <a:xfrm>
            <a:off x="711201" y="2132856"/>
            <a:ext cx="8632824" cy="1008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Ví dụ: có giá cổ phiếu, giọng nói của con người hoặc tín hiệu điện tâm đồ.</a:t>
            </a: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Những dữ liệu này có trình tự. Bạn phải sử dụng tính năng này và thông tin tạm thời để đạt được hiệu suất cao từ Data data tuần tự.</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5" name="Rectangle 1"/>
          <p:cNvSpPr>
            <a:spLocks noChangeArrowheads="1"/>
          </p:cNvSpPr>
          <p:nvPr/>
        </p:nvSpPr>
        <p:spPr bwMode="auto">
          <a:xfrm>
            <a:off x="0" y="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522"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1" i="0" u="none" strike="noStrike" cap="none" normalizeH="0" baseline="0">
                <a:ln>
                  <a:noFill/>
                </a:ln>
                <a:solidFill>
                  <a:srgbClr val="FFFFFF"/>
                </a:solidFill>
                <a:effectLst/>
                <a:latin typeface="Arial" panose="020B0604020202020204" pitchFamily="34" charset="0"/>
              </a:rPr>
              <a:t>스레드</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522"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latin typeface="Arial" panose="020B0604020202020204" pitchFamily="34" charset="0"/>
              </a:rPr>
              <a:t>멘션 및 반응</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0" y="0"/>
            <a:ext cx="0" cy="0"/>
          </a:xfrm>
          <a:prstGeom prst="rect">
            <a:avLst/>
          </a:prstGeom>
          <a:solidFill>
            <a:srgbClr val="3F0E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 tIns="0" rIns="36501"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latin typeface="Arial" panose="020B0604020202020204" pitchFamily="34" charset="0"/>
              </a:rPr>
              <a:t>더 보기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0"/>
            <a:ext cx="0" cy="0"/>
          </a:xfrm>
          <a:prstGeom prst="rect">
            <a:avLst/>
          </a:prstGeom>
          <a:solidFill>
            <a:srgbClr val="3F0E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latin typeface="Arial" panose="020B0604020202020204" pitchFamily="34" charset="0"/>
              </a:rPr>
              <a:t>채널</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0" y="0"/>
            <a:ext cx="0" cy="0"/>
          </a:xfrm>
          <a:prstGeom prst="rect">
            <a:avLst/>
          </a:prstGeom>
          <a:solidFill>
            <a:srgbClr val="1164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631" tIns="0" rIns="4126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FFFFFF"/>
                </a:solidFill>
                <a:effectLst/>
                <a:latin typeface="Arial" panose="020B0604020202020204" pitchFamily="34" charset="0"/>
              </a:rPr>
              <a:t>sic_ai</a:t>
            </a:r>
            <a:endParaRPr kumimoji="0" lang="ko-KR" altLang="ko-KR"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6"/>
          <p:cNvSpPr>
            <a:spLocks noChangeArrowheads="1"/>
          </p:cNvSpPr>
          <p:nvPr/>
        </p:nvSpPr>
        <p:spPr bwMode="auto">
          <a:xfrm>
            <a:off x="0" y="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631" tIns="0" rIns="4126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latin typeface="Arial" panose="020B0604020202020204" pitchFamily="34" charset="0"/>
              </a:rPr>
              <a:t>채널 추가</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1" name="Rectangle 7"/>
          <p:cNvSpPr>
            <a:spLocks noChangeArrowheads="1"/>
          </p:cNvSpPr>
          <p:nvPr/>
        </p:nvSpPr>
        <p:spPr bwMode="auto">
          <a:xfrm>
            <a:off x="0" y="0"/>
            <a:ext cx="0" cy="0"/>
          </a:xfrm>
          <a:prstGeom prst="rect">
            <a:avLst/>
          </a:prstGeom>
          <a:solidFill>
            <a:srgbClr val="3F0E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chemeClr val="tx1"/>
                </a:solidFill>
                <a:effectLst/>
                <a:latin typeface="Arial" panose="020B0604020202020204" pitchFamily="34" charset="0"/>
              </a:rPr>
              <a:t>다이렉트 메시지</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20" name="AutoShape 9" descr="https://ca.slack-edge.com/T86CLBRLZ-USLACKBOT-sv41d8cd98f0-24"/>
          <p:cNvSpPr>
            <a:spLocks noChangeAspect="1" noChangeArrowheads="1"/>
          </p:cNvSpPr>
          <p:nvPr/>
        </p:nvSpPr>
        <p:spPr bwMode="auto">
          <a:xfrm>
            <a:off x="381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6" name="그룹 25"/>
          <p:cNvGrpSpPr/>
          <p:nvPr/>
        </p:nvGrpSpPr>
        <p:grpSpPr>
          <a:xfrm>
            <a:off x="1566249" y="3381192"/>
            <a:ext cx="6552728" cy="2876986"/>
            <a:chOff x="1566249" y="3349293"/>
            <a:chExt cx="6552728" cy="2876986"/>
          </a:xfrm>
        </p:grpSpPr>
        <p:pic>
          <p:nvPicPr>
            <p:cNvPr id="30" name="그림 29"/>
            <p:cNvPicPr>
              <a:picLocks noChangeAspect="1"/>
            </p:cNvPicPr>
            <p:nvPr/>
          </p:nvPicPr>
          <p:blipFill rotWithShape="1">
            <a:blip r:embed="rId3" cstate="print">
              <a:extLst>
                <a:ext uri="{28A0092B-C50C-407E-A947-70E740481C1C}">
                  <a14:useLocalDpi xmlns:a14="http://schemas.microsoft.com/office/drawing/2010/main" val="0"/>
                </a:ext>
              </a:extLst>
            </a:blip>
            <a:srcRect l="22494" t="17517" r="9555" b="19022"/>
            <a:stretch/>
          </p:blipFill>
          <p:spPr>
            <a:xfrm>
              <a:off x="6030745" y="3349293"/>
              <a:ext cx="2081336" cy="1296145"/>
            </a:xfrm>
            <a:prstGeom prst="rect">
              <a:avLst/>
            </a:prstGeom>
          </p:spPr>
        </p:pic>
        <p:sp>
          <p:nvSpPr>
            <p:cNvPr id="31" name="직사각형 30"/>
            <p:cNvSpPr/>
            <p:nvPr/>
          </p:nvSpPr>
          <p:spPr>
            <a:xfrm>
              <a:off x="1566249" y="3349294"/>
              <a:ext cx="2088232" cy="1296144"/>
            </a:xfrm>
            <a:prstGeom prst="rect">
              <a:avLst/>
            </a:prstGeom>
            <a:noFill/>
            <a:ln>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SamsungOne-400" panose="020B0503030303020204" pitchFamily="34" charset="0"/>
              </a:endParaRPr>
            </a:p>
          </p:txBody>
        </p:sp>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3483" y="3421302"/>
              <a:ext cx="1493765" cy="1196752"/>
            </a:xfrm>
            <a:prstGeom prst="rect">
              <a:avLst/>
            </a:prstGeom>
          </p:spPr>
        </p:pic>
        <p:sp>
          <p:nvSpPr>
            <p:cNvPr id="33" name="TextBox 32">
              <a:extLst>
                <a:ext uri="{FF2B5EF4-FFF2-40B4-BE49-F238E27FC236}">
                  <a16:creationId xmlns:a16="http://schemas.microsoft.com/office/drawing/2014/main" id="{B8CA616D-24D5-014E-A8AC-515C80D709D9}"/>
                </a:ext>
              </a:extLst>
            </p:cNvPr>
            <p:cNvSpPr txBox="1"/>
            <p:nvPr/>
          </p:nvSpPr>
          <p:spPr>
            <a:xfrm>
              <a:off x="2166173" y="4687249"/>
              <a:ext cx="1172180" cy="276999"/>
            </a:xfrm>
            <a:prstGeom prst="rect">
              <a:avLst/>
            </a:prstGeom>
            <a:noFill/>
          </p:spPr>
          <p:txBody>
            <a:bodyPr wrap="none" rtlCol="0">
              <a:spAutoFit/>
            </a:bodyPr>
            <a:lstStyle/>
            <a:p>
              <a:r>
                <a:rPr kumimoji="1" lang="en-US" altLang="ko-KR" sz="1200" dirty="0">
                  <a:latin typeface="SamsungOne-400" panose="020B0503030303020204" pitchFamily="34" charset="0"/>
                  <a:ea typeface="SamsungOne-400" panose="020B0503030303020204" pitchFamily="34" charset="0"/>
                </a:rPr>
                <a:t>(a) </a:t>
              </a:r>
              <a:r>
                <a:rPr kumimoji="1" lang="vi-VN" altLang="ko-KR" sz="1200" dirty="0">
                  <a:latin typeface="SamsungOne-400" panose="020B0503030303020204" pitchFamily="34" charset="0"/>
                  <a:ea typeface="SamsungOne-400" panose="020B0503030303020204" pitchFamily="34" charset="0"/>
                </a:rPr>
                <a:t>Tín hiệu </a:t>
              </a:r>
              <a:r>
                <a:rPr kumimoji="1" lang="en-US" altLang="ko-KR" sz="1200" dirty="0">
                  <a:latin typeface="SamsungOne-400" panose="020B0503030303020204" pitchFamily="34" charset="0"/>
                  <a:ea typeface="SamsungOne-400" panose="020B0503030303020204" pitchFamily="34" charset="0"/>
                </a:rPr>
                <a:t>ECG</a:t>
              </a:r>
              <a:endParaRPr kumimoji="1" lang="ko-KR" altLang="en-US" sz="1200" dirty="0">
                <a:latin typeface="SamsungOne-400" panose="020B0503030303020204" pitchFamily="34" charset="0"/>
              </a:endParaRPr>
            </a:p>
          </p:txBody>
        </p:sp>
        <p:sp>
          <p:nvSpPr>
            <p:cNvPr id="34" name="직사각형 33"/>
            <p:cNvSpPr/>
            <p:nvPr/>
          </p:nvSpPr>
          <p:spPr>
            <a:xfrm>
              <a:off x="3798497" y="3349294"/>
              <a:ext cx="2088232" cy="1296144"/>
            </a:xfrm>
            <a:prstGeom prst="rect">
              <a:avLst/>
            </a:prstGeom>
            <a:noFill/>
            <a:ln>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SamsungOne-400" panose="020B0503030303020204" pitchFamily="34" charset="0"/>
              </a:endParaRPr>
            </a:p>
          </p:txBody>
        </p:sp>
        <p:sp>
          <p:nvSpPr>
            <p:cNvPr id="35" name="TextBox 34">
              <a:extLst>
                <a:ext uri="{FF2B5EF4-FFF2-40B4-BE49-F238E27FC236}">
                  <a16:creationId xmlns:a16="http://schemas.microsoft.com/office/drawing/2014/main" id="{B8CA616D-24D5-014E-A8AC-515C80D709D9}"/>
                </a:ext>
              </a:extLst>
            </p:cNvPr>
            <p:cNvSpPr txBox="1"/>
            <p:nvPr/>
          </p:nvSpPr>
          <p:spPr>
            <a:xfrm>
              <a:off x="4263768" y="4687249"/>
              <a:ext cx="1169231" cy="276999"/>
            </a:xfrm>
            <a:prstGeom prst="rect">
              <a:avLst/>
            </a:prstGeom>
            <a:noFill/>
          </p:spPr>
          <p:txBody>
            <a:bodyPr wrap="none" rtlCol="0">
              <a:spAutoFit/>
            </a:bodyPr>
            <a:lstStyle/>
            <a:p>
              <a:r>
                <a:rPr kumimoji="1" lang="en-US" altLang="ko-KR" sz="1200" dirty="0">
                  <a:latin typeface="SamsungOne-400" panose="020B0503030303020204" pitchFamily="34" charset="0"/>
                  <a:ea typeface="SamsungOne-400" panose="020B0503030303020204" pitchFamily="34" charset="0"/>
                </a:rPr>
                <a:t>(b) </a:t>
              </a:r>
              <a:r>
                <a:rPr kumimoji="1" lang="vi-VN" altLang="ko-KR" sz="1200" dirty="0">
                  <a:latin typeface="SamsungOne-400" panose="020B0503030303020204" pitchFamily="34" charset="0"/>
                  <a:ea typeface="SamsungOne-400" panose="020B0503030303020204" pitchFamily="34" charset="0"/>
                </a:rPr>
                <a:t>Giá cổ phiếu</a:t>
              </a:r>
              <a:endParaRPr kumimoji="1" lang="ko-KR" altLang="en-US" sz="1200" dirty="0">
                <a:latin typeface="SamsungOne-400" panose="020B0503030303020204" pitchFamily="34" charset="0"/>
              </a:endParaRPr>
            </a:p>
          </p:txBody>
        </p:sp>
        <p:sp>
          <p:nvSpPr>
            <p:cNvPr id="36" name="직사각형 35"/>
            <p:cNvSpPr/>
            <p:nvPr/>
          </p:nvSpPr>
          <p:spPr>
            <a:xfrm>
              <a:off x="6030745" y="3349294"/>
              <a:ext cx="2088232" cy="1296144"/>
            </a:xfrm>
            <a:prstGeom prst="rect">
              <a:avLst/>
            </a:prstGeom>
            <a:noFill/>
            <a:ln>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SamsungOne-400" panose="020B0503030303020204" pitchFamily="34" charset="0"/>
              </a:endParaRPr>
            </a:p>
          </p:txBody>
        </p:sp>
        <p:sp>
          <p:nvSpPr>
            <p:cNvPr id="37" name="TextBox 36">
              <a:extLst>
                <a:ext uri="{FF2B5EF4-FFF2-40B4-BE49-F238E27FC236}">
                  <a16:creationId xmlns:a16="http://schemas.microsoft.com/office/drawing/2014/main" id="{B8CA616D-24D5-014E-A8AC-515C80D709D9}"/>
                </a:ext>
              </a:extLst>
            </p:cNvPr>
            <p:cNvSpPr txBox="1"/>
            <p:nvPr/>
          </p:nvSpPr>
          <p:spPr>
            <a:xfrm>
              <a:off x="6461134" y="4687249"/>
              <a:ext cx="952505" cy="276999"/>
            </a:xfrm>
            <a:prstGeom prst="rect">
              <a:avLst/>
            </a:prstGeom>
            <a:noFill/>
          </p:spPr>
          <p:txBody>
            <a:bodyPr wrap="none" rtlCol="0">
              <a:spAutoFit/>
            </a:bodyPr>
            <a:lstStyle/>
            <a:p>
              <a:r>
                <a:rPr kumimoji="1" lang="en-US" altLang="ko-KR" sz="1200" dirty="0">
                  <a:latin typeface="SamsungOne-400" panose="020B0503030303020204" pitchFamily="34" charset="0"/>
                  <a:ea typeface="SamsungOne-400" panose="020B0503030303020204" pitchFamily="34" charset="0"/>
                </a:rPr>
                <a:t>(c) </a:t>
              </a:r>
              <a:r>
                <a:rPr kumimoji="1" lang="vi-VN" altLang="ko-KR" sz="1200" dirty="0">
                  <a:latin typeface="SamsungOne-400" panose="020B0503030303020204" pitchFamily="34" charset="0"/>
                  <a:ea typeface="SamsungOne-400" panose="020B0503030303020204" pitchFamily="34" charset="0"/>
                </a:rPr>
                <a:t>giọng nói</a:t>
              </a:r>
              <a:endParaRPr kumimoji="1" lang="ko-KR" altLang="en-US" sz="1200" dirty="0">
                <a:latin typeface="SamsungOne-400" panose="020B0503030303020204" pitchFamily="34" charset="0"/>
              </a:endParaRPr>
            </a:p>
          </p:txBody>
        </p:sp>
        <p:sp>
          <p:nvSpPr>
            <p:cNvPr id="38" name="직사각형 37"/>
            <p:cNvSpPr/>
            <p:nvPr/>
          </p:nvSpPr>
          <p:spPr>
            <a:xfrm>
              <a:off x="1566250" y="5085184"/>
              <a:ext cx="3240359" cy="835292"/>
            </a:xfrm>
            <a:prstGeom prst="rect">
              <a:avLst/>
            </a:prstGeom>
            <a:noFill/>
            <a:ln>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SamsungOne-400" panose="020B0503030303020204" pitchFamily="34" charset="0"/>
              </a:endParaRPr>
            </a:p>
          </p:txBody>
        </p:sp>
        <p:sp>
          <p:nvSpPr>
            <p:cNvPr id="39" name="TextBox 38">
              <a:extLst>
                <a:ext uri="{FF2B5EF4-FFF2-40B4-BE49-F238E27FC236}">
                  <a16:creationId xmlns:a16="http://schemas.microsoft.com/office/drawing/2014/main" id="{B8CA616D-24D5-014E-A8AC-515C80D709D9}"/>
                </a:ext>
              </a:extLst>
            </p:cNvPr>
            <p:cNvSpPr txBox="1"/>
            <p:nvPr/>
          </p:nvSpPr>
          <p:spPr>
            <a:xfrm>
              <a:off x="2583395" y="5949280"/>
              <a:ext cx="611386" cy="276999"/>
            </a:xfrm>
            <a:prstGeom prst="rect">
              <a:avLst/>
            </a:prstGeom>
            <a:noFill/>
          </p:spPr>
          <p:txBody>
            <a:bodyPr wrap="none" rtlCol="0">
              <a:spAutoFit/>
            </a:bodyPr>
            <a:lstStyle/>
            <a:p>
              <a:r>
                <a:rPr kumimoji="1" lang="en-US" altLang="ko-KR" sz="1200" dirty="0">
                  <a:latin typeface="SamsungOne-400" panose="020B0503030303020204" pitchFamily="34" charset="0"/>
                  <a:ea typeface="SamsungOne-400" panose="020B0503030303020204" pitchFamily="34" charset="0"/>
                </a:rPr>
                <a:t>(d) </a:t>
              </a:r>
              <a:r>
                <a:rPr kumimoji="1" lang="vi-VN" altLang="ko-KR" sz="1200" dirty="0">
                  <a:latin typeface="SamsungOne-400" panose="020B0503030303020204" pitchFamily="34" charset="0"/>
                  <a:ea typeface="SamsungOne-400" panose="020B0503030303020204" pitchFamily="34" charset="0"/>
                </a:rPr>
                <a:t>câu</a:t>
              </a:r>
              <a:endParaRPr kumimoji="1" lang="ko-KR" altLang="en-US" sz="1200" dirty="0">
                <a:latin typeface="SamsungOne-400" panose="020B0503030303020204" pitchFamily="34" charset="0"/>
              </a:endParaRPr>
            </a:p>
          </p:txBody>
        </p:sp>
        <p:sp>
          <p:nvSpPr>
            <p:cNvPr id="40" name="TextBox 39">
              <a:extLst>
                <a:ext uri="{FF2B5EF4-FFF2-40B4-BE49-F238E27FC236}">
                  <a16:creationId xmlns:a16="http://schemas.microsoft.com/office/drawing/2014/main" id="{B8CA616D-24D5-014E-A8AC-515C80D709D9}"/>
                </a:ext>
              </a:extLst>
            </p:cNvPr>
            <p:cNvSpPr txBox="1"/>
            <p:nvPr/>
          </p:nvSpPr>
          <p:spPr>
            <a:xfrm>
              <a:off x="5806353" y="5949280"/>
              <a:ext cx="1051891" cy="276999"/>
            </a:xfrm>
            <a:prstGeom prst="rect">
              <a:avLst/>
            </a:prstGeom>
            <a:noFill/>
          </p:spPr>
          <p:txBody>
            <a:bodyPr wrap="none" rtlCol="0">
              <a:spAutoFit/>
            </a:bodyPr>
            <a:lstStyle/>
            <a:p>
              <a:r>
                <a:rPr kumimoji="1" lang="en-US" altLang="ko-KR" sz="1200" dirty="0">
                  <a:latin typeface="SamsungOne-400" panose="020B0503030303020204" pitchFamily="34" charset="0"/>
                  <a:ea typeface="SamsungOne-400" panose="020B0503030303020204" pitchFamily="34" charset="0"/>
                </a:rPr>
                <a:t>(e) </a:t>
              </a:r>
              <a:r>
                <a:rPr kumimoji="1" lang="vi-VN" altLang="ko-KR" sz="1200" dirty="0">
                  <a:latin typeface="SamsungOne-400" panose="020B0503030303020204" pitchFamily="34" charset="0"/>
                  <a:ea typeface="SamsungOne-400" panose="020B0503030303020204" pitchFamily="34" charset="0"/>
                </a:rPr>
                <a:t>chuỗi </a:t>
              </a:r>
              <a:r>
                <a:rPr kumimoji="1" lang="en-US" altLang="ko-KR" sz="1200" dirty="0">
                  <a:latin typeface="SamsungOne-400" panose="020B0503030303020204" pitchFamily="34" charset="0"/>
                  <a:ea typeface="SamsungOne-400" panose="020B0503030303020204" pitchFamily="34" charset="0"/>
                </a:rPr>
                <a:t>DNA</a:t>
              </a:r>
              <a:endParaRPr kumimoji="1" lang="ko-KR" altLang="en-US" sz="1200" dirty="0">
                <a:latin typeface="SamsungOne-400" panose="020B0503030303020204" pitchFamily="34" charset="0"/>
              </a:endParaRPr>
            </a:p>
          </p:txBody>
        </p:sp>
        <p:sp>
          <p:nvSpPr>
            <p:cNvPr id="41" name="직사각형 40"/>
            <p:cNvSpPr/>
            <p:nvPr/>
          </p:nvSpPr>
          <p:spPr>
            <a:xfrm>
              <a:off x="4950625" y="5085184"/>
              <a:ext cx="3168351" cy="835292"/>
            </a:xfrm>
            <a:prstGeom prst="rect">
              <a:avLst/>
            </a:prstGeom>
            <a:noFill/>
            <a:ln>
              <a:solidFill>
                <a:srgbClr val="DFDF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SamsungOne-400" panose="020B0503030303020204" pitchFamily="34" charset="0"/>
              </a:endParaRPr>
            </a:p>
          </p:txBody>
        </p:sp>
        <p:sp>
          <p:nvSpPr>
            <p:cNvPr id="42" name="TextBox 41">
              <a:extLst>
                <a:ext uri="{FF2B5EF4-FFF2-40B4-BE49-F238E27FC236}">
                  <a16:creationId xmlns:a16="http://schemas.microsoft.com/office/drawing/2014/main" id="{50A8D5F4-53EB-8E47-8CCC-0AA431E848A2}"/>
                </a:ext>
              </a:extLst>
            </p:cNvPr>
            <p:cNvSpPr txBox="1"/>
            <p:nvPr/>
          </p:nvSpPr>
          <p:spPr>
            <a:xfrm>
              <a:off x="1782273" y="5301208"/>
              <a:ext cx="2808312" cy="461665"/>
            </a:xfrm>
            <a:prstGeom prst="rect">
              <a:avLst/>
            </a:prstGeom>
            <a:noFill/>
          </p:spPr>
          <p:txBody>
            <a:bodyPr wrap="square" rtlCol="0">
              <a:spAutoFit/>
            </a:bodyPr>
            <a:lstStyle/>
            <a:p>
              <a:r>
                <a:rPr kumimoji="1" lang="en-US" altLang="ko-KR" sz="1200" dirty="0">
                  <a:latin typeface="SamsungOne-400" panose="020B0503030303020204" pitchFamily="34" charset="0"/>
                  <a:ea typeface="SamsungOne-400" panose="020B0503030303020204" pitchFamily="34" charset="0"/>
                </a:rPr>
                <a:t>Climbing down did I see, the flower I couldn’t see on the way up</a:t>
              </a:r>
              <a:endParaRPr kumimoji="1" lang="ko-KR" altLang="en-US" sz="1200" dirty="0">
                <a:latin typeface="SamsungOne-400" panose="020B0503030303020204" pitchFamily="34" charset="0"/>
              </a:endParaRPr>
            </a:p>
          </p:txBody>
        </p:sp>
        <p:pic>
          <p:nvPicPr>
            <p:cNvPr id="43" name="그림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0665" y="5157192"/>
              <a:ext cx="2379899" cy="720080"/>
            </a:xfrm>
            <a:prstGeom prst="rect">
              <a:avLst/>
            </a:prstGeom>
          </p:spPr>
        </p:pic>
        <p:pic>
          <p:nvPicPr>
            <p:cNvPr id="44" name="그림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0506" y="3493310"/>
              <a:ext cx="1944216" cy="1054039"/>
            </a:xfrm>
            <a:prstGeom prst="rect">
              <a:avLst/>
            </a:prstGeom>
          </p:spPr>
        </p:pic>
      </p:grpSp>
    </p:spTree>
    <p:extLst>
      <p:ext uri="{BB962C8B-B14F-4D97-AF65-F5344CB8AC3E}">
        <p14:creationId xmlns:p14="http://schemas.microsoft.com/office/powerpoint/2010/main" val="1730085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1.5.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Dữ</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liệu</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tuần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tự</a:t>
              </a:r>
              <a:endPar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7"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về tài sản tạm thời được sử dụng rộng rãi trên toàn thế giới. (2/2)</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9" name="Rectangle 12">
            <a:extLst>
              <a:ext uri="{FF2B5EF4-FFF2-40B4-BE49-F238E27FC236}">
                <a16:creationId xmlns:a16="http://schemas.microsoft.com/office/drawing/2014/main" id="{89FEBE9D-D8C5-4B7E-B239-F601103D5FFD}"/>
              </a:ext>
            </a:extLst>
          </p:cNvPr>
          <p:cNvSpPr/>
          <p:nvPr/>
        </p:nvSpPr>
        <p:spPr>
          <a:xfrm>
            <a:off x="711201" y="1787267"/>
            <a:ext cx="8632824" cy="2355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Dữ liệu tạm thời là dữ liệu động vì chúng thay đổi theo thời gian và thường có độ dài thay đổi.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2" indent="-180975">
              <a:lnSpc>
                <a:spcPct val="130000"/>
              </a:lnSpc>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Mạng thần kinh tái phát, mà bạn sẽ nghiên cứu sau, là một mô hình học xử lý hiệu quả các dữ liệu tạm thời đó.</a:t>
            </a:r>
            <a:r>
              <a:rPr lang="en-US" altLang="ko-KR" sz="1300" dirty="0">
                <a:solidFill>
                  <a:schemeClr val="tx1"/>
                </a:solidFill>
                <a:latin typeface="SamsungOne-400" panose="020B0503030303020204" pitchFamily="34" charset="0"/>
                <a:ea typeface="SamsungOne-400" panose="020B0503030303020204" pitchFamily="34" charset="0"/>
              </a:rPr>
              <a:t> </a:t>
            </a: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Gần đây, nó có thể xử lý các mẫu cực kỳ dài xảy ra trong cuộc sống hàng ngày. Ví dụ, máy dịch hiện có thể dịch các câu dài hơn 30 từ, trong khi trước đây chỉ tối đa 10 từ.</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Để dịch một câu dài, cần hiểu ngữ cảnh giữa hai từ cách xa nhau. Điều này được gọi là sự phụ thuộc lâu dài.</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361950" lvl="2" indent="-180975">
              <a:lnSpc>
                <a:spcPct val="130000"/>
              </a:lnSpc>
              <a:spcAft>
                <a:spcPts val="800"/>
              </a:spcAft>
              <a:buClr>
                <a:srgbClr val="193EB0"/>
              </a:buClr>
              <a:buFont typeface="Arial" panose="020B0604020202020204" pitchFamily="34" charset="0"/>
              <a:buChar char="•"/>
            </a:pPr>
            <a:r>
              <a:rPr lang="vi-VN" altLang="ko-KR" sz="1300" dirty="0">
                <a:solidFill>
                  <a:schemeClr val="tx1"/>
                </a:solidFill>
                <a:latin typeface="SamsungOne-400" panose="020B0503030303020204" pitchFamily="34" charset="0"/>
                <a:ea typeface="SamsungOne-400" panose="020B0503030303020204" pitchFamily="34" charset="0"/>
              </a:rPr>
              <a:t>Vì RNN tiêu chuẩn không thể xử lý hoàn toàn sự phụ thuộc dài hạn, LSTM, bổ sung chức năng bộ nhớ chọn lọc cho RNN tiêu chuẩn, được sử dụng rộng rãi. Trí nhớ chọn lọc là khả năng phân biệt trí nhớ dài hạn và ngắn hạn.</a:t>
            </a:r>
            <a:endParaRPr lang="en-US" altLang="ko-KR" sz="1300" dirty="0">
              <a:solidFill>
                <a:schemeClr val="tx1"/>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3807749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989683" y="2636912"/>
            <a:ext cx="8264212" cy="3429097"/>
            <a:chOff x="989683" y="2748696"/>
            <a:chExt cx="8264212" cy="3429097"/>
          </a:xfrm>
        </p:grpSpPr>
        <p:sp>
          <p:nvSpPr>
            <p:cNvPr id="31"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b="1" dirty="0" err="1">
                  <a:solidFill>
                    <a:prstClr val="black"/>
                  </a:solidFill>
                  <a:latin typeface="iCiel Samsung Sharp Sans Regular" pitchFamily="2" charset="77"/>
                  <a:cs typeface="iCiel Samsung Sharp Sans Regular" pitchFamily="2" charset="77"/>
                </a:rPr>
                <a:t>Khai</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thác</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văn</a:t>
              </a:r>
              <a:r>
                <a:rPr kumimoji="1" lang="en-US" altLang="ko-KR" sz="3200" b="1" dirty="0">
                  <a:solidFill>
                    <a:prstClr val="black"/>
                  </a:solidFill>
                  <a:latin typeface="iCiel Samsung Sharp Sans Regular" pitchFamily="2" charset="77"/>
                  <a:cs typeface="iCiel Samsung Sharp Sans Regular" pitchFamily="2" charset="77"/>
                </a:rPr>
                <a:t> </a:t>
              </a:r>
              <a:r>
                <a:rPr kumimoji="1" lang="en-US" altLang="ko-KR" sz="3200" b="1" dirty="0" err="1">
                  <a:solidFill>
                    <a:prstClr val="black"/>
                  </a:solidFill>
                  <a:latin typeface="iCiel Samsung Sharp Sans Regular" pitchFamily="2" charset="77"/>
                  <a:cs typeface="iCiel Samsung Sharp Sans Regular" pitchFamily="2" charset="77"/>
                </a:rPr>
                <a:t>bản</a:t>
              </a:r>
              <a:r>
                <a:rPr kumimoji="1" lang="en-US" altLang="ko-KR" sz="3200" b="1" dirty="0">
                  <a:solidFill>
                    <a:prstClr val="black"/>
                  </a:solidFill>
                  <a:latin typeface="iCiel Samsung Sharp Sans Regular" pitchFamily="2" charset="77"/>
                  <a:cs typeface="iCiel Samsung Sharp Sans Regular" pitchFamily="2" charset="77"/>
                </a:rPr>
                <a:t> </a:t>
              </a:r>
              <a:endParaRPr kumimoji="1" lang="en-US" altLang="ko-KR" sz="3200" b="1" dirty="0">
                <a:solidFill>
                  <a:prstClr val="black"/>
                </a:solidFill>
                <a:latin typeface="iCiel Samsung Sharp Sans Regular" pitchFamily="2" charset="77"/>
                <a:ea typeface="맑은 고딕" panose="020B0503020000020004" pitchFamily="50" charset="-127"/>
                <a:cs typeface="iCiel Samsung Sharp Sans Regular" pitchFamily="2" charset="77"/>
              </a:endParaRPr>
            </a:p>
          </p:txBody>
        </p:sp>
        <p:sp>
          <p:nvSpPr>
            <p:cNvPr id="34"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b="1" dirty="0" err="1">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Bài</a:t>
              </a:r>
              <a:r>
                <a:rPr kumimoji="1" lang="en-US" altLang="ko-KR" sz="1999"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rPr>
                <a:t> 1. </a:t>
              </a:r>
              <a:endParaRPr kumimoji="1" lang="en-US" altLang="ko-KR" sz="5398" b="1" dirty="0">
                <a:solidFill>
                  <a:prstClr val="white">
                    <a:lumMod val="50000"/>
                  </a:prstClr>
                </a:solidFill>
                <a:latin typeface="iCiel Samsung Sharp Sans Regular" pitchFamily="2" charset="77"/>
                <a:ea typeface="iCiel Samsung Sharp Sans Regular" pitchFamily="2" charset="77"/>
                <a:cs typeface="iCiel Samsung Sharp Sans Regular" pitchFamily="2" charset="77"/>
              </a:endParaRPr>
            </a:p>
          </p:txBody>
        </p:sp>
        <p:grpSp>
          <p:nvGrpSpPr>
            <p:cNvPr id="35" name="그룹 34"/>
            <p:cNvGrpSpPr/>
            <p:nvPr/>
          </p:nvGrpSpPr>
          <p:grpSpPr>
            <a:xfrm>
              <a:off x="1062980" y="3839616"/>
              <a:ext cx="5700472" cy="2338177"/>
              <a:chOff x="1051307" y="3823421"/>
              <a:chExt cx="5700472" cy="2338177"/>
            </a:xfrm>
          </p:grpSpPr>
          <p:grpSp>
            <p:nvGrpSpPr>
              <p:cNvPr id="36" name="그룹 35"/>
              <p:cNvGrpSpPr/>
              <p:nvPr/>
            </p:nvGrpSpPr>
            <p:grpSpPr>
              <a:xfrm>
                <a:off x="1051307" y="3823421"/>
                <a:ext cx="5700472" cy="278083"/>
                <a:chOff x="1051307" y="3823421"/>
                <a:chExt cx="5700472" cy="278083"/>
              </a:xfrm>
            </p:grpSpPr>
            <p:sp>
              <p:nvSpPr>
                <p:cNvPr id="52" name="직사각형 51">
                  <a:extLst>
                    <a:ext uri="{FF2B5EF4-FFF2-40B4-BE49-F238E27FC236}">
                      <a16:creationId xmlns:a16="http://schemas.microsoft.com/office/drawing/2014/main" id="{8CEA84EE-1CFD-4B57-A1C8-06A1AB4ACA44}"/>
                    </a:ext>
                  </a:extLst>
                </p:cNvPr>
                <p:cNvSpPr/>
                <p:nvPr/>
              </p:nvSpPr>
              <p:spPr>
                <a:xfrm>
                  <a:off x="1234128" y="3824594"/>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1.1. What is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Khai</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văn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bản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p>
              </p:txBody>
            </p:sp>
            <p:sp>
              <p:nvSpPr>
                <p:cNvPr id="53" name="직사각형 52">
                  <a:extLst>
                    <a:ext uri="{FF2B5EF4-FFF2-40B4-BE49-F238E27FC236}">
                      <a16:creationId xmlns:a16="http://schemas.microsoft.com/office/drawing/2014/main" id="{490AEC04-CD1D-4B88-858B-CBB56559D797}"/>
                    </a:ext>
                  </a:extLst>
                </p:cNvPr>
                <p:cNvSpPr/>
                <p:nvPr/>
              </p:nvSpPr>
              <p:spPr>
                <a:xfrm>
                  <a:off x="1051307" y="3823421"/>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7" name="그룹 36"/>
              <p:cNvGrpSpPr/>
              <p:nvPr/>
            </p:nvGrpSpPr>
            <p:grpSpPr>
              <a:xfrm>
                <a:off x="1051307" y="4235447"/>
                <a:ext cx="5700472" cy="278084"/>
                <a:chOff x="1051307" y="4253117"/>
                <a:chExt cx="5700472" cy="278084"/>
              </a:xfrm>
            </p:grpSpPr>
            <p:sp>
              <p:nvSpPr>
                <p:cNvPr id="50" name="직사각형 49">
                  <a:extLst>
                    <a:ext uri="{FF2B5EF4-FFF2-40B4-BE49-F238E27FC236}">
                      <a16:creationId xmlns:a16="http://schemas.microsoft.com/office/drawing/2014/main" id="{475B5DE5-347D-4119-80E7-2377740127D9}"/>
                    </a:ext>
                  </a:extLst>
                </p:cNvPr>
                <p:cNvSpPr/>
                <p:nvPr/>
              </p:nvSpPr>
              <p:spPr>
                <a:xfrm>
                  <a:off x="1234128" y="425429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1.2. Thu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thập</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51" name="직사각형 50">
                  <a:extLst>
                    <a:ext uri="{FF2B5EF4-FFF2-40B4-BE49-F238E27FC236}">
                      <a16:creationId xmlns:a16="http://schemas.microsoft.com/office/drawing/2014/main" id="{42D16157-71AB-4EEC-81F2-DE5463F000C0}"/>
                    </a:ext>
                  </a:extLst>
                </p:cNvPr>
                <p:cNvSpPr/>
                <p:nvPr/>
              </p:nvSpPr>
              <p:spPr>
                <a:xfrm>
                  <a:off x="1051307" y="425311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38" name="Group 2">
                <a:extLst>
                  <a:ext uri="{FF2B5EF4-FFF2-40B4-BE49-F238E27FC236}">
                    <a16:creationId xmlns:a16="http://schemas.microsoft.com/office/drawing/2014/main" id="{5DD676FB-B4EE-42C9-A471-E6CF497FCB25}"/>
                  </a:ext>
                </a:extLst>
              </p:cNvPr>
              <p:cNvGrpSpPr/>
              <p:nvPr/>
            </p:nvGrpSpPr>
            <p:grpSpPr>
              <a:xfrm>
                <a:off x="1051307" y="4647474"/>
                <a:ext cx="5700472" cy="278065"/>
                <a:chOff x="571500" y="5165783"/>
                <a:chExt cx="5702300" cy="278154"/>
              </a:xfrm>
            </p:grpSpPr>
            <p:sp>
              <p:nvSpPr>
                <p:cNvPr id="48" name="직사각형 43">
                  <a:extLst>
                    <a:ext uri="{FF2B5EF4-FFF2-40B4-BE49-F238E27FC236}">
                      <a16:creationId xmlns:a16="http://schemas.microsoft.com/office/drawing/2014/main" id="{7C361C6F-D073-4FC0-8ED0-8901EA9A95A1}"/>
                    </a:ext>
                  </a:extLst>
                </p:cNvPr>
                <p:cNvSpPr/>
                <p:nvPr/>
              </p:nvSpPr>
              <p:spPr>
                <a:xfrm>
                  <a:off x="754380" y="5166977"/>
                  <a:ext cx="551942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1.3. Thao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tác</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chuỗi</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49"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39" name="Group 2">
                <a:extLst>
                  <a:ext uri="{FF2B5EF4-FFF2-40B4-BE49-F238E27FC236}">
                    <a16:creationId xmlns:a16="http://schemas.microsoft.com/office/drawing/2014/main" id="{794E924D-B558-410D-817D-FD91A81E4C39}"/>
                  </a:ext>
                </a:extLst>
              </p:cNvPr>
              <p:cNvGrpSpPr/>
              <p:nvPr/>
            </p:nvGrpSpPr>
            <p:grpSpPr>
              <a:xfrm>
                <a:off x="1051307" y="5059482"/>
                <a:ext cx="5700472" cy="278083"/>
                <a:chOff x="571500" y="5165783"/>
                <a:chExt cx="5702300" cy="278172"/>
              </a:xfrm>
            </p:grpSpPr>
            <p:sp>
              <p:nvSpPr>
                <p:cNvPr id="46"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1.4.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Xử</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lý</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ngôn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nhiên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(NLP) </a:t>
                  </a:r>
                </a:p>
              </p:txBody>
            </p:sp>
            <p:sp>
              <p:nvSpPr>
                <p:cNvPr id="47"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prstClr val="white"/>
                    </a:solidFill>
                    <a:latin typeface="Calibri" panose="020F0502020204030204"/>
                    <a:ea typeface="맑은 고딕" panose="020B0503020000020004" pitchFamily="50" charset="-127"/>
                  </a:endParaRPr>
                </a:p>
              </p:txBody>
            </p:sp>
          </p:grpSp>
          <p:grpSp>
            <p:nvGrpSpPr>
              <p:cNvPr id="40" name="그룹 39"/>
              <p:cNvGrpSpPr/>
              <p:nvPr/>
            </p:nvGrpSpPr>
            <p:grpSpPr>
              <a:xfrm>
                <a:off x="1051307" y="5471508"/>
                <a:ext cx="3588334" cy="278064"/>
                <a:chOff x="1051307" y="5517232"/>
                <a:chExt cx="3588334" cy="278064"/>
              </a:xfrm>
            </p:grpSpPr>
            <p:sp>
              <p:nvSpPr>
                <p:cNvPr id="44" name="직사각형 44">
                  <a:extLst>
                    <a:ext uri="{FF2B5EF4-FFF2-40B4-BE49-F238E27FC236}">
                      <a16:creationId xmlns:a16="http://schemas.microsoft.com/office/drawing/2014/main" id="{3AA1A5AD-7960-4AA6-9E10-73E6C03E42DC}"/>
                    </a:ext>
                  </a:extLst>
                </p:cNvPr>
                <p:cNvSpPr/>
                <p:nvPr/>
              </p:nvSpPr>
              <p:spPr>
                <a:xfrm>
                  <a:off x="1051307" y="5517232"/>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prstClr val="white"/>
                    </a:solidFill>
                    <a:latin typeface="Calibri" panose="020F0502020204030204"/>
                    <a:ea typeface="맑은 고딕" panose="020B0503020000020004" pitchFamily="50" charset="-127"/>
                  </a:endParaRPr>
                </a:p>
              </p:txBody>
            </p:sp>
            <p:sp>
              <p:nvSpPr>
                <p:cNvPr id="45" name="직사각형 43">
                  <a:extLst>
                    <a:ext uri="{FF2B5EF4-FFF2-40B4-BE49-F238E27FC236}">
                      <a16:creationId xmlns:a16="http://schemas.microsoft.com/office/drawing/2014/main" id="{E636EDF9-BD08-4EFB-ABDD-A5E21AC16A7F}"/>
                    </a:ext>
                  </a:extLst>
                </p:cNvPr>
                <p:cNvSpPr/>
                <p:nvPr/>
              </p:nvSpPr>
              <p:spPr>
                <a:xfrm>
                  <a:off x="1234128" y="5518425"/>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1.5.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Dữ</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liệu</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tuần</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tự</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grpSp>
          <p:grpSp>
            <p:nvGrpSpPr>
              <p:cNvPr id="41" name="그룹 40"/>
              <p:cNvGrpSpPr/>
              <p:nvPr/>
            </p:nvGrpSpPr>
            <p:grpSpPr>
              <a:xfrm>
                <a:off x="1051307" y="5883515"/>
                <a:ext cx="3408394" cy="278083"/>
                <a:chOff x="1051307" y="5943581"/>
                <a:chExt cx="3408394" cy="278083"/>
              </a:xfrm>
            </p:grpSpPr>
            <p:sp>
              <p:nvSpPr>
                <p:cNvPr id="42" name="직사각형 44">
                  <a:extLst>
                    <a:ext uri="{FF2B5EF4-FFF2-40B4-BE49-F238E27FC236}">
                      <a16:creationId xmlns:a16="http://schemas.microsoft.com/office/drawing/2014/main" id="{3AA1A5AD-7960-4AA6-9E10-73E6C03E42DC}"/>
                    </a:ext>
                  </a:extLst>
                </p:cNvPr>
                <p:cNvSpPr/>
                <p:nvPr/>
              </p:nvSpPr>
              <p:spPr>
                <a:xfrm>
                  <a:off x="1051307" y="5943581"/>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43" name="직사각형 43">
                  <a:extLst>
                    <a:ext uri="{FF2B5EF4-FFF2-40B4-BE49-F238E27FC236}">
                      <a16:creationId xmlns:a16="http://schemas.microsoft.com/office/drawing/2014/main" id="{E636EDF9-BD08-4EFB-ABDD-A5E21AC16A7F}"/>
                    </a:ext>
                  </a:extLst>
                </p:cNvPr>
                <p:cNvSpPr/>
                <p:nvPr/>
              </p:nvSpPr>
              <p:spPr>
                <a:xfrm>
                  <a:off x="1234128" y="5944754"/>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1.6. Corpus</a:t>
                  </a:r>
                </a:p>
              </p:txBody>
            </p:sp>
          </p:grpSp>
        </p:grpSp>
      </p:grpSp>
    </p:spTree>
    <p:extLst>
      <p:ext uri="{BB962C8B-B14F-4D97-AF65-F5344CB8AC3E}">
        <p14:creationId xmlns:p14="http://schemas.microsoft.com/office/powerpoint/2010/main" val="3385917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chemeClr val="tx1">
                    <a:lumMod val="95000"/>
                    <a:lumOff val="5000"/>
                  </a:schemeClr>
                </a:solidFill>
                <a:latin typeface="iCiel Samsung Sharp Sans Regular" pitchFamily="2" charset="77"/>
                <a:ea typeface="iCiel Samsung Sharp Sans Regular" pitchFamily="2" charset="77"/>
                <a:cs typeface="iCiel Samsung Sharp Sans Regular" pitchFamily="2" charset="77"/>
              </a:rPr>
              <a:t>Corpus</a:t>
            </a: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Corpus</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(Ngữ liệu)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1" name="Rectangle 12">
            <a:extLst>
              <a:ext uri="{FF2B5EF4-FFF2-40B4-BE49-F238E27FC236}">
                <a16:creationId xmlns:a16="http://schemas.microsoft.com/office/drawing/2014/main" id="{21AF2910-3A21-4AF0-8BEB-2CFB2DD395C0}"/>
              </a:ext>
            </a:extLst>
          </p:cNvPr>
          <p:cNvSpPr/>
          <p:nvPr/>
        </p:nvSpPr>
        <p:spPr>
          <a:xfrm>
            <a:off x="712182" y="2219332"/>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Là tập dữ liệu văn bản phục vụ cho phân tích.​</a:t>
            </a:r>
          </a:p>
          <a:p>
            <a:pPr lvl="0">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a) Ngữ liệu thô: tập dữ liệu được lưu trong một cơ sở dữ liệu.​</a:t>
            </a:r>
          </a:p>
          <a:p>
            <a:pPr lvl="0">
              <a:spcAft>
                <a:spcPts val="800"/>
              </a:spcAft>
              <a:buClr>
                <a:srgbClr val="193EB0"/>
              </a:buCl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 Ngữ liệu được gắn nhãn: dữ liệu văn bản có từ và cụm từ được dán nhãn theo một mô hình.​</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7" name="그룹 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8" name="직사각형 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1.6. Corpus</a:t>
              </a:r>
            </a:p>
          </p:txBody>
        </p:sp>
        <p:sp>
          <p:nvSpPr>
            <p:cNvPr id="9" name="직사각형 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spTree>
    <p:extLst>
      <p:ext uri="{BB962C8B-B14F-4D97-AF65-F5344CB8AC3E}">
        <p14:creationId xmlns:p14="http://schemas.microsoft.com/office/powerpoint/2010/main" val="10727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989683" y="2748696"/>
            <a:ext cx="8264212" cy="3178945"/>
            <a:chOff x="989683" y="2748696"/>
            <a:chExt cx="8264212" cy="3178945"/>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Tiền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xử</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lý</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văn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bản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1307" y="3923538"/>
              <a:ext cx="7428498" cy="1567171"/>
              <a:chOff x="1051307" y="3923538"/>
              <a:chExt cx="7428498"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2.1. Token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hóa</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ea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defRPr/>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780431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21AF2910-3A21-4AF0-8BEB-2CFB2DD395C0}"/>
              </a:ext>
            </a:extLst>
          </p:cNvPr>
          <p:cNvSpPr/>
          <p:nvPr/>
        </p:nvSpPr>
        <p:spPr>
          <a:xfrm>
            <a:off x="712182" y="2219332"/>
            <a:ext cx="8632824" cy="306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Token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hóa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chia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nhỏ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văn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thành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26" lvl="0" indent="-182526">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Dọn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dẹp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 </a:t>
            </a: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Bỏ</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câu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dấu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thừa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ký</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tự</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biệt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v.v. (*)</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Cũng loại bỏ các từ quá ngắn hoặc không thường xuyên, v.v.</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26" lvl="0" indent="-182526">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Bình thường hóa:</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Chuyển đổi sang chữ thường.</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Loại bỏ các từ dừng.</a:t>
            </a:r>
          </a:p>
          <a:p>
            <a:pPr marL="361950" lvl="1" indent="-180975">
              <a:spcAft>
                <a:spcPts val="800"/>
              </a:spcAft>
              <a:buClr>
                <a:srgbClr val="193EB0"/>
              </a:buClr>
              <a:buFont typeface="Arial" panose="020B0604020202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Từ gốc và bổ đề.</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pP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Mở</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rộng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chữ</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viết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tắt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p>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Cụm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dụng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thể</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hữu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p:txBody>
      </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Token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Tiền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xử</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lý</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Tiền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lý</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Tree>
    <p:extLst>
      <p:ext uri="{BB962C8B-B14F-4D97-AF65-F5344CB8AC3E}">
        <p14:creationId xmlns:p14="http://schemas.microsoft.com/office/powerpoint/2010/main" val="26120440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Token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9" name="그룹 18">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0" name="직사각형 19">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1" name="직사각형 20">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Thường là bước đầu tiên trong quá trình tiền xử lý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8" name="Rectangle 12">
            <a:extLst>
              <a:ext uri="{FF2B5EF4-FFF2-40B4-BE49-F238E27FC236}">
                <a16:creationId xmlns:a16="http://schemas.microsoft.com/office/drawing/2014/main" id="{BC5A4863-32AB-4BFA-8BE3-EEEFE6308D38}"/>
              </a:ext>
            </a:extLst>
          </p:cNvPr>
          <p:cNvSpPr/>
          <p:nvPr/>
        </p:nvSpPr>
        <p:spPr>
          <a:xfrm>
            <a:off x="712182" y="2184768"/>
            <a:ext cx="8632824" cy="3649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p>
          <a:p>
            <a:pPr marL="355600" lvl="1" indent="-179388">
              <a:lnSpc>
                <a:spcPct val="130000"/>
              </a:lnSpc>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Thông thường, ranh giới câu được đánh dấu bằng dấu chấm, dấu chấm than, dấu chấm hỏi, v.v.</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lnSpc>
                <a:spcPct val="130000"/>
              </a:lnSpc>
              <a:spcAft>
                <a:spcPts val="800"/>
              </a:spcAft>
              <a:buClr>
                <a:srgbClr val="193EB0"/>
              </a:buClr>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Tuy</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đôi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khoảng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thời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gian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đánh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dấu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sự</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kết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thúc</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viết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tắt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chẳng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hạn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6212" lvl="1">
              <a:lnSpc>
                <a:spcPct val="130000"/>
              </a:lnSpc>
              <a:spcAft>
                <a:spcPts val="800"/>
              </a:spcAft>
              <a:buClr>
                <a:srgbClr val="193EB0"/>
              </a:buClr>
            </a:pPr>
            <a:r>
              <a:rPr lang="en-US" altLang="ko-KR" sz="1600" dirty="0">
                <a:solidFill>
                  <a:srgbClr val="FF0000"/>
                </a:solidFill>
                <a:latin typeface="SamsungOne-700" panose="020B0803030303020204" pitchFamily="34" charset="0"/>
                <a:ea typeface="SamsungOne-700" panose="020B0803030303020204" pitchFamily="34" charset="0"/>
              </a:rPr>
              <a:t>             </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“Anh ấy lấy bằng M.D. từ trường đại học Wisconsin.”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lnSpc>
                <a:spcPct val="130000"/>
              </a:lnSpc>
              <a:spcAft>
                <a:spcPts val="800"/>
              </a:spcAft>
              <a:buClr>
                <a:srgbClr val="193EB0"/>
              </a:buClr>
              <a:buFont typeface="Arial" panose="020B0604020202020204" pitchFamily="34" charset="0"/>
              <a:buChar cha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Một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thông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báo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câu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tốt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sẽ</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nhận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ra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những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ngoại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lệ</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này</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b) Token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thành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a:p>
            <a:pPr marL="355600" lvl="1" indent="-179388">
              <a:lnSpc>
                <a:spcPct val="130000"/>
              </a:lnSpc>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Thường tách bằng khoảng trắng hoặc dấu chấm câu hoạt động.</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355600" lvl="1" indent="-179388">
              <a:lnSpc>
                <a:spcPct val="130000"/>
              </a:lnSpc>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Trong một số trường hợp, có sự mơ hồ: ví dụ như dấu nháy đơn.</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lnSpc>
                <a:spcPct val="130000"/>
              </a:lnSpc>
              <a:spcAft>
                <a:spcPts val="800"/>
              </a:spcAft>
              <a:buClr>
                <a:srgbClr val="193EB0"/>
              </a:buClr>
            </a:pPr>
            <a:r>
              <a:rPr lang="en-US" altLang="ko-KR" sz="1600" dirty="0">
                <a:solidFill>
                  <a:srgbClr val="FF0000"/>
                </a:solidFill>
                <a:latin typeface="SamsungOne-700" panose="020B0803030303020204" pitchFamily="34" charset="0"/>
                <a:ea typeface="SamsungOne-700" panose="020B0803030303020204" pitchFamily="34" charset="0"/>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Đừng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mất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hy</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vọng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mọi</a:t>
            </a:r>
            <a:r>
              <a:rPr lang="en-US" altLang="ko-KR" sz="1200" i="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i="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đều</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thể</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a:t>
            </a:r>
          </a:p>
          <a:p>
            <a:pPr marL="176212" lvl="1">
              <a:lnSpc>
                <a:spcPct val="130000"/>
              </a:lnSpc>
              <a:spcAft>
                <a:spcPts val="800"/>
              </a:spcAft>
              <a:buClr>
                <a:srgbClr val="193EB0"/>
              </a:buClr>
            </a:pPr>
            <a:r>
              <a:rPr lang="en-US" altLang="ko-KR" sz="1200"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      </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Làm</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để</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chúng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tôi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đừng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mọi</a:t>
            </a:r>
            <a:r>
              <a:rPr lang="en-US" altLang="ko-KR" sz="1200" i="1"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i="1"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a:solidFill>
                  <a:srgbClr val="0070C0"/>
                </a:solidFill>
                <a:latin typeface="SamsungOne-400" panose="020B0503030303020204" pitchFamily="34" charset="0"/>
                <a:ea typeface="SamsungOne-400" panose="020B0503030303020204" pitchFamily="34" charset="0"/>
                <a:cs typeface="Times New Roman" panose="02020603050405020304" pitchFamily="18" charset="0"/>
                <a:sym typeface="Symbol" panose="05050102010706020507" pitchFamily="18" charset="2"/>
              </a:rPr>
              <a:t></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Nó</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phụ</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thuộc</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tokenizer.</a:t>
            </a:r>
          </a:p>
        </p:txBody>
      </p:sp>
      <p:sp>
        <p:nvSpPr>
          <p:cNvPr id="22" name="사각형: 둥근 모서리 36">
            <a:extLst>
              <a:ext uri="{FF2B5EF4-FFF2-40B4-BE49-F238E27FC236}">
                <a16:creationId xmlns:a16="http://schemas.microsoft.com/office/drawing/2014/main" id="{DE0D565A-844D-4ED4-980A-66C70D6D9DE2}"/>
              </a:ext>
            </a:extLst>
          </p:cNvPr>
          <p:cNvSpPr/>
          <p:nvPr/>
        </p:nvSpPr>
        <p:spPr>
          <a:xfrm>
            <a:off x="1062980" y="335699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Vd</a:t>
            </a:r>
            <a:endParaRPr lang="ko-KR" altLang="en-US" sz="1200" b="1" dirty="0">
              <a:solidFill>
                <a:schemeClr val="bg1"/>
              </a:solidFill>
              <a:latin typeface="SamsungOne-400" panose="020B0503030303020204" pitchFamily="34" charset="0"/>
            </a:endParaRPr>
          </a:p>
        </p:txBody>
      </p:sp>
      <p:sp>
        <p:nvSpPr>
          <p:cNvPr id="23" name="사각형: 둥근 모서리 36">
            <a:extLst>
              <a:ext uri="{FF2B5EF4-FFF2-40B4-BE49-F238E27FC236}">
                <a16:creationId xmlns:a16="http://schemas.microsoft.com/office/drawing/2014/main" id="{DE0D565A-844D-4ED4-980A-66C70D6D9DE2}"/>
              </a:ext>
            </a:extLst>
          </p:cNvPr>
          <p:cNvSpPr/>
          <p:nvPr/>
        </p:nvSpPr>
        <p:spPr>
          <a:xfrm>
            <a:off x="1062980" y="5167240"/>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err="1">
                <a:solidFill>
                  <a:schemeClr val="bg1"/>
                </a:solidFill>
                <a:latin typeface="SamsungOne-400" panose="020B0503030303020204" pitchFamily="34" charset="0"/>
              </a:rPr>
              <a:t>Vd</a:t>
            </a:r>
            <a:endParaRPr lang="ko-KR" altLang="en-US" sz="1200" b="1" dirty="0">
              <a:solidFill>
                <a:schemeClr val="bg1"/>
              </a:solidFill>
              <a:latin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Token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329567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Token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8" name="그룹 7">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2.1. Token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p:cNvGrpSpPr/>
          <p:nvPr/>
        </p:nvGrpSpPr>
        <p:grpSpPr>
          <a:xfrm>
            <a:off x="453176" y="1882783"/>
            <a:ext cx="9001808" cy="4354529"/>
            <a:chOff x="558296" y="1916833"/>
            <a:chExt cx="8782050" cy="4248223"/>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8296" y="1916833"/>
              <a:ext cx="8782050" cy="42482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4" name="그림 3"/>
            <p:cNvPicPr>
              <a:picLocks noChangeAspect="1"/>
            </p:cNvPicPr>
            <p:nvPr/>
          </p:nvPicPr>
          <p:blipFill rotWithShape="1">
            <a:blip r:embed="rId3"/>
            <a:srcRect r="3059"/>
            <a:stretch/>
          </p:blipFill>
          <p:spPr>
            <a:xfrm>
              <a:off x="587510" y="2032559"/>
              <a:ext cx="8498074" cy="4032448"/>
            </a:xfrm>
            <a:prstGeom prst="rect">
              <a:avLst/>
            </a:prstGeom>
            <a:solidFill>
              <a:srgbClr val="A6A6A6"/>
            </a:solidFill>
            <a:ln>
              <a:noFill/>
            </a:ln>
          </p:spPr>
        </p:pic>
        <p:sp>
          <p:nvSpPr>
            <p:cNvPr id="2" name="TextBox 1">
              <a:extLst>
                <a:ext uri="{FF2B5EF4-FFF2-40B4-BE49-F238E27FC236}">
                  <a16:creationId xmlns:a16="http://schemas.microsoft.com/office/drawing/2014/main" id="{28254153-2AAB-D349-8B66-EDB7E53D6B5B}"/>
                </a:ext>
              </a:extLst>
            </p:cNvPr>
            <p:cNvSpPr txBox="1"/>
            <p:nvPr/>
          </p:nvSpPr>
          <p:spPr>
            <a:xfrm>
              <a:off x="1345148" y="2117643"/>
              <a:ext cx="4960139" cy="176662"/>
            </a:xfrm>
            <a:prstGeom prst="rect">
              <a:avLst/>
            </a:prstGeom>
            <a:solidFill>
              <a:srgbClr val="F7F7F7"/>
            </a:solidFill>
          </p:spPr>
          <p:txBody>
            <a:bodyPr wrap="none" lIns="0" tIns="0" rIns="0" bIns="0" rtlCol="0" anchor="ctr">
              <a:noAutofit/>
            </a:bodyPr>
            <a:lstStyle/>
            <a:p>
              <a:pPr algn="ctr"/>
              <a:r>
                <a:rPr kumimoji="1" lang="en-US" altLang="ko-KR" sz="1200" i="1" dirty="0">
                  <a:solidFill>
                    <a:srgbClr val="4A8C9A"/>
                  </a:solidFill>
                  <a:latin typeface="D2Coding" panose="020B0609020101020101" pitchFamily="49" charset="-127"/>
                  <a:ea typeface="D2Coding" panose="020B0609020101020101" pitchFamily="49" charset="-127"/>
                </a:rPr>
                <a:t># NLTK offers tools necessary for tokenization of English corpus.</a:t>
              </a:r>
              <a:endParaRPr kumimoji="1" lang="ko-KR" altLang="en-US" sz="1200" i="1" dirty="0">
                <a:solidFill>
                  <a:srgbClr val="4A8C9A"/>
                </a:solidFill>
                <a:latin typeface="D2Coding" panose="020B0609020101020101" pitchFamily="49" charset="-127"/>
                <a:ea typeface="D2Coding" panose="020B0609020101020101" pitchFamily="49" charset="-127"/>
              </a:endParaRPr>
            </a:p>
          </p:txBody>
        </p:sp>
        <p:sp>
          <p:nvSpPr>
            <p:cNvPr id="9" name="TextBox 8">
              <a:extLst>
                <a:ext uri="{FF2B5EF4-FFF2-40B4-BE49-F238E27FC236}">
                  <a16:creationId xmlns:a16="http://schemas.microsoft.com/office/drawing/2014/main" id="{4F819527-7B46-0741-B4F7-5DFAEC28211D}"/>
                </a:ext>
              </a:extLst>
            </p:cNvPr>
            <p:cNvSpPr txBox="1"/>
            <p:nvPr/>
          </p:nvSpPr>
          <p:spPr>
            <a:xfrm>
              <a:off x="1345148" y="3489600"/>
              <a:ext cx="5858292" cy="167000"/>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dirty="0"/>
                <a:t># word_tokenize separated Don’t into Do and </a:t>
              </a:r>
              <a:r>
                <a:rPr lang="en-US" altLang="ko-KR" dirty="0" err="1"/>
                <a:t>n’t</a:t>
              </a:r>
              <a:r>
                <a:rPr lang="en-US" altLang="ko-KR" dirty="0"/>
                <a:t>, but </a:t>
              </a:r>
              <a:r>
                <a:rPr lang="en-US" altLang="ko-KR" dirty="0" err="1"/>
                <a:t>Jone’s</a:t>
              </a:r>
              <a:r>
                <a:rPr lang="en-US" altLang="ko-KR" dirty="0"/>
                <a:t> into </a:t>
              </a:r>
              <a:r>
                <a:rPr lang="en-US" altLang="ko-KR" dirty="0" err="1"/>
                <a:t>Jone</a:t>
              </a:r>
              <a:r>
                <a:rPr lang="en-US" altLang="ko-KR" dirty="0"/>
                <a:t> and ‘s</a:t>
              </a:r>
              <a:endParaRPr lang="ko-KR" altLang="en-US" dirty="0"/>
            </a:p>
          </p:txBody>
        </p:sp>
        <p:sp>
          <p:nvSpPr>
            <p:cNvPr id="10" name="TextBox 9">
              <a:extLst>
                <a:ext uri="{FF2B5EF4-FFF2-40B4-BE49-F238E27FC236}">
                  <a16:creationId xmlns:a16="http://schemas.microsoft.com/office/drawing/2014/main" id="{C752E722-9710-8540-91E8-DB01B40717E0}"/>
                </a:ext>
              </a:extLst>
            </p:cNvPr>
            <p:cNvSpPr txBox="1"/>
            <p:nvPr/>
          </p:nvSpPr>
          <p:spPr>
            <a:xfrm>
              <a:off x="1331261" y="4851895"/>
              <a:ext cx="5262979" cy="165119"/>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dirty="0"/>
                <a:t># Keras, also as a tokenization tool, supports text_to_word_sequence</a:t>
              </a:r>
              <a:endParaRPr lang="ko-KR" altLang="en-US" dirty="0"/>
            </a:p>
          </p:txBody>
        </p:sp>
      </p:grpSp>
    </p:spTree>
    <p:extLst>
      <p:ext uri="{BB962C8B-B14F-4D97-AF65-F5344CB8AC3E}">
        <p14:creationId xmlns:p14="http://schemas.microsoft.com/office/powerpoint/2010/main" val="610790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Tiền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xử</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lý</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văn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bản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1307" y="3923538"/>
            <a:ext cx="7428498" cy="1567171"/>
            <a:chOff x="1051307" y="3923538"/>
            <a:chExt cx="7428498"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black">
                      <a:lumMod val="75000"/>
                      <a:lumOff val="25000"/>
                    </a:prstClr>
                  </a:solidFill>
                  <a:latin typeface="SamsungOne-700" panose="020B0803030303020204" pitchFamily="34" charset="0"/>
                  <a:ea typeface="SamsungOne-700" panose="020B0803030303020204" pitchFamily="34" charset="0"/>
                </a:rPr>
                <a:t>2.2. Từ dừng</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189625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gì</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21" name="직사각형 20">
            <a:extLst>
              <a:ext uri="{FF2B5EF4-FFF2-40B4-BE49-F238E27FC236}">
                <a16:creationId xmlns:a16="http://schemas.microsoft.com/office/drawing/2014/main" id="{D8BF98C4-B566-4812-B5F0-560CFBA969E7}"/>
              </a:ext>
            </a:extLst>
          </p:cNvPr>
          <p:cNvSpPr/>
          <p:nvPr/>
        </p:nvSpPr>
        <p:spPr>
          <a:xfrm>
            <a:off x="702940" y="179845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Khai thác văn bản hoặc phân tích văn bản là công nghệ trích xuất thông tin hữu ích từ dữ liệu văn bản phi cấu trúc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Cụ thể hơn, nó đang tìm kiếm các mẫu thực tế từ lượng lớn dữ liệu tài liệu bằng cách áp dụng các thuật toán cơ học và kỹ thuật thống kê.</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grpSp>
        <p:nvGrpSpPr>
          <p:cNvPr id="45" name="그룹 44"/>
          <p:cNvGrpSpPr/>
          <p:nvPr/>
        </p:nvGrpSpPr>
        <p:grpSpPr>
          <a:xfrm>
            <a:off x="882173" y="3328988"/>
            <a:ext cx="7957670" cy="2071687"/>
            <a:chOff x="918964" y="2856871"/>
            <a:chExt cx="7957670" cy="2071687"/>
          </a:xfrm>
        </p:grpSpPr>
        <p:grpSp>
          <p:nvGrpSpPr>
            <p:cNvPr id="5" name="그룹 4"/>
            <p:cNvGrpSpPr/>
            <p:nvPr/>
          </p:nvGrpSpPr>
          <p:grpSpPr>
            <a:xfrm>
              <a:off x="1567036" y="3033216"/>
              <a:ext cx="1584176" cy="945426"/>
              <a:chOff x="1567036" y="3033216"/>
              <a:chExt cx="1584176" cy="945426"/>
            </a:xfrm>
          </p:grpSpPr>
          <p:sp>
            <p:nvSpPr>
              <p:cNvPr id="3" name="오각형 2"/>
              <p:cNvSpPr/>
              <p:nvPr/>
            </p:nvSpPr>
            <p:spPr>
              <a:xfrm rot="5400000">
                <a:off x="1886411" y="2857857"/>
                <a:ext cx="945426" cy="1296144"/>
              </a:xfrm>
              <a:prstGeom prst="homePlate">
                <a:avLst/>
              </a:prstGeom>
              <a:solidFill>
                <a:srgbClr val="FFFF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567036" y="3049796"/>
                <a:ext cx="1584176" cy="523220"/>
              </a:xfrm>
              <a:prstGeom prst="rect">
                <a:avLst/>
              </a:prstGeom>
              <a:noFill/>
            </p:spPr>
            <p:txBody>
              <a:bodyPr wrap="square" rtlCol="0">
                <a:spAutoFit/>
              </a:bodyPr>
              <a:lstStyle/>
              <a:p>
                <a:pPr algn="ctr"/>
                <a:r>
                  <a:rPr lang="vi-VN" sz="1400" dirty="0">
                    <a:latin typeface="SamsungOne-400" panose="020B0503030303020204" pitchFamily="34" charset="0"/>
                    <a:ea typeface="SamsungOne-400" panose="020B0503030303020204" pitchFamily="34" charset="0"/>
                  </a:rPr>
                  <a:t>Trích xuất &amp;</a:t>
                </a:r>
              </a:p>
              <a:p>
                <a:pPr algn="ctr"/>
                <a:r>
                  <a:rPr lang="vi-VN" sz="1400" dirty="0">
                    <a:latin typeface="SamsungOne-400" panose="020B0503030303020204" pitchFamily="34" charset="0"/>
                    <a:ea typeface="SamsungOne-400" panose="020B0503030303020204" pitchFamily="34" charset="0"/>
                  </a:rPr>
                  <a:t>Tiền xử lý</a:t>
                </a:r>
                <a:endParaRPr lang="en-US" sz="1400" dirty="0">
                  <a:latin typeface="SamsungOne-400" panose="020B0503030303020204" pitchFamily="34" charset="0"/>
                  <a:ea typeface="SamsungOne-400" panose="020B0503030303020204" pitchFamily="34" charset="0"/>
                </a:endParaRPr>
              </a:p>
            </p:txBody>
          </p:sp>
        </p:grpSp>
        <p:grpSp>
          <p:nvGrpSpPr>
            <p:cNvPr id="18" name="그룹 17"/>
            <p:cNvGrpSpPr/>
            <p:nvPr/>
          </p:nvGrpSpPr>
          <p:grpSpPr>
            <a:xfrm>
              <a:off x="3952481" y="3027212"/>
              <a:ext cx="1584176" cy="945426"/>
              <a:chOff x="1567036" y="3033216"/>
              <a:chExt cx="1584176" cy="945426"/>
            </a:xfrm>
          </p:grpSpPr>
          <p:sp>
            <p:nvSpPr>
              <p:cNvPr id="19" name="오각형 18"/>
              <p:cNvSpPr/>
              <p:nvPr/>
            </p:nvSpPr>
            <p:spPr>
              <a:xfrm rot="5400000">
                <a:off x="1886411" y="2857857"/>
                <a:ext cx="945426" cy="1296144"/>
              </a:xfrm>
              <a:prstGeom prst="homePlate">
                <a:avLst/>
              </a:prstGeom>
              <a:solidFill>
                <a:srgbClr val="FFFF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567036" y="3055800"/>
                <a:ext cx="1584176" cy="307777"/>
              </a:xfrm>
              <a:prstGeom prst="rect">
                <a:avLst/>
              </a:prstGeom>
              <a:noFill/>
            </p:spPr>
            <p:txBody>
              <a:bodyPr wrap="square" rtlCol="0">
                <a:spAutoFit/>
              </a:bodyPr>
              <a:lstStyle/>
              <a:p>
                <a:pPr algn="ctr"/>
                <a:r>
                  <a:rPr lang="vi-VN" sz="1400" dirty="0">
                    <a:latin typeface="SamsungOne-400" panose="020B0503030303020204" pitchFamily="34" charset="0"/>
                    <a:ea typeface="SamsungOne-400" panose="020B0503030303020204" pitchFamily="34" charset="0"/>
                  </a:rPr>
                  <a:t>Khai thác văn bản</a:t>
                </a:r>
                <a:endParaRPr lang="en-US" sz="1400" dirty="0">
                  <a:latin typeface="SamsungOne-400" panose="020B0503030303020204" pitchFamily="34" charset="0"/>
                  <a:ea typeface="SamsungOne-400" panose="020B0503030303020204" pitchFamily="34" charset="0"/>
                </a:endParaRPr>
              </a:p>
            </p:txBody>
          </p:sp>
        </p:grpSp>
        <p:grpSp>
          <p:nvGrpSpPr>
            <p:cNvPr id="22" name="그룹 21"/>
            <p:cNvGrpSpPr/>
            <p:nvPr/>
          </p:nvGrpSpPr>
          <p:grpSpPr>
            <a:xfrm>
              <a:off x="6349638" y="3027212"/>
              <a:ext cx="1584176" cy="945426"/>
              <a:chOff x="1567036" y="3033216"/>
              <a:chExt cx="1584176" cy="945426"/>
            </a:xfrm>
          </p:grpSpPr>
          <p:sp>
            <p:nvSpPr>
              <p:cNvPr id="23" name="오각형 22"/>
              <p:cNvSpPr/>
              <p:nvPr/>
            </p:nvSpPr>
            <p:spPr>
              <a:xfrm rot="5400000">
                <a:off x="1886411" y="2857857"/>
                <a:ext cx="945426" cy="1296144"/>
              </a:xfrm>
              <a:prstGeom prst="homePlate">
                <a:avLst/>
              </a:prstGeom>
              <a:solidFill>
                <a:srgbClr val="FFFFC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567036" y="3055800"/>
                <a:ext cx="1584176" cy="523220"/>
              </a:xfrm>
              <a:prstGeom prst="rect">
                <a:avLst/>
              </a:prstGeom>
              <a:noFill/>
            </p:spPr>
            <p:txBody>
              <a:bodyPr wrap="square" rtlCol="0">
                <a:spAutoFit/>
              </a:bodyPr>
              <a:lstStyle/>
              <a:p>
                <a:pPr algn="ctr"/>
                <a:r>
                  <a:rPr lang="vi-VN" sz="1400" dirty="0">
                    <a:latin typeface="SamsungOne-400" panose="020B0503030303020204" pitchFamily="34" charset="0"/>
                    <a:ea typeface="SamsungOne-400" panose="020B0503030303020204" pitchFamily="34" charset="0"/>
                  </a:rPr>
                  <a:t>Phân tích &amp; đánh giá</a:t>
                </a:r>
                <a:endParaRPr lang="en-US" sz="1400" dirty="0">
                  <a:latin typeface="SamsungOne-400" panose="020B0503030303020204" pitchFamily="34" charset="0"/>
                  <a:ea typeface="SamsungOne-400" panose="020B0503030303020204" pitchFamily="34" charset="0"/>
                </a:endParaRPr>
              </a:p>
            </p:txBody>
          </p:sp>
        </p:grpSp>
        <p:cxnSp>
          <p:nvCxnSpPr>
            <p:cNvPr id="7" name="직선 화살표 연결선 6"/>
            <p:cNvCxnSpPr/>
            <p:nvPr/>
          </p:nvCxnSpPr>
          <p:spPr>
            <a:xfrm>
              <a:off x="2351504" y="3978642"/>
              <a:ext cx="0" cy="530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4744570" y="3972638"/>
              <a:ext cx="0" cy="53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7139940" y="3972638"/>
              <a:ext cx="1786" cy="538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7"/>
            <p:cNvSpPr/>
            <p:nvPr/>
          </p:nvSpPr>
          <p:spPr>
            <a:xfrm>
              <a:off x="918964" y="4257092"/>
              <a:ext cx="864096" cy="504056"/>
            </a:xfrm>
            <a:prstGeom prst="roundRect">
              <a:avLst/>
            </a:prstGeom>
            <a:solidFill>
              <a:srgbClr val="F5F5F5"/>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schemeClr val="tx1"/>
                  </a:solidFill>
                  <a:latin typeface="SamsungOne-400" panose="020B0503030303020204" pitchFamily="34" charset="0"/>
                  <a:ea typeface="SamsungOne-400" panose="020B0503030303020204" pitchFamily="34" charset="0"/>
                </a:rPr>
                <a:t>Dữ liệu</a:t>
              </a:r>
              <a:endParaRPr lang="en-US" sz="1300" dirty="0">
                <a:solidFill>
                  <a:schemeClr val="tx1"/>
                </a:solidFill>
                <a:latin typeface="SamsungOne-400" panose="020B0503030303020204" pitchFamily="34" charset="0"/>
                <a:ea typeface="SamsungOne-400" panose="020B0503030303020204" pitchFamily="34" charset="0"/>
              </a:endParaRPr>
            </a:p>
          </p:txBody>
        </p:sp>
        <p:sp>
          <p:nvSpPr>
            <p:cNvPr id="27" name="모서리가 둥근 직사각형 26"/>
            <p:cNvSpPr/>
            <p:nvPr/>
          </p:nvSpPr>
          <p:spPr>
            <a:xfrm>
              <a:off x="2737129" y="4257092"/>
              <a:ext cx="1285428" cy="504056"/>
            </a:xfrm>
            <a:prstGeom prst="roundRect">
              <a:avLst/>
            </a:prstGeom>
            <a:solidFill>
              <a:srgbClr val="F5F5F5"/>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schemeClr val="tx1"/>
                  </a:solidFill>
                  <a:latin typeface="SamsungOne-400" panose="020B0503030303020204" pitchFamily="34" charset="0"/>
                  <a:ea typeface="SamsungOne-400" panose="020B0503030303020204" pitchFamily="34" charset="0"/>
                </a:rPr>
                <a:t>Tiền xử lý dữ liệu</a:t>
              </a:r>
              <a:endParaRPr lang="en-US" sz="1300" dirty="0">
                <a:solidFill>
                  <a:schemeClr val="tx1"/>
                </a:solidFill>
                <a:latin typeface="SamsungOne-400" panose="020B0503030303020204" pitchFamily="34" charset="0"/>
                <a:ea typeface="SamsungOne-400" panose="020B0503030303020204" pitchFamily="34" charset="0"/>
              </a:endParaRPr>
            </a:p>
          </p:txBody>
        </p:sp>
        <p:sp>
          <p:nvSpPr>
            <p:cNvPr id="28" name="모서리가 둥근 직사각형 27"/>
            <p:cNvSpPr/>
            <p:nvPr/>
          </p:nvSpPr>
          <p:spPr>
            <a:xfrm>
              <a:off x="5511100" y="4257092"/>
              <a:ext cx="864096" cy="504056"/>
            </a:xfrm>
            <a:prstGeom prst="roundRect">
              <a:avLst/>
            </a:prstGeom>
            <a:solidFill>
              <a:srgbClr val="F5F5F5"/>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schemeClr val="tx1"/>
                  </a:solidFill>
                  <a:latin typeface="SamsungOne-400" panose="020B0503030303020204" pitchFamily="34" charset="0"/>
                  <a:ea typeface="SamsungOne-400" panose="020B0503030303020204" pitchFamily="34" charset="0"/>
                </a:rPr>
                <a:t>Phần</a:t>
              </a:r>
              <a:endParaRPr lang="en-US" sz="1300" dirty="0">
                <a:solidFill>
                  <a:schemeClr val="tx1"/>
                </a:solidFill>
                <a:latin typeface="SamsungOne-400" panose="020B0503030303020204" pitchFamily="34" charset="0"/>
                <a:ea typeface="SamsungOne-400" panose="020B0503030303020204" pitchFamily="34" charset="0"/>
              </a:endParaRPr>
            </a:p>
          </p:txBody>
        </p:sp>
        <p:sp>
          <p:nvSpPr>
            <p:cNvPr id="29" name="모서리가 둥근 직사각형 28"/>
            <p:cNvSpPr/>
            <p:nvPr/>
          </p:nvSpPr>
          <p:spPr>
            <a:xfrm>
              <a:off x="7778883" y="4257092"/>
              <a:ext cx="1097751" cy="504056"/>
            </a:xfrm>
            <a:prstGeom prst="roundRect">
              <a:avLst/>
            </a:prstGeom>
            <a:solidFill>
              <a:srgbClr val="F5F5F5"/>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300" dirty="0">
                  <a:solidFill>
                    <a:schemeClr val="tx1"/>
                  </a:solidFill>
                  <a:latin typeface="SamsungOne-400" panose="020B0503030303020204" pitchFamily="34" charset="0"/>
                  <a:ea typeface="SamsungOne-400" panose="020B0503030303020204" pitchFamily="34" charset="0"/>
                </a:rPr>
                <a:t>Kiến thức</a:t>
              </a:r>
              <a:endParaRPr lang="en-US" sz="1300" dirty="0">
                <a:solidFill>
                  <a:schemeClr val="tx1"/>
                </a:solidFill>
                <a:latin typeface="SamsungOne-400" panose="020B0503030303020204" pitchFamily="34" charset="0"/>
                <a:ea typeface="SamsungOne-400" panose="020B0503030303020204" pitchFamily="34" charset="0"/>
              </a:endParaRPr>
            </a:p>
          </p:txBody>
        </p:sp>
        <p:cxnSp>
          <p:nvCxnSpPr>
            <p:cNvPr id="31" name="직선 화살표 연결선 30"/>
            <p:cNvCxnSpPr>
              <a:stCxn id="8" idx="3"/>
              <a:endCxn id="27" idx="1"/>
            </p:cNvCxnSpPr>
            <p:nvPr/>
          </p:nvCxnSpPr>
          <p:spPr>
            <a:xfrm>
              <a:off x="1783060" y="4509120"/>
              <a:ext cx="9540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27" idx="3"/>
              <a:endCxn id="28" idx="1"/>
            </p:cNvCxnSpPr>
            <p:nvPr/>
          </p:nvCxnSpPr>
          <p:spPr>
            <a:xfrm>
              <a:off x="4022557" y="4509120"/>
              <a:ext cx="148854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endCxn id="29" idx="1"/>
            </p:cNvCxnSpPr>
            <p:nvPr/>
          </p:nvCxnSpPr>
          <p:spPr>
            <a:xfrm>
              <a:off x="6375196" y="4509120"/>
              <a:ext cx="14036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모서리가 둥근 직사각형 41"/>
            <p:cNvSpPr/>
            <p:nvPr/>
          </p:nvSpPr>
          <p:spPr>
            <a:xfrm>
              <a:off x="4015861" y="2856871"/>
              <a:ext cx="2357436" cy="2071687"/>
            </a:xfrm>
            <a:prstGeom prst="roundRect">
              <a:avLst>
                <a:gd name="adj" fmla="val 0"/>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9035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540141BB-3C38-49F8-A4B7-2EAC0DE3A875}"/>
              </a:ext>
            </a:extLst>
          </p:cNvPr>
          <p:cNvSpPr/>
          <p:nvPr/>
        </p:nvSpPr>
        <p:spPr>
          <a:xfrm>
            <a:off x="711200" y="2204864"/>
            <a:ext cx="8632825" cy="2609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Từ dừng là những từ thường được sử dụng không chứa thông tin ngữ nghĩa:</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76212" lvl="1">
              <a:lnSpc>
                <a:spcPct val="130000"/>
              </a:lnSpc>
              <a:spcAft>
                <a:spcPts val="800"/>
              </a:spcAft>
              <a:buClr>
                <a:srgbClr val="193EB0"/>
              </a:buClr>
            </a:pPr>
            <a:r>
              <a:rPr lang="en-US" altLang="ko-KR" sz="1600" dirty="0">
                <a:solidFill>
                  <a:srgbClr val="FF0000"/>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Mạo</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không</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xác</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“the”, “a”, “an”.</a:t>
            </a:r>
          </a:p>
          <a:p>
            <a:pPr marL="176212" lvl="1">
              <a:lnSpc>
                <a:spcPct val="130000"/>
              </a:lnSpc>
              <a:spcAft>
                <a:spcPts val="800"/>
              </a:spcAft>
              <a:buClr>
                <a:srgbClr val="193EB0"/>
              </a:buClr>
            </a:pPr>
            <a:r>
              <a:rPr lang="en-US" altLang="ko-KR" sz="1600" dirty="0">
                <a:solidFill>
                  <a:srgbClr val="FF0000"/>
                </a:solidFill>
                <a:latin typeface="SamsungOne-700" panose="020B0803030303020204" pitchFamily="34" charset="0"/>
                <a:ea typeface="SamsungOne-700" panose="020B08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“on”, “with”, “into”, “upon”, v.v.</a:t>
            </a:r>
          </a:p>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Các từ dừng được loại bỏ trong quá trình "chuẩn hóa dữ 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Từ khóa được chọn trong số các từ có sẵn sau khi loại bỏ các từ dừng.</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a:p>
            <a:pPr marL="355600" lvl="1" indent="-179388">
              <a:lnSpc>
                <a:spcPct val="130000"/>
              </a:lnSpc>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Thường thì những từ thường xuyên nhất có thể được chọn làm từ khóa.</a:t>
            </a:r>
          </a:p>
          <a:p>
            <a:pPr marL="355600" lvl="1" indent="-179388">
              <a:lnSpc>
                <a:spcPct val="130000"/>
              </a:lnSpc>
              <a:spcAft>
                <a:spcPts val="800"/>
              </a:spcAft>
              <a:buClr>
                <a:srgbClr val="193EB0"/>
              </a:buClr>
              <a:buFont typeface="Arial" panose="020B0604020202020204" pitchFamily="34" charset="0"/>
              <a:buChar cha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Đôi khi chúng ta cũng nên tính đến mục đích và bối cảnh.</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54293"/>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1" name="사각형: 둥근 모서리 36">
            <a:extLst>
              <a:ext uri="{FF2B5EF4-FFF2-40B4-BE49-F238E27FC236}">
                <a16:creationId xmlns:a16="http://schemas.microsoft.com/office/drawing/2014/main" id="{DE0D565A-844D-4ED4-980A-66C70D6D9DE2}"/>
              </a:ext>
            </a:extLst>
          </p:cNvPr>
          <p:cNvSpPr/>
          <p:nvPr/>
        </p:nvSpPr>
        <p:spPr>
          <a:xfrm>
            <a:off x="906669" y="2688824"/>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Vd</a:t>
            </a:r>
            <a:endParaRPr lang="ko-KR" altLang="en-US" sz="1200" b="1" dirty="0">
              <a:solidFill>
                <a:schemeClr val="bg1"/>
              </a:solidFill>
              <a:latin typeface="SamsungOne-400" panose="020B0503030303020204" pitchFamily="34" charset="0"/>
            </a:endParaRPr>
          </a:p>
        </p:txBody>
      </p:sp>
      <p:sp>
        <p:nvSpPr>
          <p:cNvPr id="22" name="사각형: 둥근 모서리 36">
            <a:extLst>
              <a:ext uri="{FF2B5EF4-FFF2-40B4-BE49-F238E27FC236}">
                <a16:creationId xmlns:a16="http://schemas.microsoft.com/office/drawing/2014/main" id="{DE0D565A-844D-4ED4-980A-66C70D6D9DE2}"/>
              </a:ext>
            </a:extLst>
          </p:cNvPr>
          <p:cNvSpPr/>
          <p:nvPr/>
        </p:nvSpPr>
        <p:spPr>
          <a:xfrm>
            <a:off x="906668" y="3118338"/>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err="1">
                <a:solidFill>
                  <a:schemeClr val="bg1"/>
                </a:solidFill>
                <a:latin typeface="SamsungOne-400" panose="020B0503030303020204" pitchFamily="34" charset="0"/>
                <a:ea typeface="SamsungOne-400" panose="020B0503030303020204" pitchFamily="34" charset="0"/>
              </a:rPr>
              <a:t>Vd</a:t>
            </a:r>
            <a:endParaRPr lang="ko-KR" altLang="en-US" sz="1200" b="1" dirty="0">
              <a:solidFill>
                <a:schemeClr val="bg1"/>
              </a:solidFill>
              <a:latin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Từ dừng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600"/>
              </a:spcAft>
              <a:defRPr/>
            </a:pP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Từ</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dừng</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spTree>
    <p:extLst>
      <p:ext uri="{BB962C8B-B14F-4D97-AF65-F5344CB8AC3E}">
        <p14:creationId xmlns:p14="http://schemas.microsoft.com/office/powerpoint/2010/main" val="2339082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Từ dừng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1" name="직사각형 10">
            <a:extLst>
              <a:ext uri="{FF2B5EF4-FFF2-40B4-BE49-F238E27FC236}">
                <a16:creationId xmlns:a16="http://schemas.microsoft.com/office/drawing/2014/main" id="{11FA28FA-5A7F-4ED2-85F6-8682420CA0CB}"/>
              </a:ext>
            </a:extLst>
          </p:cNvPr>
          <p:cNvSpPr/>
          <p:nvPr/>
        </p:nvSpPr>
        <p:spPr>
          <a:xfrm>
            <a:off x="711200" y="1735355"/>
            <a:ext cx="8632825" cy="415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rPr>
              <a:t>Trong thư viện NLTK có 179 từ dừng tiếng Anh:</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cs typeface="Times New Roman" panose="02020603050405020304" pitchFamily="18" charset="0"/>
            </a:endParaRPr>
          </a:p>
        </p:txBody>
      </p:sp>
      <p:grpSp>
        <p:nvGrpSpPr>
          <p:cNvPr id="4" name="그룹 3"/>
          <p:cNvGrpSpPr/>
          <p:nvPr/>
        </p:nvGrpSpPr>
        <p:grpSpPr>
          <a:xfrm>
            <a:off x="617074" y="2204864"/>
            <a:ext cx="8850925" cy="2462540"/>
            <a:chOff x="617074" y="2204864"/>
            <a:chExt cx="8850925" cy="2462540"/>
          </a:xfrm>
        </p:grpSpPr>
        <p:sp>
          <p:nvSpPr>
            <p:cNvPr id="2" name="직사각형 1"/>
            <p:cNvSpPr/>
            <p:nvPr/>
          </p:nvSpPr>
          <p:spPr>
            <a:xfrm>
              <a:off x="631474" y="2204864"/>
              <a:ext cx="8836525" cy="2462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617074" y="2328204"/>
              <a:ext cx="8665098" cy="2252924"/>
            </a:xfrm>
            <a:prstGeom prst="rect">
              <a:avLst/>
            </a:prstGeom>
          </p:spPr>
          <p:txBody>
            <a:bodyPr wrap="square">
              <a:spAutoFit/>
            </a:bodyPr>
            <a:lstStyle/>
            <a:p>
              <a:pPr marL="176212" lvl="1">
                <a:lnSpc>
                  <a:spcPct val="130000"/>
                </a:lnSpc>
                <a:spcAft>
                  <a:spcPts val="800"/>
                </a:spcAft>
                <a:buClr>
                  <a:srgbClr val="193EB0"/>
                </a:buClr>
              </a:pP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i</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me, my, myself, we, our, ours, ourselves, you, you're, you've, you'll, you'd, your, yours, yourself, yourselves, he, him, his, himself, she, she's, her, hers, herself, it, it's, its, itself, they, them, their, theirs, themselves, what, which, who, whom, this, that, that'll, these, those, am, is, are, was, were, be, been, being, have, has, had, having, do, does, did, doing, a, an, the, and, but, if,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can, will, just, don, don't, should, should've, now, d,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ll</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m, o, re,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ve</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y,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ain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aren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aren't,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couldn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couldn't,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didn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didn't,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doesn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doesn't,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hadn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hadn't,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hasn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hasn't, haven, haven't,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isn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isn't, ma,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mightn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mightn't,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mustn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mustn't,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needn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needn't,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shan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shan't,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shouldn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shouldn't,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wasn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wasn't,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weren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weren't, won, won't,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wouldn</a:t>
              </a:r>
              <a:r>
                <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rPr>
                <a:t>, wouldn't</a:t>
              </a:r>
            </a:p>
          </p:txBody>
        </p:sp>
      </p:grpSp>
    </p:spTree>
    <p:extLst>
      <p:ext uri="{BB962C8B-B14F-4D97-AF65-F5344CB8AC3E}">
        <p14:creationId xmlns:p14="http://schemas.microsoft.com/office/powerpoint/2010/main" val="3297475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dừng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và</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3" name="그룹 12">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4" name="직사각형 13">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vi-VN" altLang="ko-KR" dirty="0">
                  <a:solidFill>
                    <a:schemeClr val="bg1"/>
                  </a:solidFill>
                  <a:latin typeface="iCiel Samsung Sharp Sans Medium" pitchFamily="2" charset="0"/>
                  <a:ea typeface="iCiel Samsung Sharp Sans Medium" pitchFamily="2" charset="0"/>
                  <a:cs typeface="iCiel Samsung Sharp Sans Medium" pitchFamily="2" charset="0"/>
                </a:rPr>
                <a:t>2.2. Từ dừng</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5" name="직사각형 14">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p:cNvGrpSpPr/>
          <p:nvPr/>
        </p:nvGrpSpPr>
        <p:grpSpPr>
          <a:xfrm>
            <a:off x="558296" y="1844824"/>
            <a:ext cx="8819384" cy="4392488"/>
            <a:chOff x="558296" y="1844824"/>
            <a:chExt cx="8819384" cy="4392488"/>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8296" y="1844824"/>
              <a:ext cx="8819384" cy="43924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r="12856"/>
            <a:stretch/>
          </p:blipFill>
          <p:spPr>
            <a:xfrm>
              <a:off x="590262" y="1926911"/>
              <a:ext cx="8753638" cy="4211755"/>
            </a:xfrm>
            <a:prstGeom prst="rect">
              <a:avLst/>
            </a:prstGeom>
            <a:solidFill>
              <a:srgbClr val="F7F7F7"/>
            </a:solidFill>
          </p:spPr>
        </p:pic>
        <p:sp>
          <p:nvSpPr>
            <p:cNvPr id="2" name="TextBox 1">
              <a:extLst>
                <a:ext uri="{FF2B5EF4-FFF2-40B4-BE49-F238E27FC236}">
                  <a16:creationId xmlns:a16="http://schemas.microsoft.com/office/drawing/2014/main" id="{1D35FD27-571C-C44F-B0EC-CCE41512DC08}"/>
                </a:ext>
              </a:extLst>
            </p:cNvPr>
            <p:cNvSpPr txBox="1"/>
            <p:nvPr/>
          </p:nvSpPr>
          <p:spPr>
            <a:xfrm>
              <a:off x="1433180" y="2852297"/>
              <a:ext cx="4493538" cy="165224"/>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dirty="0"/>
                <a:t># NLTK defines words such as '</a:t>
              </a:r>
              <a:r>
                <a:rPr lang="en-US" altLang="ko-KR" dirty="0" err="1"/>
                <a:t>i</a:t>
              </a:r>
              <a:r>
                <a:rPr lang="en-US" altLang="ko-KR" dirty="0"/>
                <a:t>', 'me', 'my' as stop words</a:t>
              </a:r>
              <a:endParaRPr lang="ko-KR" altLang="en-US" dirty="0"/>
            </a:p>
          </p:txBody>
        </p:sp>
      </p:grpSp>
    </p:spTree>
    <p:extLst>
      <p:ext uri="{BB962C8B-B14F-4D97-AF65-F5344CB8AC3E}">
        <p14:creationId xmlns:p14="http://schemas.microsoft.com/office/powerpoint/2010/main" val="708200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Text Preprocessing</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1307" y="3923538"/>
            <a:ext cx="7428498" cy="1567171"/>
            <a:chOff x="1051307" y="3923538"/>
            <a:chExt cx="7428498"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2.3.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Rút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gọn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từ</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và</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cắt</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từ</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32707937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3" name="직사각형 2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Rút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gọn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cắt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24" name="직사각형 2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25" name="직사각형 2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Rút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gọn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từ</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và</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cắt</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từ</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(Lemmatization and Stemming)</a:t>
            </a:r>
          </a:p>
        </p:txBody>
      </p:sp>
      <p:grpSp>
        <p:nvGrpSpPr>
          <p:cNvPr id="26" name="그룹 2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7" name="직사각형 2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Rút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gọn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(Lemmatization):</a:t>
              </a:r>
            </a:p>
          </p:txBody>
        </p:sp>
      </p:grpSp>
      <p:grpSp>
        <p:nvGrpSpPr>
          <p:cNvPr id="2" name="그룹 1"/>
          <p:cNvGrpSpPr/>
          <p:nvPr/>
        </p:nvGrpSpPr>
        <p:grpSpPr>
          <a:xfrm>
            <a:off x="558296" y="2260383"/>
            <a:ext cx="8782050" cy="2974557"/>
            <a:chOff x="558296" y="2260383"/>
            <a:chExt cx="8782050" cy="2974557"/>
          </a:xfrm>
        </p:grpSpPr>
        <p:sp>
          <p:nvSpPr>
            <p:cNvPr id="11" name="모서리가 둥근 직사각형 4">
              <a:extLst>
                <a:ext uri="{FF2B5EF4-FFF2-40B4-BE49-F238E27FC236}">
                  <a16:creationId xmlns:a16="http://schemas.microsoft.com/office/drawing/2014/main" id="{E9E1B7DD-9CBE-460A-A749-700BF017FB9F}"/>
                </a:ext>
              </a:extLst>
            </p:cNvPr>
            <p:cNvSpPr/>
            <p:nvPr/>
          </p:nvSpPr>
          <p:spPr>
            <a:xfrm>
              <a:off x="558296" y="2260383"/>
              <a:ext cx="8782050" cy="297455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1070" r="4843"/>
            <a:stretch/>
          </p:blipFill>
          <p:spPr>
            <a:xfrm>
              <a:off x="685800" y="2354005"/>
              <a:ext cx="8654546" cy="2803187"/>
            </a:xfrm>
            <a:prstGeom prst="rect">
              <a:avLst/>
            </a:prstGeom>
            <a:solidFill>
              <a:srgbClr val="F7F7F7"/>
            </a:solidFill>
          </p:spPr>
        </p:pic>
      </p:grpSp>
    </p:spTree>
    <p:extLst>
      <p:ext uri="{BB962C8B-B14F-4D97-AF65-F5344CB8AC3E}">
        <p14:creationId xmlns:p14="http://schemas.microsoft.com/office/powerpoint/2010/main" val="264191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7" name="직사각형 2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(Stemming):</a:t>
              </a:r>
            </a:p>
          </p:txBody>
        </p:sp>
      </p:grpSp>
      <p:grpSp>
        <p:nvGrpSpPr>
          <p:cNvPr id="2" name="그룹 1"/>
          <p:cNvGrpSpPr/>
          <p:nvPr/>
        </p:nvGrpSpPr>
        <p:grpSpPr>
          <a:xfrm>
            <a:off x="558296" y="1844825"/>
            <a:ext cx="8782050" cy="2952328"/>
            <a:chOff x="558296" y="1844825"/>
            <a:chExt cx="8782050" cy="2952328"/>
          </a:xfrm>
        </p:grpSpPr>
        <p:sp>
          <p:nvSpPr>
            <p:cNvPr id="10" name="모서리가 둥근 직사각형 4">
              <a:extLst>
                <a:ext uri="{FF2B5EF4-FFF2-40B4-BE49-F238E27FC236}">
                  <a16:creationId xmlns:a16="http://schemas.microsoft.com/office/drawing/2014/main" id="{E9E1B7DD-9CBE-460A-A749-700BF017FB9F}"/>
                </a:ext>
              </a:extLst>
            </p:cNvPr>
            <p:cNvSpPr/>
            <p:nvPr/>
          </p:nvSpPr>
          <p:spPr>
            <a:xfrm>
              <a:off x="558296" y="1844825"/>
              <a:ext cx="8782050" cy="2952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r="3062"/>
            <a:stretch/>
          </p:blipFill>
          <p:spPr>
            <a:xfrm>
              <a:off x="590262" y="1935908"/>
              <a:ext cx="8736618" cy="2717227"/>
            </a:xfrm>
            <a:prstGeom prst="rect">
              <a:avLst/>
            </a:prstGeom>
            <a:solidFill>
              <a:srgbClr val="F7F7F7"/>
            </a:solidFill>
          </p:spPr>
        </p:pic>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2" name="직사각형 11">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Rút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gọn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cắt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144900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27" name="직사각형 2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8" name="직사각형 2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Cắt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(Stemming):</a:t>
              </a: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2.3.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Rút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gọn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và</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cắt</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từ</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p:cNvGrpSpPr/>
          <p:nvPr/>
        </p:nvGrpSpPr>
        <p:grpSpPr>
          <a:xfrm>
            <a:off x="558296" y="1844824"/>
            <a:ext cx="8782050" cy="3891607"/>
            <a:chOff x="558296" y="1844824"/>
            <a:chExt cx="8782050" cy="3891607"/>
          </a:xfrm>
        </p:grpSpPr>
        <p:grpSp>
          <p:nvGrpSpPr>
            <p:cNvPr id="5" name="그룹 4"/>
            <p:cNvGrpSpPr/>
            <p:nvPr/>
          </p:nvGrpSpPr>
          <p:grpSpPr>
            <a:xfrm>
              <a:off x="558296" y="1844824"/>
              <a:ext cx="8782050" cy="3891607"/>
              <a:chOff x="558296" y="1844824"/>
              <a:chExt cx="8782050" cy="3891607"/>
            </a:xfrm>
          </p:grpSpPr>
          <p:sp>
            <p:nvSpPr>
              <p:cNvPr id="12" name="모서리가 둥근 직사각형 4">
                <a:extLst>
                  <a:ext uri="{FF2B5EF4-FFF2-40B4-BE49-F238E27FC236}">
                    <a16:creationId xmlns:a16="http://schemas.microsoft.com/office/drawing/2014/main" id="{E9E1B7DD-9CBE-460A-A749-700BF017FB9F}"/>
                  </a:ext>
                </a:extLst>
              </p:cNvPr>
              <p:cNvSpPr/>
              <p:nvPr/>
            </p:nvSpPr>
            <p:spPr>
              <a:xfrm>
                <a:off x="558296" y="1844824"/>
                <a:ext cx="8782050" cy="38916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3" name="그룹 2"/>
              <p:cNvGrpSpPr/>
              <p:nvPr/>
            </p:nvGrpSpPr>
            <p:grpSpPr>
              <a:xfrm>
                <a:off x="678655" y="1956139"/>
                <a:ext cx="8643887" cy="3705109"/>
                <a:chOff x="800100" y="2006146"/>
                <a:chExt cx="8399784" cy="3600477"/>
              </a:xfrm>
            </p:grpSpPr>
            <p:pic>
              <p:nvPicPr>
                <p:cNvPr id="2" name="그림 1"/>
                <p:cNvPicPr>
                  <a:picLocks noChangeAspect="1"/>
                </p:cNvPicPr>
                <p:nvPr/>
              </p:nvPicPr>
              <p:blipFill rotWithShape="1">
                <a:blip r:embed="rId3"/>
                <a:srcRect l="1005" r="4843"/>
                <a:stretch/>
              </p:blipFill>
              <p:spPr>
                <a:xfrm>
                  <a:off x="800100" y="2006146"/>
                  <a:ext cx="8399784" cy="3600477"/>
                </a:xfrm>
                <a:prstGeom prst="rect">
                  <a:avLst/>
                </a:prstGeom>
                <a:solidFill>
                  <a:srgbClr val="F7F7F7"/>
                </a:solidFill>
              </p:spPr>
            </p:pic>
            <p:sp>
              <p:nvSpPr>
                <p:cNvPr id="4" name="TextBox 3">
                  <a:extLst>
                    <a:ext uri="{FF2B5EF4-FFF2-40B4-BE49-F238E27FC236}">
                      <a16:creationId xmlns:a16="http://schemas.microsoft.com/office/drawing/2014/main" id="{8995ED88-8A1F-034B-B77F-AC95109D2DA1}"/>
                    </a:ext>
                  </a:extLst>
                </p:cNvPr>
                <p:cNvSpPr txBox="1"/>
                <p:nvPr/>
              </p:nvSpPr>
              <p:spPr>
                <a:xfrm>
                  <a:off x="1454369" y="2138680"/>
                  <a:ext cx="3762791" cy="147320"/>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sz="1100" dirty="0"/>
                    <a:t>#Stemmization of porter algorithm has rules as below.</a:t>
                  </a:r>
                  <a:endParaRPr lang="ko-KR" altLang="en-US" sz="1100" dirty="0"/>
                </a:p>
              </p:txBody>
            </p:sp>
          </p:grpSp>
        </p:grpSp>
        <p:sp>
          <p:nvSpPr>
            <p:cNvPr id="15" name="TextBox 14">
              <a:extLst>
                <a:ext uri="{FF2B5EF4-FFF2-40B4-BE49-F238E27FC236}">
                  <a16:creationId xmlns:a16="http://schemas.microsoft.com/office/drawing/2014/main" id="{8995ED88-8A1F-034B-B77F-AC95109D2DA1}"/>
                </a:ext>
              </a:extLst>
            </p:cNvPr>
            <p:cNvSpPr txBox="1"/>
            <p:nvPr/>
          </p:nvSpPr>
          <p:spPr>
            <a:xfrm>
              <a:off x="1852732" y="2397303"/>
              <a:ext cx="487764" cy="126073"/>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sz="1100" dirty="0"/>
                <a:t>Delete</a:t>
              </a:r>
              <a:endParaRPr lang="ko-KR" altLang="en-US" sz="1100" dirty="0"/>
            </a:p>
          </p:txBody>
        </p:sp>
      </p:grpSp>
    </p:spTree>
    <p:extLst>
      <p:ext uri="{BB962C8B-B14F-4D97-AF65-F5344CB8AC3E}">
        <p14:creationId xmlns:p14="http://schemas.microsoft.com/office/powerpoint/2010/main" val="3606527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Tiền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xử</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lý</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văn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bản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6" name="그룹 5">
            <a:extLst>
              <a:ext uri="{FF2B5EF4-FFF2-40B4-BE49-F238E27FC236}">
                <a16:creationId xmlns:a16="http://schemas.microsoft.com/office/drawing/2014/main" id="{8F068639-CBE7-4A9A-8B60-14CDE10B0FC3}"/>
              </a:ext>
            </a:extLst>
          </p:cNvPr>
          <p:cNvGrpSpPr/>
          <p:nvPr/>
        </p:nvGrpSpPr>
        <p:grpSpPr>
          <a:xfrm>
            <a:off x="1051307" y="3923538"/>
            <a:ext cx="7428498" cy="1567171"/>
            <a:chOff x="1051307" y="3923538"/>
            <a:chExt cx="7428498" cy="1567171"/>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2.4.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Gán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nhãn</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a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Tree>
    <p:extLst>
      <p:ext uri="{BB962C8B-B14F-4D97-AF65-F5344CB8AC3E}">
        <p14:creationId xmlns:p14="http://schemas.microsoft.com/office/powerpoint/2010/main" val="2977354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FF31FDEB-0B44-40A3-83DD-CD68922D1652}"/>
              </a:ext>
            </a:extLst>
          </p:cNvPr>
          <p:cNvGraphicFramePr>
            <a:graphicFrameLocks noGrp="1"/>
          </p:cNvGraphicFramePr>
          <p:nvPr/>
        </p:nvGraphicFramePr>
        <p:xfrm>
          <a:off x="703263" y="2260390"/>
          <a:ext cx="8640761" cy="3904914"/>
        </p:xfrm>
        <a:graphic>
          <a:graphicData uri="http://schemas.openxmlformats.org/drawingml/2006/table">
            <a:tbl>
              <a:tblPr/>
              <a:tblGrid>
                <a:gridCol w="1836737">
                  <a:extLst>
                    <a:ext uri="{9D8B030D-6E8A-4147-A177-3AD203B41FA5}">
                      <a16:colId xmlns:a16="http://schemas.microsoft.com/office/drawing/2014/main" val="20003"/>
                    </a:ext>
                  </a:extLst>
                </a:gridCol>
                <a:gridCol w="4876800">
                  <a:extLst>
                    <a:ext uri="{9D8B030D-6E8A-4147-A177-3AD203B41FA5}">
                      <a16:colId xmlns:a16="http://schemas.microsoft.com/office/drawing/2014/main" val="394062439"/>
                    </a:ext>
                  </a:extLst>
                </a:gridCol>
                <a:gridCol w="1927224">
                  <a:extLst>
                    <a:ext uri="{9D8B030D-6E8A-4147-A177-3AD203B41FA5}">
                      <a16:colId xmlns:a16="http://schemas.microsoft.com/office/drawing/2014/main" val="1932771221"/>
                    </a:ext>
                  </a:extLst>
                </a:gridCol>
              </a:tblGrid>
              <a:tr h="227219">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200" b="0" kern="120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nhãn</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2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tả</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Ví</a:t>
                      </a:r>
                      <a:r>
                        <a:rPr lang="en-US" altLang="ko-KR" sz="12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dụ</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CC</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Liên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kết</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hợp</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CD</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Đơn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vị</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chủ</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yếu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DT</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Định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thức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56060286"/>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EX</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Hiện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sinh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‘there’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rPr>
                        <a:t>there is</a:t>
                      </a: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274306"/>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FW</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nước</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ngoài</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31089315"/>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IN</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Giới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liên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phụ</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thuộc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8368259"/>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JJ</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85329577"/>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JJR</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sánh</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Bigger</a:t>
                      </a: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1651106"/>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JJS</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Tính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sánh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nhất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Biggest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33695768"/>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LS</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sách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đánh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dấu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rPr>
                        <a:t>1)</a:t>
                      </a: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8866277"/>
                  </a:ext>
                </a:extLst>
              </a:tr>
              <a:tr h="216335">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MD</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Phương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thức</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could, will</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783964"/>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NN</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ít</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Desk</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NNS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nhiều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Desks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48267003"/>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NNP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riêng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ít</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Harrison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27453042"/>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NNPS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riêng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nhiều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Americans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20910892"/>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PDT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ịnh trước</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‘all’ the kids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2039272"/>
                  </a:ext>
                </a:extLst>
              </a:tr>
              <a:tr h="216335">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POS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Kết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thúc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hữu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parent's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38364176"/>
                  </a:ext>
                </a:extLst>
              </a:tr>
            </a:tbl>
          </a:graphicData>
        </a:graphic>
      </p:graphicFrame>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2" name="직사각형 1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Gán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nhãn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POS</a:t>
            </a:r>
          </a:p>
        </p:txBody>
      </p:sp>
      <p:grpSp>
        <p:nvGrpSpPr>
          <p:cNvPr id="13" name="그룹 12">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Part of Speech (POS)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Tree>
    <p:extLst>
      <p:ext uri="{BB962C8B-B14F-4D97-AF65-F5344CB8AC3E}">
        <p14:creationId xmlns:p14="http://schemas.microsoft.com/office/powerpoint/2010/main" val="1116988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19">
            <a:extLst>
              <a:ext uri="{FF2B5EF4-FFF2-40B4-BE49-F238E27FC236}">
                <a16:creationId xmlns:a16="http://schemas.microsoft.com/office/drawing/2014/main" id="{F94264FD-50EC-4A18-9558-E2CCC02C8089}"/>
              </a:ext>
            </a:extLst>
          </p:cNvPr>
          <p:cNvGraphicFramePr>
            <a:graphicFrameLocks noGrp="1"/>
          </p:cNvGraphicFramePr>
          <p:nvPr/>
        </p:nvGraphicFramePr>
        <p:xfrm>
          <a:off x="703263" y="1844824"/>
          <a:ext cx="8640761" cy="4248467"/>
        </p:xfrm>
        <a:graphic>
          <a:graphicData uri="http://schemas.openxmlformats.org/drawingml/2006/table">
            <a:tbl>
              <a:tblPr/>
              <a:tblGrid>
                <a:gridCol w="1836737">
                  <a:extLst>
                    <a:ext uri="{9D8B030D-6E8A-4147-A177-3AD203B41FA5}">
                      <a16:colId xmlns:a16="http://schemas.microsoft.com/office/drawing/2014/main" val="20003"/>
                    </a:ext>
                  </a:extLst>
                </a:gridCol>
                <a:gridCol w="4876800">
                  <a:extLst>
                    <a:ext uri="{9D8B030D-6E8A-4147-A177-3AD203B41FA5}">
                      <a16:colId xmlns:a16="http://schemas.microsoft.com/office/drawing/2014/main" val="394062439"/>
                    </a:ext>
                  </a:extLst>
                </a:gridCol>
                <a:gridCol w="1927224">
                  <a:extLst>
                    <a:ext uri="{9D8B030D-6E8A-4147-A177-3AD203B41FA5}">
                      <a16:colId xmlns:a16="http://schemas.microsoft.com/office/drawing/2014/main" val="1932771221"/>
                    </a:ext>
                  </a:extLst>
                </a:gridCol>
              </a:tblGrid>
              <a:tr h="224765">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Bộ</a:t>
                      </a:r>
                      <a:r>
                        <a:rPr lang="en-US" altLang="ko-KR" sz="12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nhãn</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Mô</a:t>
                      </a:r>
                      <a:r>
                        <a:rPr lang="en-US" altLang="ko-KR" sz="12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tả</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200" b="0" kern="120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Ví</a:t>
                      </a:r>
                      <a:r>
                        <a:rPr lang="en-US" altLang="ko-KR" sz="1200" b="0" kern="1200" baseline="0" dirty="0">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 </a:t>
                      </a:r>
                      <a:r>
                        <a:rPr lang="en-US" altLang="ko-KR" sz="1200" b="0" kern="1200" baseline="0" dirty="0" err="1">
                          <a:solidFill>
                            <a:schemeClr val="tx1"/>
                          </a:solidFill>
                          <a:latin typeface="SamsungOne-700" panose="020B0803030303020204" pitchFamily="34" charset="0"/>
                          <a:ea typeface="SamsungOne-700" panose="020B0803030303020204" pitchFamily="34" charset="0"/>
                          <a:cs typeface="Times New Roman" panose="02020603050405020304" pitchFamily="18" charset="0"/>
                        </a:rPr>
                        <a:t>dụ</a:t>
                      </a:r>
                      <a:endParaRPr lang="ko-KR" altLang="en-US" sz="1200" b="0" kern="1200" dirty="0">
                        <a:solidFill>
                          <a:schemeClr val="tx1"/>
                        </a:solidFill>
                        <a:latin typeface="SamsungOne-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PRP</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Đại từ nhân xưng</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I, he, she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PRP$</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hữu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my, his, hers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RB</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Trạng</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very, silently</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56060286"/>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RBR</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ngữ</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sánh</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better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274306"/>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RBS</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Trạng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so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sánh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nhất</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best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31089315"/>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RP</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Tiểu</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give up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8368259"/>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TO</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Đến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go 'to' the store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85329577"/>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UH</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Thán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errrrrrrrm</a:t>
                      </a:r>
                      <a:endParaRPr lang="ko-KR" altLang="en-US" sz="1200" b="0" kern="1200" dirty="0">
                        <a:gradFill>
                          <a:gsLst>
                            <a:gs pos="0">
                              <a:srgbClr val="193EB0"/>
                            </a:gs>
                            <a:gs pos="100000">
                              <a:srgbClr val="1F45BC"/>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1651106"/>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 từ, hình thức cơ sở</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take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33695768"/>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VBD</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thì</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quá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khứ</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took</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8866277"/>
                  </a:ext>
                </a:extLst>
              </a:tr>
              <a:tr h="223539">
                <a:tc>
                  <a:txBody>
                    <a:bodyPr/>
                    <a:lstStyle/>
                    <a:p>
                      <a:pPr algn="ct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VBG</a:t>
                      </a:r>
                      <a:endParaRPr lang="ko-KR" altLang="en-US" sz="1200" b="0" kern="1200" dirty="0">
                        <a:gradFill>
                          <a:gsLst>
                            <a:gs pos="0">
                              <a:srgbClr val="FF0000"/>
                            </a:gs>
                            <a:gs pos="100000">
                              <a:srgbClr val="FF0000"/>
                            </a:gs>
                          </a:gsLst>
                          <a:lin ang="5400000" scaled="1"/>
                        </a:gradFill>
                        <a:latin typeface="SamsungOne-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danh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taking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783964"/>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VBN</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quá</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khứ</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phân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taken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ít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Hiện</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không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phải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3d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take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48267003"/>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VBZ</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Động từ, n</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gôi</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thứ 3</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số</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ít</a:t>
                      </a:r>
                      <a:r>
                        <a:rPr lang="vi-VN"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Hiện</a:t>
                      </a:r>
                      <a:r>
                        <a:rPr lang="en-US" altLang="ko-KR" sz="1200" b="0" kern="1200" baseline="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baseline="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tại</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takes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27453042"/>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WDT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Wh-xác</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định</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which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20910892"/>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Wh-đại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who, what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2039272"/>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wh-đại</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sở</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hữu</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whose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38364176"/>
                  </a:ext>
                </a:extLst>
              </a:tr>
              <a:tr h="223539">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WRB</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wh-trạng</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rPr>
                        <a:t>từ</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400" panose="020B0503030303020204" pitchFamily="34" charset="0"/>
                          <a:ea typeface="SamsungOne-400" panose="020B0503030303020204" pitchFamily="34" charset="0"/>
                          <a:cs typeface="Times New Roman" panose="02020603050405020304" pitchFamily="18" charset="0"/>
                        </a:rPr>
                        <a:t>where, when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4573551"/>
                  </a:ext>
                </a:extLst>
              </a:tr>
            </a:tbl>
          </a:graphicData>
        </a:graphic>
      </p:graphicFrame>
      <p:grpSp>
        <p:nvGrpSpPr>
          <p:cNvPr id="14" name="그룹 1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Part of Speech (POS)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17" name="직사각형 16">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60512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so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liệu</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2" name="직사각형 11">
            <a:extLst>
              <a:ext uri="{FF2B5EF4-FFF2-40B4-BE49-F238E27FC236}">
                <a16:creationId xmlns:a16="http://schemas.microsoft.com/office/drawing/2014/main" id="{D8BF98C4-B566-4812-B5F0-560CFBA969E7}"/>
              </a:ext>
            </a:extLst>
          </p:cNvPr>
          <p:cNvSpPr/>
          <p:nvPr/>
        </p:nvSpPr>
        <p:spPr>
          <a:xfrm>
            <a:off x="702940" y="1798458"/>
            <a:ext cx="8632825"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Khai thác dữ liệu trích xuất các mẫu hữu ích và có giá trị từ dữ liệu có cấu trúc.</a:t>
            </a:r>
          </a:p>
          <a:p>
            <a:pPr marL="182563" indent="-182563">
              <a:spcAft>
                <a:spcPts val="800"/>
              </a:spcAft>
              <a:buClr>
                <a:srgbClr val="193EB0"/>
              </a:buClr>
              <a:buFont typeface="SamsungOne 400" panose="020B0503030303020204" pitchFamily="34" charset="0"/>
              <a:buChar char="‣"/>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Ngược lại, khai thác văn bản trích xuất các thực thể được đặt tên, các mẫu hoặc thông tin về các mối quan hệ từ-câu từ dữ liệu phi cấu trúc bao gồm ngôn ngữ tự nhiên</a:t>
            </a:r>
            <a:endParaRPr lang="ko-KR" altLang="en-US"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1626763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Part of Speech (POS)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tiếng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Anh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2" name="그룹 1"/>
          <p:cNvGrpSpPr/>
          <p:nvPr/>
        </p:nvGrpSpPr>
        <p:grpSpPr>
          <a:xfrm>
            <a:off x="558296" y="1844824"/>
            <a:ext cx="8782050" cy="4303215"/>
            <a:chOff x="558296" y="1844824"/>
            <a:chExt cx="8782050" cy="4303215"/>
          </a:xfrm>
        </p:grpSpPr>
        <p:sp>
          <p:nvSpPr>
            <p:cNvPr id="13" name="모서리가 둥근 직사각형 4">
              <a:extLst>
                <a:ext uri="{FF2B5EF4-FFF2-40B4-BE49-F238E27FC236}">
                  <a16:creationId xmlns:a16="http://schemas.microsoft.com/office/drawing/2014/main" id="{E9E1B7DD-9CBE-460A-A749-700BF017FB9F}"/>
                </a:ext>
              </a:extLst>
            </p:cNvPr>
            <p:cNvSpPr/>
            <p:nvPr/>
          </p:nvSpPr>
          <p:spPr>
            <a:xfrm>
              <a:off x="558296" y="1844824"/>
              <a:ext cx="8782050" cy="43032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r="13211"/>
            <a:stretch/>
          </p:blipFill>
          <p:spPr>
            <a:xfrm>
              <a:off x="605026" y="1916832"/>
              <a:ext cx="8735320" cy="4157092"/>
            </a:xfrm>
            <a:prstGeom prst="rect">
              <a:avLst/>
            </a:prstGeom>
            <a:solidFill>
              <a:srgbClr val="F7F7F7"/>
            </a:solidFill>
          </p:spPr>
        </p:pic>
      </p:gr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7" name="직사각형 16">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3764510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89FEBE9D-D8C5-4B7E-B239-F601103D5FFD}"/>
              </a:ext>
            </a:extLst>
          </p:cNvPr>
          <p:cNvSpPr/>
          <p:nvPr/>
        </p:nvSpPr>
        <p:spPr>
          <a:xfrm>
            <a:off x="711201" y="2184768"/>
            <a:ext cx="8632824" cy="2785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Một trong những thư viện Python được sử dụng nhiều nhất cho NLP.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a) Mã thông báo: send_tokenize, word_tokenize, v.v.</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b) Từ dừng: tổng cộng 179. Danh sách các từ dừng cần được tải xuống.</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       nltk.download('từ dừng')</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c) Thân cây: PorterStemmer, LancasterStemmer, SnowballStemmer, v.v.</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d) Từ vựng: WordNetLemmatizer.</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e) Gắn thẻ POS: Sử dụng “Bộ </a:t>
            </a:r>
            <a:r>
              <a:rPr lang="en-US" altLang="ko-KR" sz="1200" dirty="0" err="1">
                <a:solidFill>
                  <a:schemeClr val="tx1">
                    <a:lumMod val="85000"/>
                    <a:lumOff val="15000"/>
                  </a:schemeClr>
                </a:solidFill>
                <a:latin typeface="SamsungOne-400" panose="020B0503030303020204" pitchFamily="34" charset="0"/>
                <a:ea typeface="SamsungOne-400" panose="020B0503030303020204" pitchFamily="34" charset="0"/>
              </a:rPr>
              <a:t>nhãn</a:t>
            </a: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 Penn Treebank”.</a:t>
            </a:r>
          </a:p>
          <a:p>
            <a:pPr marL="176212" lvl="1">
              <a:lnSpc>
                <a:spcPct val="130000"/>
              </a:lnSpc>
              <a:spcAft>
                <a:spcPts val="800"/>
              </a:spcAft>
              <a:buClr>
                <a:srgbClr val="193EB0"/>
              </a:buClr>
            </a:pPr>
            <a:r>
              <a:rPr lang="vi-VN" altLang="ko-KR" sz="1200" dirty="0">
                <a:solidFill>
                  <a:schemeClr val="tx1">
                    <a:lumMod val="85000"/>
                    <a:lumOff val="15000"/>
                  </a:schemeClr>
                </a:solidFill>
                <a:latin typeface="SamsungOne-400" panose="020B0503030303020204" pitchFamily="34" charset="0"/>
                <a:ea typeface="SamsungOne-400" panose="020B0503030303020204" pitchFamily="34" charset="0"/>
              </a:rPr>
              <a:t>f) Nguồn từ vựng: WordNet, SentiWordNet, v.v. Hữu ích cho việc phân tích tình cảm.</a:t>
            </a:r>
            <a:endParaRPr lang="en-US" altLang="ko-KR" sz="1200" dirty="0">
              <a:solidFill>
                <a:schemeClr val="tx1">
                  <a:lumMod val="85000"/>
                  <a:lumOff val="15000"/>
                </a:schemeClr>
              </a:solidFill>
              <a:latin typeface="SamsungOne-400" panose="020B0503030303020204" pitchFamily="34" charset="0"/>
              <a:ea typeface="SamsungOne-400" panose="020B0503030303020204" pitchFamily="34" charset="0"/>
            </a:endParaRPr>
          </a:p>
        </p:txBody>
      </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vi-VN"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Thư viện NLTK</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NLTK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công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ngôn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ngữ</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nhiên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grpSp>
        <p:nvGrpSpPr>
          <p:cNvPr id="17" name="그룹 16">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21" name="직사각형 2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22" name="직사각형 21">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5642989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A56C78D4-4889-405F-998B-BDCA0431C9AF}"/>
              </a:ext>
            </a:extLst>
          </p:cNvPr>
          <p:cNvPicPr>
            <a:picLocks noChangeAspect="1"/>
          </p:cNvPicPr>
          <p:nvPr/>
        </p:nvPicPr>
        <p:blipFill rotWithShape="1">
          <a:blip r:embed="rId3">
            <a:extLst>
              <a:ext uri="{28A0092B-C50C-407E-A947-70E740481C1C}">
                <a14:useLocalDpi xmlns:a14="http://schemas.microsoft.com/office/drawing/2010/main" val="0"/>
              </a:ext>
            </a:extLst>
          </a:blip>
          <a:srcRect t="10887" b="13200"/>
          <a:stretch/>
        </p:blipFill>
        <p:spPr>
          <a:xfrm>
            <a:off x="2881869" y="2852936"/>
            <a:ext cx="4141244" cy="3143718"/>
          </a:xfrm>
          <a:prstGeom prst="rect">
            <a:avLst/>
          </a:prstGeom>
        </p:spPr>
      </p:pic>
      <p:sp>
        <p:nvSpPr>
          <p:cNvPr id="18" name="직사각형 17">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Trực</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quan</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20" name="그룹 19">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21" name="직사각형 20">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2" name="직사각형 21">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3" name="Rectangle 12">
            <a:extLst>
              <a:ext uri="{FF2B5EF4-FFF2-40B4-BE49-F238E27FC236}">
                <a16:creationId xmlns:a16="http://schemas.microsoft.com/office/drawing/2014/main" id="{89FEBE9D-D8C5-4B7E-B239-F601103D5FFD}"/>
              </a:ext>
            </a:extLst>
          </p:cNvPr>
          <p:cNvSpPr/>
          <p:nvPr/>
        </p:nvSpPr>
        <p:spPr>
          <a:xfrm>
            <a:off x="711201" y="2184768"/>
            <a:ext cx="8632824" cy="385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Trực quan hóa các từ khóa trong đó kích thước có liên quan đến tần suất.</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2570164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9" name="직사각형 18">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20" name="직사각형 19">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Đám</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mây</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a:t>
              </a:r>
            </a:p>
          </p:txBody>
        </p:sp>
      </p:grpSp>
      <p:sp>
        <p:nvSpPr>
          <p:cNvPr id="21" name="Rectangle 12">
            <a:extLst>
              <a:ext uri="{FF2B5EF4-FFF2-40B4-BE49-F238E27FC236}">
                <a16:creationId xmlns:a16="http://schemas.microsoft.com/office/drawing/2014/main" id="{89FEBE9D-D8C5-4B7E-B239-F601103D5FFD}"/>
              </a:ext>
            </a:extLst>
          </p:cNvPr>
          <p:cNvSpPr/>
          <p:nvPr/>
        </p:nvSpPr>
        <p:spPr>
          <a:xfrm>
            <a:off x="711201" y="1767171"/>
            <a:ext cx="8632824" cy="2198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Chúng ta có thể tạo một đám mây 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khóa</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theo các bước dưới đây:</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a:p>
            <a:pPr marL="0" lvl="1">
              <a:lnSpc>
                <a:spcPct val="130000"/>
              </a:lnSpc>
              <a:spcAft>
                <a:spcPts val="800"/>
              </a:spcAft>
              <a:buClr>
                <a:srgbClr val="193EB0"/>
              </a:buClr>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1) Mã hóa bằng lời nói.</a:t>
            </a:r>
          </a:p>
          <a:p>
            <a:pPr marL="0" lvl="1">
              <a:lnSpc>
                <a:spcPct val="130000"/>
              </a:lnSpc>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2) Áp dụng làm sạch và chuẩn hóa.</a:t>
            </a:r>
          </a:p>
          <a:p>
            <a:pPr marL="0" lvl="1">
              <a:lnSpc>
                <a:spcPct val="130000"/>
              </a:lnSpc>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3) Lập bảng tần số của các từ.</a:t>
            </a:r>
          </a:p>
          <a:p>
            <a:pPr marL="0" lvl="1">
              <a:lnSpc>
                <a:spcPct val="130000"/>
              </a:lnSpc>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4) Sắp xếp theo tần suất và chỉ giữ lại những từ khóa hàng đầu. Số lượng từ khóa có thể điều chỉnh được.</a:t>
            </a:r>
          </a:p>
          <a:p>
            <a:pPr marL="0" lvl="1">
              <a:lnSpc>
                <a:spcPct val="130000"/>
              </a:lnSpc>
              <a:spcAft>
                <a:spcPts val="800"/>
              </a:spcAft>
              <a:buClr>
                <a:srgbClr val="193EB0"/>
              </a:buClr>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       5) Tùy chỉnh các đối số của hàm WordCloud().</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2.4.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Gán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nhãn</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POS</a:t>
              </a: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1255052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82778"/>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Tiền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xử</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lý</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văn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bản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3" name="그룹 2"/>
          <p:cNvGrpSpPr/>
          <p:nvPr/>
        </p:nvGrpSpPr>
        <p:grpSpPr>
          <a:xfrm>
            <a:off x="1051307" y="3923538"/>
            <a:ext cx="7428498" cy="2004103"/>
            <a:chOff x="1051307" y="3923538"/>
            <a:chExt cx="7428498" cy="2004103"/>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2.5.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Mã</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hóa</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số</a:t>
              </a: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 </a:t>
              </a:r>
              <a:r>
                <a:rPr kumimoji="1" lang="en-US" altLang="ko-KR" sz="1799" dirty="0" err="1">
                  <a:solidFill>
                    <a:prstClr val="black">
                      <a:lumMod val="75000"/>
                      <a:lumOff val="25000"/>
                    </a:prstClr>
                  </a:solidFill>
                  <a:latin typeface="SamsungOne-700" panose="020B0803030303020204" pitchFamily="34" charset="0"/>
                  <a:ea typeface="SamsungOne-700" panose="020B0803030303020204" pitchFamily="34" charset="0"/>
                </a:rPr>
                <a:t>nguyên</a:t>
              </a:r>
              <a:endPar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044867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3" name="직사각형 12">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4" name="직사각형 13">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
        <p:nvSpPr>
          <p:cNvPr id="15" name="직사각형 14">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Mã</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hóa</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số</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nguyên</a:t>
            </a:r>
            <a:endPar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endParaRPr>
          </a:p>
        </p:txBody>
      </p:sp>
      <p:grpSp>
        <p:nvGrpSpPr>
          <p:cNvPr id="16" name="그룹 15">
            <a:extLst>
              <a:ext uri="{FF2B5EF4-FFF2-40B4-BE49-F238E27FC236}">
                <a16:creationId xmlns:a16="http://schemas.microsoft.com/office/drawing/2014/main" id="{D15585C6-1FC8-4615-9C4A-E22A876A6B6D}"/>
              </a:ext>
            </a:extLst>
          </p:cNvPr>
          <p:cNvGrpSpPr/>
          <p:nvPr/>
        </p:nvGrpSpPr>
        <p:grpSpPr>
          <a:xfrm>
            <a:off x="559817" y="1902381"/>
            <a:ext cx="8783192" cy="200055"/>
            <a:chOff x="559817" y="2136914"/>
            <a:chExt cx="8783192" cy="200055"/>
          </a:xfrm>
        </p:grpSpPr>
        <p:sp>
          <p:nvSpPr>
            <p:cNvPr id="17" name="직사각형 16">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400" panose="020B0503030303020204" pitchFamily="34" charset="0"/>
              </a:endParaRPr>
            </a:p>
          </p:txBody>
        </p:sp>
        <p:sp>
          <p:nvSpPr>
            <p:cNvPr id="18" name="직사각형 17">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Bài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tập</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2" name="그룹 1"/>
          <p:cNvGrpSpPr/>
          <p:nvPr/>
        </p:nvGrpSpPr>
        <p:grpSpPr>
          <a:xfrm>
            <a:off x="557644" y="2237413"/>
            <a:ext cx="8782050" cy="3657865"/>
            <a:chOff x="557644" y="2237413"/>
            <a:chExt cx="8782050" cy="3657865"/>
          </a:xfrm>
        </p:grpSpPr>
        <p:sp>
          <p:nvSpPr>
            <p:cNvPr id="11" name="모서리가 둥근 직사각형 4">
              <a:extLst>
                <a:ext uri="{FF2B5EF4-FFF2-40B4-BE49-F238E27FC236}">
                  <a16:creationId xmlns:a16="http://schemas.microsoft.com/office/drawing/2014/main" id="{E9E1B7DD-9CBE-460A-A749-700BF017FB9F}"/>
                </a:ext>
              </a:extLst>
            </p:cNvPr>
            <p:cNvSpPr/>
            <p:nvPr/>
          </p:nvSpPr>
          <p:spPr>
            <a:xfrm>
              <a:off x="557644" y="2237413"/>
              <a:ext cx="8782050" cy="36578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a:blip r:embed="rId3"/>
            <a:stretch>
              <a:fillRect/>
            </a:stretch>
          </p:blipFill>
          <p:spPr>
            <a:xfrm>
              <a:off x="712183" y="2287918"/>
              <a:ext cx="8523043" cy="3517346"/>
            </a:xfrm>
            <a:prstGeom prst="rect">
              <a:avLst/>
            </a:prstGeom>
            <a:ln>
              <a:noFill/>
            </a:ln>
          </p:spPr>
        </p:pic>
      </p:grpSp>
    </p:spTree>
    <p:extLst>
      <p:ext uri="{BB962C8B-B14F-4D97-AF65-F5344CB8AC3E}">
        <p14:creationId xmlns:p14="http://schemas.microsoft.com/office/powerpoint/2010/main" val="3759861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Mã</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hóa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5" name="그룹 4"/>
          <p:cNvGrpSpPr/>
          <p:nvPr/>
        </p:nvGrpSpPr>
        <p:grpSpPr>
          <a:xfrm>
            <a:off x="557644" y="1661348"/>
            <a:ext cx="8782050" cy="4646584"/>
            <a:chOff x="557644" y="1661348"/>
            <a:chExt cx="8782050" cy="4646584"/>
          </a:xfrm>
        </p:grpSpPr>
        <p:sp>
          <p:nvSpPr>
            <p:cNvPr id="19" name="모서리가 둥근 직사각형 4">
              <a:extLst>
                <a:ext uri="{FF2B5EF4-FFF2-40B4-BE49-F238E27FC236}">
                  <a16:creationId xmlns:a16="http://schemas.microsoft.com/office/drawing/2014/main" id="{E9E1B7DD-9CBE-460A-A749-700BF017FB9F}"/>
                </a:ext>
              </a:extLst>
            </p:cNvPr>
            <p:cNvSpPr/>
            <p:nvPr/>
          </p:nvSpPr>
          <p:spPr>
            <a:xfrm>
              <a:off x="557644" y="1661348"/>
              <a:ext cx="8782050" cy="4646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4" name="그림 3"/>
            <p:cNvPicPr>
              <a:picLocks noChangeAspect="1"/>
            </p:cNvPicPr>
            <p:nvPr/>
          </p:nvPicPr>
          <p:blipFill rotWithShape="1">
            <a:blip r:embed="rId3"/>
            <a:srcRect r="2615"/>
            <a:stretch/>
          </p:blipFill>
          <p:spPr>
            <a:xfrm>
              <a:off x="712182" y="1714338"/>
              <a:ext cx="8415693" cy="4580096"/>
            </a:xfrm>
            <a:prstGeom prst="rect">
              <a:avLst/>
            </a:prstGeom>
            <a:ln>
              <a:noFill/>
            </a:ln>
          </p:spPr>
        </p:pic>
        <p:sp>
          <p:nvSpPr>
            <p:cNvPr id="2" name="TextBox 1">
              <a:extLst>
                <a:ext uri="{FF2B5EF4-FFF2-40B4-BE49-F238E27FC236}">
                  <a16:creationId xmlns:a16="http://schemas.microsoft.com/office/drawing/2014/main" id="{B38BF1C3-F3BF-B949-B663-96682BF0FE4A}"/>
                </a:ext>
              </a:extLst>
            </p:cNvPr>
            <p:cNvSpPr txBox="1"/>
            <p:nvPr/>
          </p:nvSpPr>
          <p:spPr>
            <a:xfrm>
              <a:off x="1432560" y="1771650"/>
              <a:ext cx="2085658" cy="194584"/>
            </a:xfrm>
            <a:prstGeom prst="rect">
              <a:avLst/>
            </a:prstGeom>
            <a:solidFill>
              <a:srgbClr val="F7F7F7"/>
            </a:solidFill>
          </p:spPr>
          <p:txBody>
            <a:bodyPr wrap="none" lIns="0" tIns="0" rIns="0" bIns="0" rtlCol="0" anchor="ctr">
              <a:noAutofit/>
            </a:bodyPr>
            <a:lstStyle>
              <a:defPPr>
                <a:defRPr lang="en-US"/>
              </a:defPPr>
              <a:lvl1pPr algn="ctr">
                <a:defRPr kumimoji="1" sz="1200" i="1">
                  <a:solidFill>
                    <a:srgbClr val="4A8C9A"/>
                  </a:solidFill>
                  <a:latin typeface="D2Coding" panose="020B0609020101020101" pitchFamily="49" charset="-127"/>
                  <a:ea typeface="D2Coding" panose="020B0609020101020101" pitchFamily="49" charset="-127"/>
                </a:defRPr>
              </a:lvl1pPr>
            </a:lstStyle>
            <a:p>
              <a:r>
                <a:rPr lang="en-US" altLang="ko-KR" sz="1000" dirty="0"/>
                <a:t># Cleaning and word tokenization</a:t>
              </a:r>
              <a:endParaRPr lang="ko-KR" altLang="en-US" sz="1000" dirty="0"/>
            </a:p>
          </p:txBody>
        </p:sp>
        <p:sp>
          <p:nvSpPr>
            <p:cNvPr id="12" name="TextBox 11">
              <a:extLst>
                <a:ext uri="{FF2B5EF4-FFF2-40B4-BE49-F238E27FC236}">
                  <a16:creationId xmlns:a16="http://schemas.microsoft.com/office/drawing/2014/main" id="{90D18904-C886-9141-8526-7EFEC8DD1107}"/>
                </a:ext>
              </a:extLst>
            </p:cNvPr>
            <p:cNvSpPr txBox="1"/>
            <p:nvPr/>
          </p:nvSpPr>
          <p:spPr>
            <a:xfrm>
              <a:off x="2103120" y="1953055"/>
              <a:ext cx="1915130" cy="150066"/>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dirty="0"/>
                <a:t># Python’s dictionary datatype</a:t>
              </a:r>
              <a:endParaRPr lang="ko-KR" altLang="en-US" dirty="0"/>
            </a:p>
          </p:txBody>
        </p:sp>
        <p:sp>
          <p:nvSpPr>
            <p:cNvPr id="3" name="TextBox 2">
              <a:extLst>
                <a:ext uri="{FF2B5EF4-FFF2-40B4-BE49-F238E27FC236}">
                  <a16:creationId xmlns:a16="http://schemas.microsoft.com/office/drawing/2014/main" id="{D1C94C1D-3A29-4746-AA51-136612086ED3}"/>
                </a:ext>
              </a:extLst>
            </p:cNvPr>
            <p:cNvSpPr txBox="1"/>
            <p:nvPr/>
          </p:nvSpPr>
          <p:spPr>
            <a:xfrm>
              <a:off x="3164840" y="3149793"/>
              <a:ext cx="3349289" cy="157287"/>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dirty="0"/>
                <a:t># Reduce the number of words by lowercasing all words</a:t>
              </a:r>
              <a:endParaRPr lang="ko-KR" altLang="en-US" dirty="0"/>
            </a:p>
          </p:txBody>
        </p:sp>
        <p:sp>
          <p:nvSpPr>
            <p:cNvPr id="14" name="TextBox 13">
              <a:extLst>
                <a:ext uri="{FF2B5EF4-FFF2-40B4-BE49-F238E27FC236}">
                  <a16:creationId xmlns:a16="http://schemas.microsoft.com/office/drawing/2014/main" id="{34F4916D-921B-CB4D-B904-58FBB839856D}"/>
                </a:ext>
              </a:extLst>
            </p:cNvPr>
            <p:cNvSpPr txBox="1"/>
            <p:nvPr/>
          </p:nvSpPr>
          <p:spPr>
            <a:xfrm>
              <a:off x="3545840" y="3309269"/>
              <a:ext cx="3205480" cy="129891"/>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dirty="0"/>
                <a:t># Remove stop words in case of word tokenization.</a:t>
              </a:r>
              <a:endParaRPr lang="ko-KR" altLang="en-US" dirty="0"/>
            </a:p>
          </p:txBody>
        </p:sp>
        <p:sp>
          <p:nvSpPr>
            <p:cNvPr id="20" name="TextBox 19">
              <a:extLst>
                <a:ext uri="{FF2B5EF4-FFF2-40B4-BE49-F238E27FC236}">
                  <a16:creationId xmlns:a16="http://schemas.microsoft.com/office/drawing/2014/main" id="{A093F894-E3F1-5B44-B2F0-802F1D5A2302}"/>
                </a:ext>
              </a:extLst>
            </p:cNvPr>
            <p:cNvSpPr txBox="1"/>
            <p:nvPr/>
          </p:nvSpPr>
          <p:spPr>
            <a:xfrm>
              <a:off x="3276600" y="3448787"/>
              <a:ext cx="4688086" cy="127533"/>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dirty="0"/>
                <a:t># Remove additional words if the length of the word is lower or equal to 2</a:t>
              </a:r>
              <a:endParaRPr lang="ko-KR" altLang="en-US" dirty="0"/>
            </a:p>
          </p:txBody>
        </p:sp>
        <p:sp>
          <p:nvSpPr>
            <p:cNvPr id="21" name="TextBox 20">
              <a:extLst>
                <a:ext uri="{FF2B5EF4-FFF2-40B4-BE49-F238E27FC236}">
                  <a16:creationId xmlns:a16="http://schemas.microsoft.com/office/drawing/2014/main" id="{90D18904-C886-9141-8526-7EFEC8DD1107}"/>
                </a:ext>
              </a:extLst>
            </p:cNvPr>
            <p:cNvSpPr txBox="1"/>
            <p:nvPr/>
          </p:nvSpPr>
          <p:spPr>
            <a:xfrm>
              <a:off x="3393440" y="2613454"/>
              <a:ext cx="1813530" cy="155145"/>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dirty="0"/>
                <a:t># executes word tokenization</a:t>
              </a:r>
              <a:endParaRPr lang="ko-KR" altLang="en-US" dirty="0"/>
            </a:p>
          </p:txBody>
        </p:sp>
      </p:grpSp>
    </p:spTree>
    <p:extLst>
      <p:ext uri="{BB962C8B-B14F-4D97-AF65-F5344CB8AC3E}">
        <p14:creationId xmlns:p14="http://schemas.microsoft.com/office/powerpoint/2010/main" val="18352853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Sắp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xếp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theo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thứ</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tự</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p:cNvGrpSpPr/>
          <p:nvPr/>
        </p:nvGrpSpPr>
        <p:grpSpPr>
          <a:xfrm>
            <a:off x="557644" y="1700808"/>
            <a:ext cx="8782050" cy="1077063"/>
            <a:chOff x="557644" y="1772817"/>
            <a:chExt cx="8782050" cy="1077063"/>
          </a:xfrm>
        </p:grpSpPr>
        <p:sp>
          <p:nvSpPr>
            <p:cNvPr id="20" name="모서리가 둥근 직사각형 4">
              <a:extLst>
                <a:ext uri="{FF2B5EF4-FFF2-40B4-BE49-F238E27FC236}">
                  <a16:creationId xmlns:a16="http://schemas.microsoft.com/office/drawing/2014/main" id="{E9E1B7DD-9CBE-460A-A749-700BF017FB9F}"/>
                </a:ext>
              </a:extLst>
            </p:cNvPr>
            <p:cNvSpPr/>
            <p:nvPr/>
          </p:nvSpPr>
          <p:spPr>
            <a:xfrm>
              <a:off x="557644" y="1772817"/>
              <a:ext cx="8782050" cy="10770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2362" r="3062"/>
            <a:stretch/>
          </p:blipFill>
          <p:spPr>
            <a:xfrm>
              <a:off x="644643" y="1840632"/>
              <a:ext cx="8629075" cy="925428"/>
            </a:xfrm>
            <a:prstGeom prst="rect">
              <a:avLst/>
            </a:prstGeom>
            <a:ln>
              <a:noFill/>
            </a:ln>
          </p:spPr>
        </p:pic>
      </p:grpSp>
    </p:spTree>
    <p:extLst>
      <p:ext uri="{BB962C8B-B14F-4D97-AF65-F5344CB8AC3E}">
        <p14:creationId xmlns:p14="http://schemas.microsoft.com/office/powerpoint/2010/main" val="1347078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p:cNvGrpSpPr/>
          <p:nvPr/>
        </p:nvGrpSpPr>
        <p:grpSpPr>
          <a:xfrm>
            <a:off x="557644" y="1700808"/>
            <a:ext cx="8782050" cy="1872207"/>
            <a:chOff x="557644" y="1700808"/>
            <a:chExt cx="8782050" cy="1872207"/>
          </a:xfrm>
        </p:grpSpPr>
        <p:grpSp>
          <p:nvGrpSpPr>
            <p:cNvPr id="4" name="그룹 3"/>
            <p:cNvGrpSpPr/>
            <p:nvPr/>
          </p:nvGrpSpPr>
          <p:grpSpPr>
            <a:xfrm>
              <a:off x="557644" y="1700808"/>
              <a:ext cx="8782050" cy="1872207"/>
              <a:chOff x="557644" y="1772816"/>
              <a:chExt cx="8782050" cy="1872207"/>
            </a:xfrm>
          </p:grpSpPr>
          <p:sp>
            <p:nvSpPr>
              <p:cNvPr id="20"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18722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1361" r="14290"/>
              <a:stretch/>
            </p:blipFill>
            <p:spPr>
              <a:xfrm>
                <a:off x="584430" y="1863352"/>
                <a:ext cx="8755263" cy="1657087"/>
              </a:xfrm>
              <a:prstGeom prst="rect">
                <a:avLst/>
              </a:prstGeom>
              <a:ln>
                <a:noFill/>
              </a:ln>
            </p:spPr>
          </p:pic>
        </p:grpSp>
        <p:sp>
          <p:nvSpPr>
            <p:cNvPr id="13" name="TextBox 12">
              <a:extLst>
                <a:ext uri="{FF2B5EF4-FFF2-40B4-BE49-F238E27FC236}">
                  <a16:creationId xmlns:a16="http://schemas.microsoft.com/office/drawing/2014/main" id="{90D18904-C886-9141-8526-7EFEC8DD1107}"/>
                </a:ext>
              </a:extLst>
            </p:cNvPr>
            <p:cNvSpPr txBox="1"/>
            <p:nvPr/>
          </p:nvSpPr>
          <p:spPr>
            <a:xfrm>
              <a:off x="2980944" y="2430119"/>
              <a:ext cx="5395388" cy="185065"/>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sz="1100" dirty="0"/>
                <a:t># </a:t>
              </a:r>
              <a:r>
                <a:rPr lang="ko-KR" altLang="ko-KR" sz="1100" dirty="0"/>
                <a:t>Low frequency words </a:t>
              </a:r>
              <a:r>
                <a:rPr lang="en-US" altLang="ko-KR" sz="1100" dirty="0"/>
                <a:t>are </a:t>
              </a:r>
              <a:r>
                <a:rPr lang="ko-KR" altLang="ko-KR" sz="1100" dirty="0"/>
                <a:t>deleted</a:t>
              </a:r>
              <a:r>
                <a:rPr lang="en-US" altLang="ko-KR" sz="1100" dirty="0"/>
                <a:t>. (It was learned </a:t>
              </a:r>
              <a:r>
                <a:rPr lang="ko-KR" altLang="ko-KR" sz="1100" dirty="0"/>
                <a:t>in </a:t>
              </a:r>
              <a:r>
                <a:rPr lang="en-US" altLang="ko-KR" sz="1100" dirty="0"/>
                <a:t>the C</a:t>
              </a:r>
              <a:r>
                <a:rPr lang="ko-KR" altLang="ko-KR" sz="1100" dirty="0"/>
                <a:t>leaning </a:t>
              </a:r>
              <a:r>
                <a:rPr lang="en-US" altLang="ko-KR" sz="1100" dirty="0"/>
                <a:t>section</a:t>
              </a:r>
              <a:r>
                <a:rPr lang="ko-KR" altLang="ko-KR" sz="1100" dirty="0"/>
                <a:t>.</a:t>
              </a:r>
              <a:r>
                <a:rPr lang="en-US" altLang="ko-KR" sz="1100" dirty="0"/>
                <a:t>)</a:t>
              </a:r>
              <a:endParaRPr lang="ko-KR" altLang="en-US" sz="1100" dirty="0"/>
            </a:p>
          </p:txBody>
        </p:sp>
      </p:grpSp>
    </p:spTree>
    <p:extLst>
      <p:ext uri="{BB962C8B-B14F-4D97-AF65-F5344CB8AC3E}">
        <p14:creationId xmlns:p14="http://schemas.microsoft.com/office/powerpoint/2010/main" val="1983840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5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hàng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đầu</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p:cNvGrpSpPr/>
          <p:nvPr/>
        </p:nvGrpSpPr>
        <p:grpSpPr>
          <a:xfrm>
            <a:off x="557644" y="1700808"/>
            <a:ext cx="8786256" cy="1427583"/>
            <a:chOff x="557644" y="1772817"/>
            <a:chExt cx="8786256" cy="1427583"/>
          </a:xfrm>
        </p:grpSpPr>
        <p:sp>
          <p:nvSpPr>
            <p:cNvPr id="18" name="모서리가 둥근 직사각형 4">
              <a:extLst>
                <a:ext uri="{FF2B5EF4-FFF2-40B4-BE49-F238E27FC236}">
                  <a16:creationId xmlns:a16="http://schemas.microsoft.com/office/drawing/2014/main" id="{E9E1B7DD-9CBE-460A-A749-700BF017FB9F}"/>
                </a:ext>
              </a:extLst>
            </p:cNvPr>
            <p:cNvSpPr/>
            <p:nvPr/>
          </p:nvSpPr>
          <p:spPr>
            <a:xfrm>
              <a:off x="557644" y="1772817"/>
              <a:ext cx="8782050" cy="14275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5" name="그룹 4"/>
            <p:cNvGrpSpPr/>
            <p:nvPr/>
          </p:nvGrpSpPr>
          <p:grpSpPr>
            <a:xfrm>
              <a:off x="632459" y="1844824"/>
              <a:ext cx="8711441" cy="1342030"/>
              <a:chOff x="632459" y="1873604"/>
              <a:chExt cx="8711441" cy="1342030"/>
            </a:xfrm>
          </p:grpSpPr>
          <p:pic>
            <p:nvPicPr>
              <p:cNvPr id="2" name="그림 1"/>
              <p:cNvPicPr>
                <a:picLocks noChangeAspect="1"/>
              </p:cNvPicPr>
              <p:nvPr/>
            </p:nvPicPr>
            <p:blipFill rotWithShape="1">
              <a:blip r:embed="rId3"/>
              <a:srcRect l="2273" r="9936"/>
              <a:stretch/>
            </p:blipFill>
            <p:spPr>
              <a:xfrm>
                <a:off x="632459" y="1873604"/>
                <a:ext cx="8711441" cy="1342030"/>
              </a:xfrm>
              <a:prstGeom prst="rect">
                <a:avLst/>
              </a:prstGeom>
              <a:ln>
                <a:noFill/>
              </a:ln>
            </p:spPr>
          </p:pic>
          <p:sp>
            <p:nvSpPr>
              <p:cNvPr id="3" name="TextBox 2">
                <a:extLst>
                  <a:ext uri="{FF2B5EF4-FFF2-40B4-BE49-F238E27FC236}">
                    <a16:creationId xmlns:a16="http://schemas.microsoft.com/office/drawing/2014/main" id="{F249A866-981F-FC4F-ABA6-2C8E1D87654D}"/>
                  </a:ext>
                </a:extLst>
              </p:cNvPr>
              <p:cNvSpPr txBox="1"/>
              <p:nvPr/>
            </p:nvSpPr>
            <p:spPr>
              <a:xfrm>
                <a:off x="6736080" y="2118565"/>
                <a:ext cx="2544792" cy="246221"/>
              </a:xfrm>
              <a:prstGeom prst="rect">
                <a:avLst/>
              </a:prstGeom>
              <a:solidFill>
                <a:srgbClr val="F7F7F7"/>
              </a:solidFill>
            </p:spPr>
            <p:txBody>
              <a:bodyPr wrap="none" lIns="0" tIns="0" rIns="0" bIns="0" rtlCol="0" anchor="ctr">
                <a:noAutofit/>
              </a:bodyPr>
              <a:lstStyle>
                <a:defPPr>
                  <a:defRPr lang="en-US"/>
                </a:defPPr>
                <a:lvl1pPr algn="ctr">
                  <a:defRPr kumimoji="1" sz="1000" i="1">
                    <a:solidFill>
                      <a:srgbClr val="4A8C9A"/>
                    </a:solidFill>
                    <a:latin typeface="D2Coding" panose="020B0609020101020101" pitchFamily="49" charset="-127"/>
                    <a:ea typeface="D2Coding" panose="020B0609020101020101" pitchFamily="49" charset="-127"/>
                  </a:defRPr>
                </a:lvl1pPr>
              </a:lstStyle>
              <a:p>
                <a:r>
                  <a:rPr lang="en-US" altLang="ko-KR" sz="1050" dirty="0"/>
                  <a:t># Remove words of index higher than 5</a:t>
                </a:r>
                <a:endParaRPr lang="ko-KR" altLang="en-US" sz="1050" dirty="0"/>
              </a:p>
            </p:txBody>
          </p:sp>
          <p:sp>
            <p:nvSpPr>
              <p:cNvPr id="12" name="TextBox 11">
                <a:extLst>
                  <a:ext uri="{FF2B5EF4-FFF2-40B4-BE49-F238E27FC236}">
                    <a16:creationId xmlns:a16="http://schemas.microsoft.com/office/drawing/2014/main" id="{AB90BFD2-D770-7D4B-A6D2-0C60AD98164C}"/>
                  </a:ext>
                </a:extLst>
              </p:cNvPr>
              <p:cNvSpPr txBox="1"/>
              <p:nvPr/>
            </p:nvSpPr>
            <p:spPr>
              <a:xfrm>
                <a:off x="2946460" y="2486310"/>
                <a:ext cx="3751520" cy="180690"/>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Remove index information from the corresponding word</a:t>
                </a:r>
                <a:endParaRPr lang="ko-KR" altLang="en-US" dirty="0"/>
              </a:p>
            </p:txBody>
          </p:sp>
        </p:grpSp>
      </p:grpSp>
    </p:spTree>
    <p:extLst>
      <p:ext uri="{BB962C8B-B14F-4D97-AF65-F5344CB8AC3E}">
        <p14:creationId xmlns:p14="http://schemas.microsoft.com/office/powerpoint/2010/main" val="2359565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1.1.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Khai</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thác</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văn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bản</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là</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 </a:t>
              </a:r>
              <a:r>
                <a:rPr lang="en-US" altLang="ko-KR" b="1" dirty="0" err="1">
                  <a:solidFill>
                    <a:schemeClr val="bg1"/>
                  </a:solidFill>
                  <a:latin typeface="iCiel Samsung Sharp Sans Medium" pitchFamily="2" charset="77"/>
                  <a:ea typeface="iCiel Samsung Sharp Sans Medium" pitchFamily="2" charset="77"/>
                  <a:cs typeface="iCiel Samsung Sharp Sans Medium" pitchFamily="2" charset="77"/>
                </a:rPr>
                <a:t>gì</a:t>
              </a:r>
              <a:r>
                <a:rPr lang="en-US" altLang="ko-KR" b="1" dirty="0">
                  <a:solidFill>
                    <a:schemeClr val="bg1"/>
                  </a:solidFill>
                  <a:latin typeface="iCiel Samsung Sharp Sans Medium" pitchFamily="2" charset="77"/>
                  <a:ea typeface="iCiel Samsung Sharp Sans Medium" pitchFamily="2" charset="77"/>
                  <a:cs typeface="iCiel Samsung Sharp Sans Medium" pitchFamily="2" charset="77"/>
                </a:rPr>
                <a:t>?</a:t>
              </a:r>
            </a:p>
          </p:txBody>
        </p:sp>
        <p:sp>
          <p:nvSpPr>
            <p:cNvPr id="13" name="직사각형 12">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b="1" dirty="0" err="1">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Bài</a:t>
              </a:r>
              <a:r>
                <a:rPr lang="en-US" altLang="ko-KR" sz="1600" b="1" dirty="0">
                  <a:solidFill>
                    <a:schemeClr val="bg1">
                      <a:lumMod val="85000"/>
                    </a:schemeClr>
                  </a:solidFill>
                  <a:latin typeface="iCiel Samsung Sharp Sans Medium" pitchFamily="2" charset="77"/>
                  <a:ea typeface="iCiel Samsung Sharp Sans Medium" pitchFamily="2" charset="77"/>
                  <a:cs typeface="iCiel Samsung Sharp Sans Medium" pitchFamily="2" charset="77"/>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01</a:t>
              </a:r>
            </a:p>
          </p:txBody>
        </p:sp>
      </p:grpSp>
      <p:grpSp>
        <p:nvGrpSpPr>
          <p:cNvPr id="15" name="그룹 14">
            <a:extLst>
              <a:ext uri="{FF2B5EF4-FFF2-40B4-BE49-F238E27FC236}">
                <a16:creationId xmlns:a16="http://schemas.microsoft.com/office/drawing/2014/main" id="{D15585C6-1FC8-4615-9C4A-E22A876A6B6D}"/>
              </a:ext>
            </a:extLst>
          </p:cNvPr>
          <p:cNvGrpSpPr/>
          <p:nvPr/>
        </p:nvGrpSpPr>
        <p:grpSpPr>
          <a:xfrm>
            <a:off x="559817" y="1484784"/>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ứng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khai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văn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bản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trong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thế</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giới</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thực</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sp>
        <p:nvSpPr>
          <p:cNvPr id="12" name="직사각형 11">
            <a:extLst>
              <a:ext uri="{FF2B5EF4-FFF2-40B4-BE49-F238E27FC236}">
                <a16:creationId xmlns:a16="http://schemas.microsoft.com/office/drawing/2014/main" id="{D8BF98C4-B566-4812-B5F0-560CFBA969E7}"/>
              </a:ext>
            </a:extLst>
          </p:cNvPr>
          <p:cNvSpPr/>
          <p:nvPr/>
        </p:nvSpPr>
        <p:spPr>
          <a:xfrm>
            <a:off x="702940" y="1798458"/>
            <a:ext cx="8632825" cy="3961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Được sử dụng để tiếp thị</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Các tập đoàn thu thập và phân tích các bài đăng trên twitter đề cập đến tên thương hiệu hoặc thông điệp của họ với khách hàng.</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Họ kiểm tra xem người dùng có đề cập đến các chủ đề nhất định trong thời gian nhất định hay không; nếu người dùng có ý nghĩa tích cực hoặc tiêu cực; cách từ khóa thay đổi theo thời gian; từ khóa của khách hàng có thay đổi trước và sau chiến dịch hay không; nếu một chương trình khuyến mãi tạo ra một lời truyền miệng; nếu một nhóm khách hàng nhất định phản ứng; và vân vân.</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361950" lvl="1" indent="-180975">
              <a:spcAft>
                <a:spcPts val="800"/>
              </a:spcAft>
              <a:buClr>
                <a:srgbClr val="193EB0"/>
              </a:buClr>
              <a:buFont typeface="Arial" panose="020B0604020202020204" pitchFamily="34" charset="0"/>
              <a:buChar char="•"/>
              <a:tabLst>
                <a:tab pos="361950" algn="l"/>
              </a:tabLst>
            </a:pP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Với thông tin này, các tập đoàn có thể giám sát chặt chẽ các hoạt động tiếp thị và kiểm soát việc quản lý danh tiếng và xây dựng chiến lược cạnh tranh với các thương hiệu cạnh tranh dựa trên giám sát phản hồi.</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Dữ liệu hỗ trợ cho các ngành khác nhau: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Nó có thể hỗ trợ dữ liệu từ các lĩnh vực như chính trị, môi trường và y học cũng như các lĩnh vực kinh doanh như sản xuất, cơ sở vật chất và tiếp thị.</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Các nhà máy dự đoán sự cố: </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Các nhà máy có thể dự đoán sự cố của cơ sở từ các tài liệu được ghi lại bởi công nhân bảo trì cơ sở.</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b="1" dirty="0" err="1">
                <a:solidFill>
                  <a:srgbClr val="1429A0"/>
                </a:solidFill>
                <a:latin typeface="SamsungOne-400" panose="020B0503030303020204" pitchFamily="34" charset="0"/>
                <a:ea typeface="SamsungOne-400" panose="020B0503030303020204" pitchFamily="34" charset="0"/>
              </a:rPr>
              <a:t>Kiểm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tra</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đánh</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giá</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sản</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b="1" dirty="0" err="1">
                <a:solidFill>
                  <a:srgbClr val="1429A0"/>
                </a:solidFill>
                <a:latin typeface="SamsungOne-400" panose="020B0503030303020204" pitchFamily="34" charset="0"/>
                <a:ea typeface="SamsungOne-400" panose="020B0503030303020204" pitchFamily="34" charset="0"/>
              </a:rPr>
              <a:t>phẩm</a:t>
            </a:r>
            <a:r>
              <a:rPr lang="en-US" altLang="ko-KR" sz="1300" b="1" dirty="0">
                <a:solidFill>
                  <a:srgbClr val="1429A0"/>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Khách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hàng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có</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quyền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truy</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cập</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thông</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tin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hiệu</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suất</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các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vấn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đề</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của</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phẩm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từ</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phân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tích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hoặc</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đánh</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giá</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sản</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 </a:t>
            </a:r>
            <a:r>
              <a:rPr lang="en-US" altLang="ko-KR" sz="1300" dirty="0" err="1">
                <a:solidFill>
                  <a:prstClr val="black">
                    <a:lumMod val="85000"/>
                    <a:lumOff val="15000"/>
                  </a:prstClr>
                </a:solidFill>
                <a:latin typeface="SamsungOne-400" panose="020B0503030303020204" pitchFamily="34" charset="0"/>
                <a:ea typeface="SamsungOne-400" panose="020B0503030303020204" pitchFamily="34" charset="0"/>
              </a:rPr>
              <a:t>phẩm</a:t>
            </a:r>
            <a:r>
              <a:rPr lang="en-US" altLang="ko-KR" sz="1300" dirty="0">
                <a:solidFill>
                  <a:prstClr val="black">
                    <a:lumMod val="85000"/>
                    <a:lumOff val="15000"/>
                  </a:prstClr>
                </a:solidFill>
                <a:latin typeface="SamsungOne-400" panose="020B0503030303020204" pitchFamily="34" charset="0"/>
                <a:ea typeface="SamsungOne-400" panose="020B0503030303020204" pitchFamily="34" charset="0"/>
              </a:rPr>
              <a:t>.</a:t>
            </a:r>
          </a:p>
          <a:p>
            <a:pPr marL="182563" indent="-182563">
              <a:spcAft>
                <a:spcPts val="800"/>
              </a:spcAft>
              <a:buClr>
                <a:srgbClr val="193EB0"/>
              </a:buClr>
              <a:buFont typeface="SamsungOne 400" panose="020B0503030303020204" pitchFamily="34" charset="0"/>
              <a:buChar char="‣"/>
            </a:pPr>
            <a:r>
              <a:rPr lang="vi-VN" altLang="ko-KR" sz="1300" b="1" dirty="0">
                <a:solidFill>
                  <a:srgbClr val="1429A0"/>
                </a:solidFill>
                <a:latin typeface="SamsungOne-400" panose="020B0503030303020204" pitchFamily="34" charset="0"/>
                <a:ea typeface="SamsungOne-400" panose="020B0503030303020204" pitchFamily="34" charset="0"/>
              </a:rPr>
              <a:t>Phân tích tin tức:</a:t>
            </a:r>
            <a:r>
              <a:rPr lang="vi-VN" altLang="ko-KR" sz="1300" dirty="0">
                <a:solidFill>
                  <a:prstClr val="black">
                    <a:lumMod val="85000"/>
                    <a:lumOff val="15000"/>
                  </a:prstClr>
                </a:solidFill>
                <a:latin typeface="SamsungOne-400" panose="020B0503030303020204" pitchFamily="34" charset="0"/>
                <a:ea typeface="SamsungOne-400" panose="020B0503030303020204" pitchFamily="34" charset="0"/>
              </a:rPr>
              <a:t> Nó có thể hiển thị các vấn đề phổ biến trong dòng thời gian và khám phá các chuyên gia của một lĩnh vực nhất định bằng cách phân tích các chủ đề của báo cáo tin tức hoặc phát biểu.</a:t>
            </a:r>
            <a:endParaRPr lang="en-US" altLang="ko-KR" sz="1300" dirty="0">
              <a:solidFill>
                <a:prstClr val="black">
                  <a:lumMod val="85000"/>
                  <a:lumOff val="15000"/>
                </a:prstClr>
              </a:solidFill>
              <a:latin typeface="SamsungOne-400" panose="020B0503030303020204" pitchFamily="34" charset="0"/>
              <a:ea typeface="SamsungOne-400" panose="020B0503030303020204" pitchFamily="34" charset="0"/>
            </a:endParaRPr>
          </a:p>
        </p:txBody>
      </p:sp>
    </p:spTree>
    <p:extLst>
      <p:ext uri="{BB962C8B-B14F-4D97-AF65-F5344CB8AC3E}">
        <p14:creationId xmlns:p14="http://schemas.microsoft.com/office/powerpoint/2010/main" val="20619403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vi-VN" altLang="ko-KR" sz="1300" dirty="0">
                  <a:solidFill>
                    <a:schemeClr val="tx1">
                      <a:lumMod val="85000"/>
                      <a:lumOff val="15000"/>
                    </a:schemeClr>
                  </a:solidFill>
                  <a:latin typeface="SamsungOne-400" panose="020B0503030303020204" pitchFamily="34" charset="0"/>
                  <a:ea typeface="SamsungOne-400" panose="020B0503030303020204" pitchFamily="34" charset="0"/>
                </a:rPr>
                <a:t>Thay đổi từng từ trong các câu được lưu trữ sau khi mã hóa thành một số nguyên bằng cách sử dụng word_to_index</a:t>
              </a:r>
              <a:endPar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3" name="그룹 2"/>
          <p:cNvGrpSpPr/>
          <p:nvPr/>
        </p:nvGrpSpPr>
        <p:grpSpPr>
          <a:xfrm>
            <a:off x="557644" y="1700808"/>
            <a:ext cx="8782050" cy="2664295"/>
            <a:chOff x="557644" y="1772816"/>
            <a:chExt cx="8782050" cy="2664295"/>
          </a:xfrm>
        </p:grpSpPr>
        <p:sp>
          <p:nvSpPr>
            <p:cNvPr id="18"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26642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1317" r="5606"/>
            <a:stretch/>
          </p:blipFill>
          <p:spPr>
            <a:xfrm>
              <a:off x="670559" y="1855872"/>
              <a:ext cx="8669135" cy="2495148"/>
            </a:xfrm>
            <a:prstGeom prst="rect">
              <a:avLst/>
            </a:prstGeom>
            <a:ln>
              <a:noFill/>
            </a:ln>
          </p:spPr>
        </p:pic>
      </p:grpSp>
    </p:spTree>
    <p:extLst>
      <p:ext uri="{BB962C8B-B14F-4D97-AF65-F5344CB8AC3E}">
        <p14:creationId xmlns:p14="http://schemas.microsoft.com/office/powerpoint/2010/main" val="4004421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bộ</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đếm</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p:cNvGrpSpPr/>
          <p:nvPr/>
        </p:nvGrpSpPr>
        <p:grpSpPr>
          <a:xfrm>
            <a:off x="557644" y="1700808"/>
            <a:ext cx="8782050" cy="4193644"/>
            <a:chOff x="557644" y="1700808"/>
            <a:chExt cx="8782050" cy="4193644"/>
          </a:xfrm>
        </p:grpSpPr>
        <p:grpSp>
          <p:nvGrpSpPr>
            <p:cNvPr id="5" name="그룹 4"/>
            <p:cNvGrpSpPr/>
            <p:nvPr/>
          </p:nvGrpSpPr>
          <p:grpSpPr>
            <a:xfrm>
              <a:off x="557644" y="1700808"/>
              <a:ext cx="8782050" cy="4193644"/>
              <a:chOff x="557644" y="1772816"/>
              <a:chExt cx="8782050" cy="4193644"/>
            </a:xfrm>
          </p:grpSpPr>
          <p:sp>
            <p:nvSpPr>
              <p:cNvPr id="17"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419364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r="3229"/>
              <a:stretch/>
            </p:blipFill>
            <p:spPr>
              <a:xfrm>
                <a:off x="605502" y="1868566"/>
                <a:ext cx="8675658" cy="4008706"/>
              </a:xfrm>
              <a:prstGeom prst="rect">
                <a:avLst/>
              </a:prstGeom>
              <a:ln>
                <a:noFill/>
              </a:ln>
            </p:spPr>
          </p:pic>
        </p:grpSp>
        <p:sp>
          <p:nvSpPr>
            <p:cNvPr id="3" name="TextBox 2">
              <a:extLst>
                <a:ext uri="{FF2B5EF4-FFF2-40B4-BE49-F238E27FC236}">
                  <a16:creationId xmlns:a16="http://schemas.microsoft.com/office/drawing/2014/main" id="{5C838386-DC4C-4C42-B25F-FC5C77F9DB11}"/>
                </a:ext>
              </a:extLst>
            </p:cNvPr>
            <p:cNvSpPr txBox="1"/>
            <p:nvPr/>
          </p:nvSpPr>
          <p:spPr>
            <a:xfrm>
              <a:off x="1356360" y="3351568"/>
              <a:ext cx="3890021" cy="173952"/>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Above task can be executed by words=</a:t>
              </a:r>
              <a:r>
                <a:rPr lang="en-US" altLang="ko-KR" dirty="0" err="1"/>
                <a:t>np.hstack</a:t>
              </a:r>
              <a:r>
                <a:rPr lang="en-US" altLang="ko-KR" dirty="0"/>
                <a:t>(sentences)</a:t>
              </a:r>
              <a:endParaRPr lang="ko-KR" altLang="en-US" dirty="0"/>
            </a:p>
          </p:txBody>
        </p:sp>
        <p:sp>
          <p:nvSpPr>
            <p:cNvPr id="12" name="TextBox 11">
              <a:extLst>
                <a:ext uri="{FF2B5EF4-FFF2-40B4-BE49-F238E27FC236}">
                  <a16:creationId xmlns:a16="http://schemas.microsoft.com/office/drawing/2014/main" id="{3E02A813-2EFB-814E-9582-0A1C0A54CE55}"/>
                </a:ext>
              </a:extLst>
            </p:cNvPr>
            <p:cNvSpPr txBox="1"/>
            <p:nvPr/>
          </p:nvSpPr>
          <p:spPr>
            <a:xfrm>
              <a:off x="2799080" y="4434840"/>
              <a:ext cx="5596143" cy="147320"/>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You can easily count all frequency of the words by using Python’s Counter module.</a:t>
              </a:r>
              <a:endParaRPr lang="ko-KR" altLang="en-US" dirty="0"/>
            </a:p>
          </p:txBody>
        </p:sp>
        <p:sp>
          <p:nvSpPr>
            <p:cNvPr id="4" name="TextBox 3">
              <a:extLst>
                <a:ext uri="{FF2B5EF4-FFF2-40B4-BE49-F238E27FC236}">
                  <a16:creationId xmlns:a16="http://schemas.microsoft.com/office/drawing/2014/main" id="{6A317E96-7FDB-6F43-9C3E-A18D5EDB1A77}"/>
                </a:ext>
              </a:extLst>
            </p:cNvPr>
            <p:cNvSpPr txBox="1"/>
            <p:nvPr/>
          </p:nvSpPr>
          <p:spPr>
            <a:xfrm>
              <a:off x="2814319" y="5337512"/>
              <a:ext cx="2844019" cy="148888"/>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Print the frequency of the word ‘barber’</a:t>
              </a:r>
              <a:endParaRPr lang="ko-KR" altLang="en-US" dirty="0"/>
            </a:p>
          </p:txBody>
        </p:sp>
      </p:grpSp>
    </p:spTree>
    <p:extLst>
      <p:ext uri="{BB962C8B-B14F-4D97-AF65-F5344CB8AC3E}">
        <p14:creationId xmlns:p14="http://schemas.microsoft.com/office/powerpoint/2010/main" val="12511775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định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chỉ</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số</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nguyên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thấp</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cho</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từ</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có</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tần</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suất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cao</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p:cNvGrpSpPr/>
          <p:nvPr/>
        </p:nvGrpSpPr>
        <p:grpSpPr>
          <a:xfrm>
            <a:off x="557644" y="1700808"/>
            <a:ext cx="8782050" cy="2664295"/>
            <a:chOff x="557644" y="1772816"/>
            <a:chExt cx="8782050" cy="2664295"/>
          </a:xfrm>
        </p:grpSpPr>
        <p:sp>
          <p:nvSpPr>
            <p:cNvPr id="18"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26642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1355" r="14290"/>
            <a:stretch/>
          </p:blipFill>
          <p:spPr>
            <a:xfrm>
              <a:off x="650081" y="1866825"/>
              <a:ext cx="8689613" cy="2505150"/>
            </a:xfrm>
            <a:prstGeom prst="rect">
              <a:avLst/>
            </a:prstGeom>
            <a:ln>
              <a:noFill/>
            </a:ln>
          </p:spPr>
        </p:pic>
        <p:sp>
          <p:nvSpPr>
            <p:cNvPr id="3" name="TextBox 2">
              <a:extLst>
                <a:ext uri="{FF2B5EF4-FFF2-40B4-BE49-F238E27FC236}">
                  <a16:creationId xmlns:a16="http://schemas.microsoft.com/office/drawing/2014/main" id="{0840B61B-E120-0248-9DEF-C095902975A5}"/>
                </a:ext>
              </a:extLst>
            </p:cNvPr>
            <p:cNvSpPr txBox="1"/>
            <p:nvPr/>
          </p:nvSpPr>
          <p:spPr>
            <a:xfrm>
              <a:off x="4146748" y="2112950"/>
              <a:ext cx="3266161" cy="253916"/>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r>
                <a:rPr lang="en-US" altLang="ko-KR" sz="1100" dirty="0"/>
                <a:t># Save top 5 words with the highest frequency </a:t>
              </a:r>
              <a:endParaRPr lang="ko-KR" altLang="en-US" sz="1100" dirty="0"/>
            </a:p>
          </p:txBody>
        </p:sp>
      </p:grpSp>
    </p:spTree>
    <p:extLst>
      <p:ext uri="{BB962C8B-B14F-4D97-AF65-F5344CB8AC3E}">
        <p14:creationId xmlns:p14="http://schemas.microsoft.com/office/powerpoint/2010/main" val="495805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FreqDist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của</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NLTK</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p:cNvGrpSpPr/>
          <p:nvPr/>
        </p:nvGrpSpPr>
        <p:grpSpPr>
          <a:xfrm>
            <a:off x="557644" y="1700808"/>
            <a:ext cx="8782050" cy="3713584"/>
            <a:chOff x="557644" y="1772816"/>
            <a:chExt cx="8782050" cy="3713584"/>
          </a:xfrm>
        </p:grpSpPr>
        <p:sp>
          <p:nvSpPr>
            <p:cNvPr id="17"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37135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1361" r="12053"/>
            <a:stretch/>
          </p:blipFill>
          <p:spPr>
            <a:xfrm>
              <a:off x="675504" y="1862660"/>
              <a:ext cx="8664189" cy="3573734"/>
            </a:xfrm>
            <a:prstGeom prst="rect">
              <a:avLst/>
            </a:prstGeom>
            <a:ln>
              <a:noFill/>
            </a:ln>
          </p:spPr>
        </p:pic>
        <p:sp>
          <p:nvSpPr>
            <p:cNvPr id="3" name="TextBox 2">
              <a:extLst>
                <a:ext uri="{FF2B5EF4-FFF2-40B4-BE49-F238E27FC236}">
                  <a16:creationId xmlns:a16="http://schemas.microsoft.com/office/drawing/2014/main" id="{6E48E3DF-B82E-4D4C-8F21-C366FE0234A9}"/>
                </a:ext>
              </a:extLst>
            </p:cNvPr>
            <p:cNvSpPr txBox="1"/>
            <p:nvPr/>
          </p:nvSpPr>
          <p:spPr>
            <a:xfrm>
              <a:off x="1393578" y="2518291"/>
              <a:ext cx="7778998" cy="203478"/>
            </a:xfrm>
            <a:prstGeom prst="rect">
              <a:avLst/>
            </a:prstGeom>
            <a:solidFill>
              <a:srgbClr val="F7F7F7"/>
            </a:solidFill>
          </p:spPr>
          <p:txBody>
            <a:bodyPr wrap="none" lIns="0" tIns="0" rIns="0" bIns="0" rtlCol="0" anchor="ctr">
              <a:noAutofit/>
            </a:bodyPr>
            <a:lstStyle>
              <a:defPPr>
                <a:defRPr lang="en-US"/>
              </a:defPPr>
              <a:lvl1pPr algn="ctr">
                <a:defRPr kumimoji="1" sz="1050" i="1">
                  <a:solidFill>
                    <a:srgbClr val="4A8C9A"/>
                  </a:solidFill>
                  <a:latin typeface="D2Coding" panose="020B0609020101020101" pitchFamily="49" charset="-127"/>
                  <a:ea typeface="D2Coding" panose="020B0609020101020101" pitchFamily="49" charset="-127"/>
                </a:defRPr>
              </a:lvl1pPr>
            </a:lstStyle>
            <a:p>
              <a:pPr algn="l"/>
              <a:r>
                <a:rPr lang="en-US" altLang="ko-KR" sz="1100" dirty="0"/>
                <a:t># Remove</a:t>
              </a:r>
              <a:r>
                <a:rPr lang="ko-KR" altLang="en-US" sz="1100" dirty="0"/>
                <a:t> </a:t>
              </a:r>
              <a:r>
                <a:rPr lang="en-US" altLang="ko-KR" sz="1100" dirty="0"/>
                <a:t>sentence section with </a:t>
              </a:r>
              <a:r>
                <a:rPr lang="en-US" altLang="ko-KR" sz="1100" dirty="0" err="1"/>
                <a:t>np.hstack</a:t>
              </a:r>
              <a:r>
                <a:rPr lang="en-US" altLang="ko-KR" sz="1100" dirty="0"/>
                <a:t> and use it as input. Ex) 'barber', 'person', 'barber', 'good' </a:t>
              </a:r>
              <a:r>
                <a:rPr lang="en-US" altLang="ko-KR" sz="1100" dirty="0">
                  <a:latin typeface="SamsungOne-400" panose="020B0503030303020204" pitchFamily="34" charset="0"/>
                  <a:ea typeface="SamsungOne-400" panose="020B0503030303020204" pitchFamily="34" charset="0"/>
                </a:rPr>
                <a:t>‧‧‧</a:t>
              </a:r>
              <a:endParaRPr lang="ko-KR" altLang="en-US" sz="1100" dirty="0"/>
            </a:p>
          </p:txBody>
        </p:sp>
        <p:sp>
          <p:nvSpPr>
            <p:cNvPr id="12" name="TextBox 11">
              <a:extLst>
                <a:ext uri="{FF2B5EF4-FFF2-40B4-BE49-F238E27FC236}">
                  <a16:creationId xmlns:a16="http://schemas.microsoft.com/office/drawing/2014/main" id="{F573A4E1-C39E-0D41-AE9D-EB03B92EB756}"/>
                </a:ext>
              </a:extLst>
            </p:cNvPr>
            <p:cNvSpPr txBox="1"/>
            <p:nvPr/>
          </p:nvSpPr>
          <p:spPr>
            <a:xfrm>
              <a:off x="4081884" y="3934767"/>
              <a:ext cx="3247604" cy="172889"/>
            </a:xfrm>
            <a:prstGeom prst="rect">
              <a:avLst/>
            </a:prstGeom>
            <a:solidFill>
              <a:srgbClr val="F7F7F7"/>
            </a:solidFill>
          </p:spPr>
          <p:txBody>
            <a:bodyPr wrap="none" lIns="0" tIns="0" rIns="0" bIns="0" rtlCol="0" anchor="ctr">
              <a:noAutofit/>
            </a:bodyPr>
            <a:lstStyle>
              <a:defPPr>
                <a:defRPr lang="en-US"/>
              </a:defPPr>
              <a:lvl1pPr>
                <a:defRPr kumimoji="1" sz="1100" i="1">
                  <a:solidFill>
                    <a:srgbClr val="4A8C9A"/>
                  </a:solidFill>
                  <a:latin typeface="D2Coding" panose="020B0609020101020101" pitchFamily="49" charset="-127"/>
                  <a:ea typeface="D2Coding" panose="020B0609020101020101" pitchFamily="49" charset="-127"/>
                </a:defRPr>
              </a:lvl1pPr>
            </a:lstStyle>
            <a:p>
              <a:r>
                <a:rPr lang="en-US" altLang="ko-KR" dirty="0"/>
                <a:t># Save top 5 words with the highest frequency</a:t>
              </a:r>
              <a:endParaRPr lang="ko-KR" altLang="en-US" dirty="0"/>
            </a:p>
          </p:txBody>
        </p:sp>
      </p:grpSp>
    </p:spTree>
    <p:extLst>
      <p:ext uri="{BB962C8B-B14F-4D97-AF65-F5344CB8AC3E}">
        <p14:creationId xmlns:p14="http://schemas.microsoft.com/office/powerpoint/2010/main" val="40739635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5" name="직사각형 14">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liệt</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kê</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9" name="그룹 8">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0" name="직사각형 9">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1" name="직사각형 10">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p:cNvGrpSpPr/>
          <p:nvPr/>
        </p:nvGrpSpPr>
        <p:grpSpPr>
          <a:xfrm>
            <a:off x="557644" y="1700808"/>
            <a:ext cx="8782050" cy="1849065"/>
            <a:chOff x="557644" y="1772816"/>
            <a:chExt cx="8782050" cy="1849065"/>
          </a:xfrm>
        </p:grpSpPr>
        <p:sp>
          <p:nvSpPr>
            <p:cNvPr id="17"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18490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1178" r="15579"/>
            <a:stretch/>
          </p:blipFill>
          <p:spPr>
            <a:xfrm>
              <a:off x="621505" y="1835142"/>
              <a:ext cx="8718189" cy="1743877"/>
            </a:xfrm>
            <a:prstGeom prst="rect">
              <a:avLst/>
            </a:prstGeom>
            <a:ln>
              <a:noFill/>
            </a:ln>
          </p:spPr>
        </p:pic>
        <p:sp>
          <p:nvSpPr>
            <p:cNvPr id="2" name="TextBox 1">
              <a:extLst>
                <a:ext uri="{FF2B5EF4-FFF2-40B4-BE49-F238E27FC236}">
                  <a16:creationId xmlns:a16="http://schemas.microsoft.com/office/drawing/2014/main" id="{86C03B0C-26DA-1640-8606-4ABD585542D2}"/>
                </a:ext>
              </a:extLst>
            </p:cNvPr>
            <p:cNvSpPr txBox="1"/>
            <p:nvPr/>
          </p:nvSpPr>
          <p:spPr>
            <a:xfrm>
              <a:off x="4118173" y="2161846"/>
              <a:ext cx="3711272" cy="174160"/>
            </a:xfrm>
            <a:prstGeom prst="rect">
              <a:avLst/>
            </a:prstGeom>
            <a:solidFill>
              <a:srgbClr val="F7F7F7"/>
            </a:solidFill>
          </p:spPr>
          <p:txBody>
            <a:bodyPr wrap="none" lIns="0" tIns="0" rIns="0" bIns="0" rtlCol="0" anchor="ctr">
              <a:noAutofit/>
            </a:bodyPr>
            <a:lstStyle>
              <a:defPPr>
                <a:defRPr lang="en-US"/>
              </a:defPPr>
              <a:lvl1pPr>
                <a:defRPr kumimoji="1" sz="1100" i="1">
                  <a:solidFill>
                    <a:srgbClr val="4A8C9A"/>
                  </a:solidFill>
                  <a:latin typeface="D2Coding" panose="020B0609020101020101" pitchFamily="49" charset="-127"/>
                  <a:ea typeface="D2Coding" panose="020B0609020101020101" pitchFamily="49" charset="-127"/>
                </a:defRPr>
              </a:lvl1pPr>
            </a:lstStyle>
            <a:p>
              <a:r>
                <a:rPr lang="en-US" altLang="ko-KR" dirty="0"/>
                <a:t># Assign index starting from 0 in the order of input</a:t>
              </a:r>
              <a:endParaRPr lang="ko-KR" altLang="en-US" dirty="0"/>
            </a:p>
          </p:txBody>
        </p:sp>
      </p:grpSp>
    </p:spTree>
    <p:extLst>
      <p:ext uri="{BB962C8B-B14F-4D97-AF65-F5344CB8AC3E}">
        <p14:creationId xmlns:p14="http://schemas.microsoft.com/office/powerpoint/2010/main" val="1083917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Keras</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0" name="그룹 9">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1" name="직사각형 10">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8" name="직사각형 17">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4" name="그룹 3"/>
          <p:cNvGrpSpPr/>
          <p:nvPr/>
        </p:nvGrpSpPr>
        <p:grpSpPr>
          <a:xfrm>
            <a:off x="557644" y="1700808"/>
            <a:ext cx="8782050" cy="3816424"/>
            <a:chOff x="557644" y="1772816"/>
            <a:chExt cx="8782050" cy="3816424"/>
          </a:xfrm>
        </p:grpSpPr>
        <p:sp>
          <p:nvSpPr>
            <p:cNvPr id="19"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38164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2" name="그림 1"/>
            <p:cNvPicPr>
              <a:picLocks noChangeAspect="1"/>
            </p:cNvPicPr>
            <p:nvPr/>
          </p:nvPicPr>
          <p:blipFill rotWithShape="1">
            <a:blip r:embed="rId3"/>
            <a:srcRect l="1539" r="3062"/>
            <a:stretch/>
          </p:blipFill>
          <p:spPr>
            <a:xfrm>
              <a:off x="661219" y="1841902"/>
              <a:ext cx="8568506" cy="3611964"/>
            </a:xfrm>
            <a:prstGeom prst="rect">
              <a:avLst/>
            </a:prstGeom>
            <a:ln>
              <a:noFill/>
            </a:ln>
          </p:spPr>
        </p:pic>
        <p:sp>
          <p:nvSpPr>
            <p:cNvPr id="3" name="TextBox 2">
              <a:extLst>
                <a:ext uri="{FF2B5EF4-FFF2-40B4-BE49-F238E27FC236}">
                  <a16:creationId xmlns:a16="http://schemas.microsoft.com/office/drawing/2014/main" id="{CF0E5F66-90BE-BC43-911F-B7F7EA79D1E3}"/>
                </a:ext>
              </a:extLst>
            </p:cNvPr>
            <p:cNvSpPr txBox="1"/>
            <p:nvPr/>
          </p:nvSpPr>
          <p:spPr>
            <a:xfrm>
              <a:off x="1288430" y="3113535"/>
              <a:ext cx="6055345" cy="186878"/>
            </a:xfrm>
            <a:prstGeom prst="rect">
              <a:avLst/>
            </a:prstGeom>
            <a:solidFill>
              <a:srgbClr val="F7F7F7"/>
            </a:solidFill>
          </p:spPr>
          <p:txBody>
            <a:bodyPr wrap="none" lIns="0" tIns="0" rIns="0" bIns="0" rtlCol="0" anchor="ctr">
              <a:noAutofit/>
            </a:bodyPr>
            <a:lstStyle>
              <a:defPPr>
                <a:defRPr lang="en-US"/>
              </a:defPPr>
              <a:lvl1pPr>
                <a:defRPr kumimoji="1" sz="1100" i="1">
                  <a:solidFill>
                    <a:srgbClr val="4A8C9A"/>
                  </a:solidFill>
                  <a:latin typeface="D2Coding" panose="020B0609020101020101" pitchFamily="49" charset="-127"/>
                  <a:ea typeface="D2Coding" panose="020B0609020101020101" pitchFamily="49" charset="-127"/>
                </a:defRPr>
              </a:lvl1pPr>
            </a:lstStyle>
            <a:p>
              <a:r>
                <a:rPr lang="en-US" altLang="ko-KR" sz="1050" dirty="0"/>
                <a:t># fit_on_texts(), with corpus as input,  generates vocabulary based on word frequency</a:t>
              </a:r>
              <a:endParaRPr lang="ko-KR" altLang="en-US" sz="1050" dirty="0"/>
            </a:p>
          </p:txBody>
        </p:sp>
      </p:grpSp>
    </p:spTree>
    <p:extLst>
      <p:ext uri="{BB962C8B-B14F-4D97-AF65-F5344CB8AC3E}">
        <p14:creationId xmlns:p14="http://schemas.microsoft.com/office/powerpoint/2010/main" val="40903527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58B1BC1D-DFB7-4482-BA23-F01AD71B1BBE}"/>
              </a:ext>
            </a:extLst>
          </p:cNvPr>
          <p:cNvSpPr/>
          <p:nvPr/>
        </p:nvSpPr>
        <p:spPr>
          <a:xfrm>
            <a:off x="546895" y="1523719"/>
            <a:ext cx="879713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Bài</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a:t>
            </a:r>
            <a:r>
              <a:rPr lang="en-US" altLang="ko-KR" sz="2400" dirty="0" err="1">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tập</a:t>
            </a: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 coding</a:t>
            </a:r>
          </a:p>
        </p:txBody>
      </p:sp>
      <p:grpSp>
        <p:nvGrpSpPr>
          <p:cNvPr id="11" name="그룹 10">
            <a:extLst>
              <a:ext uri="{FF2B5EF4-FFF2-40B4-BE49-F238E27FC236}">
                <a16:creationId xmlns:a16="http://schemas.microsoft.com/office/drawing/2014/main" id="{89389F5B-C631-40E2-A0AD-64E9BC6A0398}"/>
              </a:ext>
            </a:extLst>
          </p:cNvPr>
          <p:cNvGrpSpPr/>
          <p:nvPr/>
        </p:nvGrpSpPr>
        <p:grpSpPr>
          <a:xfrm>
            <a:off x="558798" y="2060849"/>
            <a:ext cx="8797129" cy="3960439"/>
            <a:chOff x="558798" y="2060849"/>
            <a:chExt cx="8797129" cy="3960439"/>
          </a:xfrm>
        </p:grpSpPr>
        <p:sp>
          <p:nvSpPr>
            <p:cNvPr id="14" name="직사각형 13">
              <a:extLst>
                <a:ext uri="{FF2B5EF4-FFF2-40B4-BE49-F238E27FC236}">
                  <a16:creationId xmlns:a16="http://schemas.microsoft.com/office/drawing/2014/main" id="{E659E664-BEF9-4E72-8ADA-0D58FC75DC48}"/>
                </a:ext>
              </a:extLst>
            </p:cNvPr>
            <p:cNvSpPr/>
            <p:nvPr/>
          </p:nvSpPr>
          <p:spPr>
            <a:xfrm>
              <a:off x="558799" y="2060849"/>
              <a:ext cx="8785225" cy="3960439"/>
            </a:xfrm>
            <a:prstGeom prst="rect">
              <a:avLst/>
            </a:prstGeom>
            <a:solidFill>
              <a:schemeClr val="accent5">
                <a:lumMod val="40000"/>
                <a:lumOff val="6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DD4B737-2315-4597-AB00-1F8FF2E96D8A}"/>
                </a:ext>
              </a:extLst>
            </p:cNvPr>
            <p:cNvGrpSpPr/>
            <p:nvPr/>
          </p:nvGrpSpPr>
          <p:grpSpPr>
            <a:xfrm>
              <a:off x="558798" y="3945816"/>
              <a:ext cx="8797129" cy="576572"/>
              <a:chOff x="4778069" y="4391025"/>
              <a:chExt cx="2349160" cy="431802"/>
            </a:xfrm>
          </p:grpSpPr>
          <p:sp>
            <p:nvSpPr>
              <p:cNvPr id="22" name="직사각형 21">
                <a:extLst>
                  <a:ext uri="{FF2B5EF4-FFF2-40B4-BE49-F238E27FC236}">
                    <a16:creationId xmlns:a16="http://schemas.microsoft.com/office/drawing/2014/main" id="{179409A9-C8F4-4C49-8402-82EFD1CC796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3" name="직사각형 133">
                <a:extLst>
                  <a:ext uri="{FF2B5EF4-FFF2-40B4-BE49-F238E27FC236}">
                    <a16:creationId xmlns:a16="http://schemas.microsoft.com/office/drawing/2014/main" id="{892DC872-EA64-4343-81E3-A130F25E19FB}"/>
                  </a:ext>
                </a:extLst>
              </p:cNvPr>
              <p:cNvSpPr/>
              <p:nvPr/>
            </p:nvSpPr>
            <p:spPr>
              <a:xfrm>
                <a:off x="4852511" y="4491016"/>
                <a:ext cx="2200275" cy="230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vi-VN" altLang="ko-KR" sz="2000" dirty="0">
                    <a:solidFill>
                      <a:schemeClr val="bg1"/>
                    </a:solidFill>
                    <a:latin typeface="SamsungOne-700" panose="020B0803030303020204" pitchFamily="34" charset="0"/>
                    <a:ea typeface="SamsungOne-700" panose="020B0803030303020204" pitchFamily="34" charset="0"/>
                    <a:cs typeface="iCiel Samsung Sharp Sans Bold" pitchFamily="2" charset="0"/>
                  </a:rPr>
                  <a:t>Làm theo các bước thực hành trên tệp 'Integer Encoding.ipynb'</a:t>
                </a:r>
                <a:endParaRPr lang="ko-KR" altLang="en-US" sz="2000" dirty="0">
                  <a:solidFill>
                    <a:schemeClr val="bg1"/>
                  </a:solidFill>
                  <a:latin typeface="SamsungOne-700" panose="020B0803030303020204" pitchFamily="34" charset="0"/>
                  <a:ea typeface="SamsungOne-700" panose="020B0803030303020204" pitchFamily="34" charset="0"/>
                  <a:cs typeface="iCiel Samsung Sharp Sans Bold" pitchFamily="2" charset="0"/>
                </a:endParaRPr>
              </a:p>
            </p:txBody>
          </p:sp>
        </p:grpSp>
        <p:pic>
          <p:nvPicPr>
            <p:cNvPr id="21" name="그림 20" descr="텍스트, 클립아트이(가) 표시된 사진&#10;&#10;자동 생성된 설명">
              <a:extLst>
                <a:ext uri="{FF2B5EF4-FFF2-40B4-BE49-F238E27FC236}">
                  <a16:creationId xmlns:a16="http://schemas.microsoft.com/office/drawing/2014/main" id="{9B59D12A-B547-4CC0-83F1-B4862864D8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93" t="14475" r="51947" b="14299"/>
            <a:stretch/>
          </p:blipFill>
          <p:spPr>
            <a:xfrm>
              <a:off x="4370123" y="2647560"/>
              <a:ext cx="1162577" cy="1174440"/>
            </a:xfrm>
            <a:prstGeom prst="ellipse">
              <a:avLst/>
            </a:prstGeom>
          </p:spPr>
        </p:pic>
      </p:grpSp>
      <p:grpSp>
        <p:nvGrpSpPr>
          <p:cNvPr id="16" name="그룹 15">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2.5.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Mã</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hóa</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số</a:t>
              </a: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 </a:t>
              </a:r>
              <a:r>
                <a:rPr lang="en-US" altLang="ko-KR" dirty="0" err="1">
                  <a:solidFill>
                    <a:schemeClr val="bg1"/>
                  </a:solidFill>
                  <a:latin typeface="iCiel Samsung Sharp Sans Medium" pitchFamily="2" charset="0"/>
                  <a:ea typeface="iCiel Samsung Sharp Sans Medium" pitchFamily="2" charset="0"/>
                  <a:cs typeface="iCiel Samsung Sharp Sans Medium" pitchFamily="2" charset="0"/>
                </a:rPr>
                <a:t>nguyên</a:t>
              </a:r>
              <a:endParaRPr lang="en-US" altLang="ko-KR" dirty="0">
                <a:solidFill>
                  <a:schemeClr val="bg1"/>
                </a:solidFill>
                <a:latin typeface="iCiel Samsung Sharp Sans Medium" pitchFamily="2" charset="0"/>
                <a:ea typeface="iCiel Samsung Sharp Sans Medium" pitchFamily="2" charset="0"/>
                <a:cs typeface="iCiel Samsung Sharp Sans Medium" pitchFamily="2" charset="0"/>
              </a:endParaRP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spTree>
    <p:extLst>
      <p:ext uri="{BB962C8B-B14F-4D97-AF65-F5344CB8AC3E}">
        <p14:creationId xmlns:p14="http://schemas.microsoft.com/office/powerpoint/2010/main" val="4056412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33">
            <a:extLst>
              <a:ext uri="{FF2B5EF4-FFF2-40B4-BE49-F238E27FC236}">
                <a16:creationId xmlns:a16="http://schemas.microsoft.com/office/drawing/2014/main" id="{551F01E8-8777-4A7B-AD71-63E7C805C68C}"/>
              </a:ext>
            </a:extLst>
          </p:cNvPr>
          <p:cNvSpPr/>
          <p:nvPr/>
        </p:nvSpPr>
        <p:spPr>
          <a:xfrm>
            <a:off x="989683" y="3133792"/>
            <a:ext cx="82642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Tiền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xử</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lý</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văn</a:t>
            </a:r>
            <a:r>
              <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rPr>
              <a:t> </a:t>
            </a:r>
            <a:r>
              <a:rPr kumimoji="1" lang="en-US" altLang="ko-KR" sz="3200" dirty="0" err="1">
                <a:solidFill>
                  <a:prstClr val="black"/>
                </a:solidFill>
                <a:latin typeface="iCiel Samsung Sharp Sans Bold" pitchFamily="2" charset="0"/>
                <a:ea typeface="맑은 고딕" panose="020B0503020000020004" pitchFamily="50" charset="-127"/>
                <a:cs typeface="iCiel Samsung Sharp Sans Bold" pitchFamily="2" charset="0"/>
              </a:rPr>
              <a:t>bản</a:t>
            </a:r>
            <a:endParaRPr kumimoji="1" lang="en-US" altLang="ko-KR" sz="3200" dirty="0">
              <a:solidFill>
                <a:prstClr val="black"/>
              </a:solidFill>
              <a:latin typeface="iCiel Samsung Sharp Sans Bold" pitchFamily="2" charset="0"/>
              <a:ea typeface="맑은 고딕" panose="020B0503020000020004" pitchFamily="50" charset="-127"/>
              <a:cs typeface="iCiel Samsung Sharp Sans Bold" pitchFamily="2" charset="0"/>
            </a:endParaRPr>
          </a:p>
        </p:txBody>
      </p:sp>
      <p:sp>
        <p:nvSpPr>
          <p:cNvPr id="21" name="직사각형 133">
            <a:extLst>
              <a:ext uri="{FF2B5EF4-FFF2-40B4-BE49-F238E27FC236}">
                <a16:creationId xmlns:a16="http://schemas.microsoft.com/office/drawing/2014/main" id="{F30E60FD-5340-4E90-99F1-BB9E55EB305D}"/>
              </a:ext>
            </a:extLst>
          </p:cNvPr>
          <p:cNvSpPr/>
          <p:nvPr/>
        </p:nvSpPr>
        <p:spPr>
          <a:xfrm>
            <a:off x="989683" y="2748696"/>
            <a:ext cx="5477955" cy="307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fontAlgn="base" latinLnBrk="1">
              <a:spcBef>
                <a:spcPct val="0"/>
              </a:spcBef>
              <a:spcAft>
                <a:spcPct val="0"/>
              </a:spcAft>
              <a:defRPr/>
            </a:pPr>
            <a:r>
              <a:rPr kumimoji="1" lang="en-US" altLang="ko-KR" sz="1999" dirty="0" err="1">
                <a:solidFill>
                  <a:prstClr val="white">
                    <a:lumMod val="50000"/>
                  </a:prstClr>
                </a:solidFill>
                <a:latin typeface="iCiel Samsung Sharp Sans Bold" pitchFamily="2" charset="0"/>
                <a:ea typeface="iCiel Samsung Sharp Sans Bold" pitchFamily="2" charset="0"/>
                <a:cs typeface="iCiel Samsung Sharp Sans Bold" pitchFamily="2" charset="0"/>
              </a:rPr>
              <a:t>Bài</a:t>
            </a:r>
            <a:r>
              <a:rPr kumimoji="1" lang="en-US" altLang="ko-KR" sz="1999" dirty="0">
                <a:solidFill>
                  <a:prstClr val="white">
                    <a:lumMod val="50000"/>
                  </a:prstClr>
                </a:solidFill>
                <a:latin typeface="iCiel Samsung Sharp Sans Bold" pitchFamily="2" charset="0"/>
                <a:ea typeface="iCiel Samsung Sharp Sans Bold" pitchFamily="2" charset="0"/>
                <a:cs typeface="iCiel Samsung Sharp Sans Bold" pitchFamily="2" charset="0"/>
              </a:rPr>
              <a:t> 2. </a:t>
            </a:r>
            <a:endParaRPr kumimoji="1" lang="en-US" altLang="ko-KR" sz="5398" dirty="0">
              <a:solidFill>
                <a:prstClr val="white">
                  <a:lumMod val="50000"/>
                </a:prstClr>
              </a:solidFill>
              <a:latin typeface="iCiel Samsung Sharp Sans Bold" pitchFamily="2" charset="0"/>
              <a:ea typeface="iCiel Samsung Sharp Sans Bold" pitchFamily="2" charset="0"/>
              <a:cs typeface="iCiel Samsung Sharp Sans Bold" pitchFamily="2" charset="0"/>
            </a:endParaRPr>
          </a:p>
        </p:txBody>
      </p:sp>
      <p:grpSp>
        <p:nvGrpSpPr>
          <p:cNvPr id="3" name="그룹 2"/>
          <p:cNvGrpSpPr/>
          <p:nvPr/>
        </p:nvGrpSpPr>
        <p:grpSpPr>
          <a:xfrm>
            <a:off x="1051307" y="3923538"/>
            <a:ext cx="7428498" cy="2004103"/>
            <a:chOff x="1051307" y="3923538"/>
            <a:chExt cx="7428498" cy="2004103"/>
          </a:xfrm>
        </p:grpSpPr>
        <p:sp>
          <p:nvSpPr>
            <p:cNvPr id="23" name="직사각형 22">
              <a:extLst>
                <a:ext uri="{FF2B5EF4-FFF2-40B4-BE49-F238E27FC236}">
                  <a16:creationId xmlns:a16="http://schemas.microsoft.com/office/drawing/2014/main" id="{8CEA84EE-1CFD-4B57-A1C8-06A1AB4ACA44}"/>
                </a:ext>
              </a:extLst>
            </p:cNvPr>
            <p:cNvSpPr/>
            <p:nvPr/>
          </p:nvSpPr>
          <p:spPr>
            <a:xfrm>
              <a:off x="1234128" y="3924711"/>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2.1. Token </a:t>
              </a:r>
              <a:r>
                <a:rPr kumimoji="1" lang="en-US" altLang="ko-KR" sz="1799" dirty="0" err="1">
                  <a:solidFill>
                    <a:prstClr val="white">
                      <a:lumMod val="65000"/>
                    </a:prstClr>
                  </a:solidFill>
                  <a:latin typeface="SamsungOne-400" panose="020B0503030303020204" pitchFamily="34" charset="0"/>
                </a:rPr>
                <a:t>hóa</a:t>
              </a:r>
              <a:endParaRPr kumimoji="1" lang="en-US" altLang="ko-KR" sz="1799" dirty="0">
                <a:solidFill>
                  <a:prstClr val="white">
                    <a:lumMod val="65000"/>
                  </a:prstClr>
                </a:solidFill>
                <a:latin typeface="SamsungOne-400" panose="020B0503030303020204" pitchFamily="34" charset="0"/>
              </a:endParaRPr>
            </a:p>
          </p:txBody>
        </p:sp>
        <p:sp>
          <p:nvSpPr>
            <p:cNvPr id="24" name="직사각형 23">
              <a:extLst>
                <a:ext uri="{FF2B5EF4-FFF2-40B4-BE49-F238E27FC236}">
                  <a16:creationId xmlns:a16="http://schemas.microsoft.com/office/drawing/2014/main" id="{490AEC04-CD1D-4B88-858B-CBB56559D797}"/>
                </a:ext>
              </a:extLst>
            </p:cNvPr>
            <p:cNvSpPr/>
            <p:nvPr/>
          </p:nvSpPr>
          <p:spPr>
            <a:xfrm>
              <a:off x="1051307" y="3923538"/>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sp>
          <p:nvSpPr>
            <p:cNvPr id="26" name="직사각형 25">
              <a:extLst>
                <a:ext uri="{FF2B5EF4-FFF2-40B4-BE49-F238E27FC236}">
                  <a16:creationId xmlns:a16="http://schemas.microsoft.com/office/drawing/2014/main" id="{475B5DE5-347D-4119-80E7-2377740127D9}"/>
                </a:ext>
              </a:extLst>
            </p:cNvPr>
            <p:cNvSpPr/>
            <p:nvPr/>
          </p:nvSpPr>
          <p:spPr>
            <a:xfrm>
              <a:off x="1234128" y="4354408"/>
              <a:ext cx="5517651"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vi-VN" altLang="ko-KR" sz="1799" dirty="0">
                  <a:solidFill>
                    <a:prstClr val="white">
                      <a:lumMod val="65000"/>
                    </a:prstClr>
                  </a:solidFill>
                  <a:latin typeface="SamsungOne-400" panose="020B0503030303020204" pitchFamily="34" charset="0"/>
                </a:rPr>
                <a:t>2.2. Từ dừng</a:t>
              </a:r>
              <a:endParaRPr kumimoji="1" lang="en-US" altLang="ko-KR" sz="1799" dirty="0">
                <a:solidFill>
                  <a:prstClr val="white">
                    <a:lumMod val="65000"/>
                  </a:prstClr>
                </a:solidFill>
                <a:latin typeface="SamsungOne-400" panose="020B0503030303020204" pitchFamily="34" charset="0"/>
              </a:endParaRPr>
            </a:p>
          </p:txBody>
        </p:sp>
        <p:sp>
          <p:nvSpPr>
            <p:cNvPr id="27" name="직사각형 26">
              <a:extLst>
                <a:ext uri="{FF2B5EF4-FFF2-40B4-BE49-F238E27FC236}">
                  <a16:creationId xmlns:a16="http://schemas.microsoft.com/office/drawing/2014/main" id="{42D16157-71AB-4EEC-81F2-DE5463F000C0}"/>
                </a:ext>
              </a:extLst>
            </p:cNvPr>
            <p:cNvSpPr/>
            <p:nvPr/>
          </p:nvSpPr>
          <p:spPr>
            <a:xfrm>
              <a:off x="1051307" y="4353234"/>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nvGrpSpPr>
            <p:cNvPr id="28" name="Group 2">
              <a:extLst>
                <a:ext uri="{FF2B5EF4-FFF2-40B4-BE49-F238E27FC236}">
                  <a16:creationId xmlns:a16="http://schemas.microsoft.com/office/drawing/2014/main" id="{5DD676FB-B4EE-42C9-A471-E6CF497FCB25}"/>
                </a:ext>
              </a:extLst>
            </p:cNvPr>
            <p:cNvGrpSpPr/>
            <p:nvPr/>
          </p:nvGrpSpPr>
          <p:grpSpPr>
            <a:xfrm>
              <a:off x="1051307" y="4782930"/>
              <a:ext cx="7428498" cy="278064"/>
              <a:chOff x="571500" y="5165783"/>
              <a:chExt cx="7430880" cy="278153"/>
            </a:xfrm>
          </p:grpSpPr>
          <p:sp>
            <p:nvSpPr>
              <p:cNvPr id="29" name="직사각형 43">
                <a:extLst>
                  <a:ext uri="{FF2B5EF4-FFF2-40B4-BE49-F238E27FC236}">
                    <a16:creationId xmlns:a16="http://schemas.microsoft.com/office/drawing/2014/main" id="{7C361C6F-D073-4FC0-8ED0-8901EA9A95A1}"/>
                  </a:ext>
                </a:extLst>
              </p:cNvPr>
              <p:cNvSpPr/>
              <p:nvPr/>
            </p:nvSpPr>
            <p:spPr>
              <a:xfrm>
                <a:off x="754380" y="5166976"/>
                <a:ext cx="7248000" cy="276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2.3. </a:t>
                </a:r>
                <a:r>
                  <a:rPr kumimoji="1" lang="en-US" altLang="ko-KR" sz="1799" dirty="0" err="1">
                    <a:solidFill>
                      <a:prstClr val="white">
                        <a:lumMod val="65000"/>
                      </a:prstClr>
                    </a:solidFill>
                    <a:latin typeface="SamsungOne-400" panose="020B0503030303020204" pitchFamily="34" charset="0"/>
                  </a:rPr>
                  <a:t>Rút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gọn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và</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cắt</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từ</a:t>
                </a:r>
                <a:endParaRPr kumimoji="1" lang="en-US" altLang="ko-KR" sz="1799" dirty="0">
                  <a:solidFill>
                    <a:prstClr val="white">
                      <a:lumMod val="65000"/>
                    </a:prstClr>
                  </a:solidFill>
                  <a:latin typeface="SamsungOne-400" panose="020B0503030303020204" pitchFamily="34" charset="0"/>
                </a:endParaRPr>
              </a:p>
            </p:txBody>
          </p:sp>
          <p:sp>
            <p:nvSpPr>
              <p:cNvPr id="30" name="직사각형 44">
                <a:extLst>
                  <a:ext uri="{FF2B5EF4-FFF2-40B4-BE49-F238E27FC236}">
                    <a16:creationId xmlns:a16="http://schemas.microsoft.com/office/drawing/2014/main" id="{84CE6F1A-F6A5-409C-BD43-5542C2321C7A}"/>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13" name="Group 2">
              <a:extLst>
                <a:ext uri="{FF2B5EF4-FFF2-40B4-BE49-F238E27FC236}">
                  <a16:creationId xmlns:a16="http://schemas.microsoft.com/office/drawing/2014/main" id="{794E924D-B558-410D-817D-FD91A81E4C39}"/>
                </a:ext>
              </a:extLst>
            </p:cNvPr>
            <p:cNvGrpSpPr/>
            <p:nvPr/>
          </p:nvGrpSpPr>
          <p:grpSpPr>
            <a:xfrm>
              <a:off x="1051307" y="5212626"/>
              <a:ext cx="5700472" cy="278083"/>
              <a:chOff x="571500" y="5165783"/>
              <a:chExt cx="5702300" cy="278172"/>
            </a:xfrm>
          </p:grpSpPr>
          <p:sp>
            <p:nvSpPr>
              <p:cNvPr id="14" name="직사각형 43">
                <a:extLst>
                  <a:ext uri="{FF2B5EF4-FFF2-40B4-BE49-F238E27FC236}">
                    <a16:creationId xmlns:a16="http://schemas.microsoft.com/office/drawing/2014/main" id="{E636EDF9-BD08-4EFB-ABDD-A5E21AC16A7F}"/>
                  </a:ext>
                </a:extLst>
              </p:cNvPr>
              <p:cNvSpPr/>
              <p:nvPr/>
            </p:nvSpPr>
            <p:spPr>
              <a:xfrm>
                <a:off x="754380" y="5166956"/>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2.4. </a:t>
                </a:r>
                <a:r>
                  <a:rPr kumimoji="1" lang="en-US" altLang="ko-KR" sz="1799" dirty="0" err="1">
                    <a:solidFill>
                      <a:prstClr val="white">
                        <a:lumMod val="65000"/>
                      </a:prstClr>
                    </a:solidFill>
                    <a:latin typeface="SamsungOne-400" panose="020B0503030303020204" pitchFamily="34" charset="0"/>
                  </a:rPr>
                  <a:t>Gán</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nhãn</a:t>
                </a:r>
                <a:r>
                  <a:rPr kumimoji="1" lang="en-US" altLang="ko-KR" sz="1799" dirty="0">
                    <a:solidFill>
                      <a:prstClr val="white">
                        <a:lumMod val="65000"/>
                      </a:prstClr>
                    </a:solidFill>
                    <a:latin typeface="SamsungOne-400" panose="020B0503030303020204" pitchFamily="34" charset="0"/>
                  </a:rPr>
                  <a:t> POS</a:t>
                </a:r>
              </a:p>
            </p:txBody>
          </p:sp>
          <p:sp>
            <p:nvSpPr>
              <p:cNvPr id="15" name="직사각형 44">
                <a:extLst>
                  <a:ext uri="{FF2B5EF4-FFF2-40B4-BE49-F238E27FC236}">
                    <a16:creationId xmlns:a16="http://schemas.microsoft.com/office/drawing/2014/main" id="{3AA1A5AD-7960-4AA6-9E10-73E6C03E42DC}"/>
                  </a:ext>
                </a:extLst>
              </p:cNvPr>
              <p:cNvSpPr/>
              <p:nvPr/>
            </p:nvSpPr>
            <p:spPr>
              <a:xfrm>
                <a:off x="571500" y="5165783"/>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2" name="그룹 1">
              <a:extLst>
                <a:ext uri="{FF2B5EF4-FFF2-40B4-BE49-F238E27FC236}">
                  <a16:creationId xmlns:a16="http://schemas.microsoft.com/office/drawing/2014/main" id="{EE30ED9B-FA2E-4B59-954A-005036AE5477}"/>
                </a:ext>
              </a:extLst>
            </p:cNvPr>
            <p:cNvGrpSpPr/>
            <p:nvPr/>
          </p:nvGrpSpPr>
          <p:grpSpPr>
            <a:xfrm>
              <a:off x="4891470" y="3926886"/>
              <a:ext cx="3588334" cy="278064"/>
              <a:chOff x="1771387" y="5614533"/>
              <a:chExt cx="3588334" cy="278064"/>
            </a:xfrm>
          </p:grpSpPr>
          <p:sp>
            <p:nvSpPr>
              <p:cNvPr id="19" name="직사각형 43">
                <a:extLst>
                  <a:ext uri="{FF2B5EF4-FFF2-40B4-BE49-F238E27FC236}">
                    <a16:creationId xmlns:a16="http://schemas.microsoft.com/office/drawing/2014/main" id="{E636EDF9-BD08-4EFB-ABDD-A5E21AC16A7F}"/>
                  </a:ext>
                </a:extLst>
              </p:cNvPr>
              <p:cNvSpPr/>
              <p:nvPr/>
            </p:nvSpPr>
            <p:spPr>
              <a:xfrm>
                <a:off x="1954208" y="5615726"/>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black">
                        <a:lumMod val="75000"/>
                        <a:lumOff val="25000"/>
                      </a:prstClr>
                    </a:solidFill>
                    <a:latin typeface="SamsungOne-700" panose="020B0803030303020204" pitchFamily="34" charset="0"/>
                    <a:ea typeface="SamsungOne-700" panose="020B0803030303020204" pitchFamily="34" charset="0"/>
                  </a:rPr>
                  <a:t>2.6. Padding</a:t>
                </a:r>
              </a:p>
            </p:txBody>
          </p:sp>
          <p:sp>
            <p:nvSpPr>
              <p:cNvPr id="22" name="직사각형 44">
                <a:extLst>
                  <a:ext uri="{FF2B5EF4-FFF2-40B4-BE49-F238E27FC236}">
                    <a16:creationId xmlns:a16="http://schemas.microsoft.com/office/drawing/2014/main" id="{3AA1A5AD-7960-4AA6-9E10-73E6C03E42DC}"/>
                  </a:ext>
                </a:extLst>
              </p:cNvPr>
              <p:cNvSpPr/>
              <p:nvPr/>
            </p:nvSpPr>
            <p:spPr>
              <a:xfrm>
                <a:off x="1771387" y="5614533"/>
                <a:ext cx="35988" cy="251919"/>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grpSp>
          <p:nvGrpSpPr>
            <p:cNvPr id="4" name="그룹 3">
              <a:extLst>
                <a:ext uri="{FF2B5EF4-FFF2-40B4-BE49-F238E27FC236}">
                  <a16:creationId xmlns:a16="http://schemas.microsoft.com/office/drawing/2014/main" id="{7C1A9765-75E2-4A15-946D-A1A998487E27}"/>
                </a:ext>
              </a:extLst>
            </p:cNvPr>
            <p:cNvGrpSpPr/>
            <p:nvPr/>
          </p:nvGrpSpPr>
          <p:grpSpPr>
            <a:xfrm>
              <a:off x="4891470" y="4353235"/>
              <a:ext cx="3408394" cy="278083"/>
              <a:chOff x="4891470" y="3922365"/>
              <a:chExt cx="3408394" cy="278083"/>
            </a:xfrm>
          </p:grpSpPr>
          <p:sp>
            <p:nvSpPr>
              <p:cNvPr id="32" name="직사각형 43">
                <a:extLst>
                  <a:ext uri="{FF2B5EF4-FFF2-40B4-BE49-F238E27FC236}">
                    <a16:creationId xmlns:a16="http://schemas.microsoft.com/office/drawing/2014/main" id="{E636EDF9-BD08-4EFB-ABDD-A5E21AC16A7F}"/>
                  </a:ext>
                </a:extLst>
              </p:cNvPr>
              <p:cNvSpPr/>
              <p:nvPr/>
            </p:nvSpPr>
            <p:spPr>
              <a:xfrm>
                <a:off x="5074291" y="3923538"/>
                <a:ext cx="3225573" cy="276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2.7.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ea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ea typeface="SamsungOne-400" panose="020B0503030303020204" pitchFamily="34" charset="0"/>
                  </a:rPr>
                  <a:t> one-hot </a:t>
                </a:r>
              </a:p>
            </p:txBody>
          </p:sp>
          <p:sp>
            <p:nvSpPr>
              <p:cNvPr id="33" name="직사각형 44">
                <a:extLst>
                  <a:ext uri="{FF2B5EF4-FFF2-40B4-BE49-F238E27FC236}">
                    <a16:creationId xmlns:a16="http://schemas.microsoft.com/office/drawing/2014/main" id="{3AA1A5AD-7960-4AA6-9E10-73E6C03E42DC}"/>
                  </a:ext>
                </a:extLst>
              </p:cNvPr>
              <p:cNvSpPr/>
              <p:nvPr/>
            </p:nvSpPr>
            <p:spPr>
              <a:xfrm>
                <a:off x="4891470" y="3922365"/>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
          <p:nvSpPr>
            <p:cNvPr id="25" name="직사각형 43">
              <a:extLst>
                <a:ext uri="{FF2B5EF4-FFF2-40B4-BE49-F238E27FC236}">
                  <a16:creationId xmlns:a16="http://schemas.microsoft.com/office/drawing/2014/main" id="{E636EDF9-BD08-4EFB-ABDD-A5E21AC16A7F}"/>
                </a:ext>
              </a:extLst>
            </p:cNvPr>
            <p:cNvSpPr/>
            <p:nvPr/>
          </p:nvSpPr>
          <p:spPr>
            <a:xfrm>
              <a:off x="1234128" y="5650770"/>
              <a:ext cx="3405513" cy="27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4126" fontAlgn="base" latinLnBrk="1">
                <a:spcBef>
                  <a:spcPct val="0"/>
                </a:spcBef>
                <a:spcAft>
                  <a:spcPts val="600"/>
                </a:spcAft>
                <a:defRPr/>
              </a:pPr>
              <a:r>
                <a:rPr kumimoji="1" lang="en-US" altLang="ko-KR" sz="1799" dirty="0">
                  <a:solidFill>
                    <a:prstClr val="white">
                      <a:lumMod val="65000"/>
                    </a:prstClr>
                  </a:solidFill>
                  <a:latin typeface="SamsungOne-400" panose="020B0503030303020204" pitchFamily="34" charset="0"/>
                </a:rPr>
                <a:t>2.5. </a:t>
              </a:r>
              <a:r>
                <a:rPr kumimoji="1" lang="en-US" altLang="ko-KR" sz="1799" dirty="0" err="1">
                  <a:solidFill>
                    <a:prstClr val="white">
                      <a:lumMod val="65000"/>
                    </a:prstClr>
                  </a:solidFill>
                  <a:latin typeface="SamsungOne-400" panose="020B0503030303020204" pitchFamily="34" charset="0"/>
                </a:rPr>
                <a:t>Mã</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hóa</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số</a:t>
              </a:r>
              <a:r>
                <a:rPr kumimoji="1" lang="en-US" altLang="ko-KR" sz="1799" dirty="0">
                  <a:solidFill>
                    <a:prstClr val="white">
                      <a:lumMod val="65000"/>
                    </a:prstClr>
                  </a:solidFill>
                  <a:latin typeface="SamsungOne-400" panose="020B0503030303020204" pitchFamily="34" charset="0"/>
                </a:rPr>
                <a:t> </a:t>
              </a:r>
              <a:r>
                <a:rPr kumimoji="1" lang="en-US" altLang="ko-KR" sz="1799" dirty="0" err="1">
                  <a:solidFill>
                    <a:prstClr val="white">
                      <a:lumMod val="65000"/>
                    </a:prstClr>
                  </a:solidFill>
                  <a:latin typeface="SamsungOne-400" panose="020B0503030303020204" pitchFamily="34" charset="0"/>
                </a:rPr>
                <a:t>nguyên</a:t>
              </a:r>
              <a:endParaRPr kumimoji="1" lang="en-US" altLang="ko-KR" sz="1799" dirty="0">
                <a:solidFill>
                  <a:prstClr val="white">
                    <a:lumMod val="65000"/>
                  </a:prstClr>
                </a:solidFill>
                <a:latin typeface="SamsungOne-400" panose="020B0503030303020204" pitchFamily="34" charset="0"/>
              </a:endParaRPr>
            </a:p>
          </p:txBody>
        </p:sp>
        <p:sp>
          <p:nvSpPr>
            <p:cNvPr id="31" name="직사각형 44">
              <a:extLst>
                <a:ext uri="{FF2B5EF4-FFF2-40B4-BE49-F238E27FC236}">
                  <a16:creationId xmlns:a16="http://schemas.microsoft.com/office/drawing/2014/main" id="{3AA1A5AD-7960-4AA6-9E10-73E6C03E42DC}"/>
                </a:ext>
              </a:extLst>
            </p:cNvPr>
            <p:cNvSpPr/>
            <p:nvPr/>
          </p:nvSpPr>
          <p:spPr>
            <a:xfrm>
              <a:off x="1051307" y="5649577"/>
              <a:ext cx="35988" cy="25191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fontAlgn="base" latinLnBrk="1">
                <a:spcBef>
                  <a:spcPct val="0"/>
                </a:spcBef>
                <a:spcAft>
                  <a:spcPct val="0"/>
                </a:spcAft>
              </a:pPr>
              <a:endParaRPr kumimoji="1" lang="ko-KR" altLang="en-US" sz="2799" dirty="0">
                <a:solidFill>
                  <a:srgbClr val="1429A0"/>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523666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916832"/>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Padding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NumPy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Padding</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2" name="그룹 1"/>
          <p:cNvGrpSpPr/>
          <p:nvPr/>
        </p:nvGrpSpPr>
        <p:grpSpPr>
          <a:xfrm>
            <a:off x="557644" y="2260903"/>
            <a:ext cx="8782050" cy="3744416"/>
            <a:chOff x="557644" y="1772816"/>
            <a:chExt cx="8782050" cy="3744416"/>
          </a:xfrm>
        </p:grpSpPr>
        <p:sp>
          <p:nvSpPr>
            <p:cNvPr id="20" name="모서리가 둥근 직사각형 4">
              <a:extLst>
                <a:ext uri="{FF2B5EF4-FFF2-40B4-BE49-F238E27FC236}">
                  <a16:creationId xmlns:a16="http://schemas.microsoft.com/office/drawing/2014/main" id="{E9E1B7DD-9CBE-460A-A749-700BF017FB9F}"/>
                </a:ext>
              </a:extLst>
            </p:cNvPr>
            <p:cNvSpPr/>
            <p:nvPr/>
          </p:nvSpPr>
          <p:spPr>
            <a:xfrm>
              <a:off x="557644" y="1772816"/>
              <a:ext cx="8782050" cy="3744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pic>
          <p:nvPicPr>
            <p:cNvPr id="3" name="그림 2"/>
            <p:cNvPicPr>
              <a:picLocks noChangeAspect="1"/>
            </p:cNvPicPr>
            <p:nvPr/>
          </p:nvPicPr>
          <p:blipFill rotWithShape="1">
            <a:blip r:embed="rId3"/>
            <a:srcRect l="1524" r="4069"/>
            <a:stretch/>
          </p:blipFill>
          <p:spPr>
            <a:xfrm>
              <a:off x="639787" y="1851696"/>
              <a:ext cx="8699907" cy="3634703"/>
            </a:xfrm>
            <a:prstGeom prst="rect">
              <a:avLst/>
            </a:prstGeom>
            <a:ln>
              <a:noFill/>
            </a:ln>
          </p:spPr>
        </p:pic>
        <p:sp>
          <p:nvSpPr>
            <p:cNvPr id="10" name="TextBox 9">
              <a:extLst>
                <a:ext uri="{FF2B5EF4-FFF2-40B4-BE49-F238E27FC236}">
                  <a16:creationId xmlns:a16="http://schemas.microsoft.com/office/drawing/2014/main" id="{86636E3D-DA83-134E-96CB-68C44C0D6153}"/>
                </a:ext>
              </a:extLst>
            </p:cNvPr>
            <p:cNvSpPr txBox="1"/>
            <p:nvPr/>
          </p:nvSpPr>
          <p:spPr>
            <a:xfrm>
              <a:off x="3521869" y="3553867"/>
              <a:ext cx="5627633" cy="232321"/>
            </a:xfrm>
            <a:prstGeom prst="rect">
              <a:avLst/>
            </a:prstGeom>
            <a:solidFill>
              <a:srgbClr val="F7F7F7"/>
            </a:solidFill>
          </p:spPr>
          <p:txBody>
            <a:bodyPr wrap="none" lIns="0" tIns="0" rIns="0" bIns="0" rtlCol="0" anchor="ctr">
              <a:noAutofit/>
            </a:bodyPr>
            <a:lstStyle>
              <a:defPPr>
                <a:defRPr lang="en-US"/>
              </a:defPPr>
              <a:lvl1pPr>
                <a:defRPr kumimoji="1" sz="1050" i="1">
                  <a:solidFill>
                    <a:srgbClr val="4A8C9A"/>
                  </a:solidFill>
                  <a:latin typeface="D2Coding" panose="020B0609020101020101" pitchFamily="49" charset="-127"/>
                  <a:ea typeface="D2Coding" panose="020B0609020101020101" pitchFamily="49" charset="-127"/>
                </a:defRPr>
              </a:lvl1pPr>
            </a:lstStyle>
            <a:p>
              <a:r>
                <a:rPr lang="en-US" altLang="ko-KR" dirty="0"/>
                <a:t># fit_on_texts(), with corpus as input, generates vocabulary based on word frequency</a:t>
              </a:r>
              <a:endParaRPr lang="ko-KR" altLang="en-US" dirty="0"/>
            </a:p>
          </p:txBody>
        </p:sp>
      </p:grpSp>
      <p:sp>
        <p:nvSpPr>
          <p:cNvPr id="12" name="직사각형 11">
            <a:extLst>
              <a:ext uri="{FF2B5EF4-FFF2-40B4-BE49-F238E27FC236}">
                <a16:creationId xmlns:a16="http://schemas.microsoft.com/office/drawing/2014/main" id="{DB896CD5-A0B0-4F39-9F23-22CE6C96BB3D}"/>
              </a:ext>
            </a:extLst>
          </p:cNvPr>
          <p:cNvSpPr/>
          <p:nvPr/>
        </p:nvSpPr>
        <p:spPr>
          <a:xfrm>
            <a:off x="449998" y="1375101"/>
            <a:ext cx="900498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ts val="600"/>
              </a:spcAft>
              <a:defRPr/>
            </a:pPr>
            <a:r>
              <a:rPr lang="en-US" altLang="ko-KR" sz="2400" dirty="0">
                <a:solidFill>
                  <a:schemeClr val="tx1">
                    <a:lumMod val="95000"/>
                    <a:lumOff val="5000"/>
                  </a:schemeClr>
                </a:solidFill>
                <a:latin typeface="iCiel Samsung Sharp Sans Bold" pitchFamily="2" charset="0"/>
                <a:ea typeface="iCiel Samsung Sharp Sans Bold" pitchFamily="2" charset="0"/>
                <a:cs typeface="iCiel Samsung Sharp Sans Bold" pitchFamily="2" charset="0"/>
              </a:rPr>
              <a:t>Padding</a:t>
            </a:r>
          </a:p>
        </p:txBody>
      </p:sp>
    </p:spTree>
    <p:extLst>
      <p:ext uri="{BB962C8B-B14F-4D97-AF65-F5344CB8AC3E}">
        <p14:creationId xmlns:p14="http://schemas.microsoft.com/office/powerpoint/2010/main" val="2473272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D15585C6-1FC8-4615-9C4A-E22A876A6B6D}"/>
              </a:ext>
            </a:extLst>
          </p:cNvPr>
          <p:cNvGrpSpPr/>
          <p:nvPr/>
        </p:nvGrpSpPr>
        <p:grpSpPr>
          <a:xfrm>
            <a:off x="559817" y="1356737"/>
            <a:ext cx="8783192" cy="200055"/>
            <a:chOff x="559817" y="2136914"/>
            <a:chExt cx="8783192" cy="200055"/>
          </a:xfrm>
        </p:grpSpPr>
        <p:sp>
          <p:nvSpPr>
            <p:cNvPr id="16" name="직사각형 15">
              <a:extLst>
                <a:ext uri="{FF2B5EF4-FFF2-40B4-BE49-F238E27FC236}">
                  <a16:creationId xmlns:a16="http://schemas.microsoft.com/office/drawing/2014/main" id="{14569ED4-BE58-42D0-A0D3-891B29014FC4}"/>
                </a:ext>
              </a:extLst>
            </p:cNvPr>
            <p:cNvSpPr/>
            <p:nvPr/>
          </p:nvSpPr>
          <p:spPr>
            <a:xfrm>
              <a:off x="559817" y="2148284"/>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amsungOne-400" panose="020B0503030303020204" pitchFamily="34" charset="0"/>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97EC28A6-DD84-4FEF-84BE-A8DBE1B0A7E9}"/>
                </a:ext>
              </a:extLst>
            </p:cNvPr>
            <p:cNvSpPr/>
            <p:nvPr/>
          </p:nvSpPr>
          <p:spPr>
            <a:xfrm>
              <a:off x="712182" y="2136914"/>
              <a:ext cx="863082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Padding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bằng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cách</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sử</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dụng</a:t>
              </a:r>
              <a:r>
                <a:rPr lang="en-US" altLang="ko-KR" sz="1300" dirty="0">
                  <a:solidFill>
                    <a:schemeClr val="tx1">
                      <a:lumMod val="85000"/>
                      <a:lumOff val="15000"/>
                    </a:schemeClr>
                  </a:solidFill>
                  <a:latin typeface="SamsungOne-400" panose="020B0503030303020204" pitchFamily="34" charset="0"/>
                  <a:ea typeface="SamsungOne-400" panose="020B0503030303020204" pitchFamily="34" charset="0"/>
                </a:rPr>
                <a:t> </a:t>
              </a:r>
              <a:r>
                <a:rPr lang="en-US" altLang="ko-KR" sz="1300" dirty="0" err="1">
                  <a:solidFill>
                    <a:schemeClr val="tx1">
                      <a:lumMod val="85000"/>
                      <a:lumOff val="15000"/>
                    </a:schemeClr>
                  </a:solidFill>
                  <a:latin typeface="SamsungOne-400" panose="020B0503030303020204" pitchFamily="34" charset="0"/>
                  <a:ea typeface="SamsungOne-400" panose="020B0503030303020204" pitchFamily="34" charset="0"/>
                </a:rPr>
                <a:t>NumPy</a:t>
              </a:r>
              <a:endParaRPr lang="ko-KR" altLang="en-US" sz="1300" dirty="0">
                <a:solidFill>
                  <a:schemeClr val="tx1">
                    <a:lumMod val="85000"/>
                    <a:lumOff val="15000"/>
                  </a:schemeClr>
                </a:solidFill>
                <a:latin typeface="SamsungOne-400" panose="020B0503030303020204" pitchFamily="34" charset="0"/>
                <a:ea typeface="SamsungOne-400" panose="020B0503030303020204" pitchFamily="34" charset="0"/>
              </a:endParaRPr>
            </a:p>
          </p:txBody>
        </p:sp>
      </p:grpSp>
      <p:grpSp>
        <p:nvGrpSpPr>
          <p:cNvPr id="11" name="그룹 10">
            <a:extLst>
              <a:ext uri="{FF2B5EF4-FFF2-40B4-BE49-F238E27FC236}">
                <a16:creationId xmlns:a16="http://schemas.microsoft.com/office/drawing/2014/main" id="{661152E3-CF1A-4F6D-A2B9-8F4479898CE6}"/>
              </a:ext>
            </a:extLst>
          </p:cNvPr>
          <p:cNvGrpSpPr/>
          <p:nvPr/>
        </p:nvGrpSpPr>
        <p:grpSpPr>
          <a:xfrm>
            <a:off x="450000" y="450000"/>
            <a:ext cx="9018000" cy="276999"/>
            <a:chOff x="450000" y="450000"/>
            <a:chExt cx="9018000" cy="276999"/>
          </a:xfrm>
        </p:grpSpPr>
        <p:sp>
          <p:nvSpPr>
            <p:cNvPr id="18" name="직사각형 17">
              <a:extLst>
                <a:ext uri="{FF2B5EF4-FFF2-40B4-BE49-F238E27FC236}">
                  <a16:creationId xmlns:a16="http://schemas.microsoft.com/office/drawing/2014/main" id="{82D1B707-0B90-44DF-A11E-FFEAC32A7F6C}"/>
                </a:ext>
              </a:extLst>
            </p:cNvPr>
            <p:cNvSpPr/>
            <p:nvPr/>
          </p:nvSpPr>
          <p:spPr>
            <a:xfrm>
              <a:off x="450000" y="450000"/>
              <a:ext cx="8785226" cy="276999"/>
            </a:xfrm>
            <a:prstGeom prst="rect">
              <a:avLst/>
            </a:prstGeom>
          </p:spPr>
          <p:txBody>
            <a:bodyPr wrap="square" lIns="0" tIns="0" rIns="0" bIns="0">
              <a:spAutoFit/>
            </a:bodyPr>
            <a:lstStyle/>
            <a:p>
              <a:pPr defTabSz="457187">
                <a:defRPr/>
              </a:pPr>
              <a:r>
                <a:rPr lang="en-US" altLang="ko-KR" dirty="0">
                  <a:solidFill>
                    <a:schemeClr val="bg1"/>
                  </a:solidFill>
                  <a:latin typeface="iCiel Samsung Sharp Sans Medium" pitchFamily="2" charset="0"/>
                  <a:ea typeface="iCiel Samsung Sharp Sans Medium" pitchFamily="2" charset="0"/>
                  <a:cs typeface="iCiel Samsung Sharp Sans Medium" pitchFamily="2" charset="0"/>
                </a:rPr>
                <a:t>2.6. Padding</a:t>
              </a:r>
            </a:p>
          </p:txBody>
        </p:sp>
        <p:sp>
          <p:nvSpPr>
            <p:cNvPr id="19" name="직사각형 18">
              <a:extLst>
                <a:ext uri="{FF2B5EF4-FFF2-40B4-BE49-F238E27FC236}">
                  <a16:creationId xmlns:a16="http://schemas.microsoft.com/office/drawing/2014/main" id="{DA48B9FA-D9DE-4807-8D4E-4489CBEE305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err="1">
                  <a:solidFill>
                    <a:schemeClr val="bg1">
                      <a:lumMod val="85000"/>
                    </a:schemeClr>
                  </a:solidFill>
                  <a:latin typeface="iCiel Samsung Sharp Sans Medium" pitchFamily="2" charset="0"/>
                  <a:ea typeface="iCiel Samsung Sharp Sans Medium" pitchFamily="2" charset="0"/>
                  <a:cs typeface="iCiel Samsung Sharp Sans Medium" pitchFamily="2" charset="0"/>
                </a:rPr>
                <a:t>Bài</a:t>
              </a:r>
              <a:r>
                <a:rPr lang="en-US" altLang="ko-KR" sz="1600" dirty="0">
                  <a:solidFill>
                    <a:schemeClr val="bg1">
                      <a:lumMod val="85000"/>
                    </a:schemeClr>
                  </a:solidFill>
                  <a:latin typeface="iCiel Samsung Sharp Sans Medium" pitchFamily="2" charset="0"/>
                  <a:ea typeface="iCiel Samsung Sharp Sans Medium" pitchFamily="2" charset="0"/>
                  <a:cs typeface="iCiel Samsung Sharp Sans Medium" pitchFamily="2" charset="0"/>
                </a:rPr>
                <a:t>  </a:t>
              </a:r>
              <a:r>
                <a:rPr lang="en-US" altLang="ko-KR" sz="1600" b="1" dirty="0">
                  <a:solidFill>
                    <a:schemeClr val="bg1">
                      <a:lumMod val="85000"/>
                    </a:schemeClr>
                  </a:solidFill>
                  <a:latin typeface="iCiel Samsung Sharp Sans Bold" pitchFamily="2" charset="77"/>
                  <a:ea typeface="iCiel Samsung Sharp Sans Bold" pitchFamily="2" charset="77"/>
                  <a:cs typeface="iCiel Samsung Sharp Sans Bold" pitchFamily="2" charset="77"/>
                </a:rPr>
                <a:t>02</a:t>
              </a:r>
            </a:p>
          </p:txBody>
        </p:sp>
      </p:grpSp>
      <p:grpSp>
        <p:nvGrpSpPr>
          <p:cNvPr id="6" name="그룹 5"/>
          <p:cNvGrpSpPr/>
          <p:nvPr/>
        </p:nvGrpSpPr>
        <p:grpSpPr>
          <a:xfrm>
            <a:off x="557644" y="1700808"/>
            <a:ext cx="8782051" cy="2742605"/>
            <a:chOff x="557644" y="1700808"/>
            <a:chExt cx="8782051" cy="2742605"/>
          </a:xfrm>
        </p:grpSpPr>
        <p:sp>
          <p:nvSpPr>
            <p:cNvPr id="20" name="모서리가 둥근 직사각형 4">
              <a:extLst>
                <a:ext uri="{FF2B5EF4-FFF2-40B4-BE49-F238E27FC236}">
                  <a16:creationId xmlns:a16="http://schemas.microsoft.com/office/drawing/2014/main" id="{E9E1B7DD-9CBE-460A-A749-700BF017FB9F}"/>
                </a:ext>
              </a:extLst>
            </p:cNvPr>
            <p:cNvSpPr/>
            <p:nvPr/>
          </p:nvSpPr>
          <p:spPr>
            <a:xfrm>
              <a:off x="557644" y="1700808"/>
              <a:ext cx="8782050" cy="274260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400" panose="020B0503030303020204" pitchFamily="34" charset="0"/>
              </a:endParaRPr>
            </a:p>
          </p:txBody>
        </p:sp>
        <p:grpSp>
          <p:nvGrpSpPr>
            <p:cNvPr id="5" name="그룹 4"/>
            <p:cNvGrpSpPr/>
            <p:nvPr/>
          </p:nvGrpSpPr>
          <p:grpSpPr>
            <a:xfrm>
              <a:off x="676077" y="1780530"/>
              <a:ext cx="8663618" cy="2617175"/>
              <a:chOff x="918964" y="1844824"/>
              <a:chExt cx="8663618" cy="2617175"/>
            </a:xfrm>
          </p:grpSpPr>
          <p:pic>
            <p:nvPicPr>
              <p:cNvPr id="2" name="그림 1"/>
              <p:cNvPicPr>
                <a:picLocks noChangeAspect="1"/>
              </p:cNvPicPr>
              <p:nvPr/>
            </p:nvPicPr>
            <p:blipFill rotWithShape="1">
              <a:blip r:embed="rId3"/>
              <a:srcRect l="2055" r="10459"/>
              <a:stretch/>
            </p:blipFill>
            <p:spPr>
              <a:xfrm>
                <a:off x="918964" y="1844824"/>
                <a:ext cx="8663618" cy="2617175"/>
              </a:xfrm>
              <a:prstGeom prst="rect">
                <a:avLst/>
              </a:prstGeom>
              <a:ln>
                <a:noFill/>
              </a:ln>
            </p:spPr>
          </p:pic>
          <p:sp>
            <p:nvSpPr>
              <p:cNvPr id="3" name="TextBox 2">
                <a:extLst>
                  <a:ext uri="{FF2B5EF4-FFF2-40B4-BE49-F238E27FC236}">
                    <a16:creationId xmlns:a16="http://schemas.microsoft.com/office/drawing/2014/main" id="{E501E0F4-BC95-7F4D-A620-739C2B48E182}"/>
                  </a:ext>
                </a:extLst>
              </p:cNvPr>
              <p:cNvSpPr txBox="1"/>
              <p:nvPr/>
            </p:nvSpPr>
            <p:spPr>
              <a:xfrm>
                <a:off x="3007766" y="1978818"/>
                <a:ext cx="1357065" cy="186661"/>
              </a:xfrm>
              <a:prstGeom prst="rect">
                <a:avLst/>
              </a:prstGeom>
              <a:solidFill>
                <a:srgbClr val="F7F7F7"/>
              </a:solidFill>
            </p:spPr>
            <p:txBody>
              <a:bodyPr wrap="none" lIns="0" tIns="0" rIns="0" bIns="0" rtlCol="0" anchor="ctr">
                <a:noAutofit/>
              </a:bodyPr>
              <a:lstStyle>
                <a:defPPr>
                  <a:defRPr lang="en-US"/>
                </a:defPPr>
                <a:lvl1pPr>
                  <a:defRPr kumimoji="1" sz="1050" i="1">
                    <a:solidFill>
                      <a:srgbClr val="4A8C9A"/>
                    </a:solidFill>
                    <a:latin typeface="D2Coding" panose="020B0609020101020101" pitchFamily="49" charset="-127"/>
                    <a:ea typeface="D2Coding" panose="020B0609020101020101" pitchFamily="49" charset="-127"/>
                  </a:defRPr>
                </a:lvl1pPr>
              </a:lstStyle>
              <a:p>
                <a:r>
                  <a:rPr lang="en-US" altLang="ko-KR" sz="1100" dirty="0"/>
                  <a:t># For each sentence</a:t>
                </a:r>
                <a:endParaRPr lang="ko-KR" altLang="en-US" sz="1100" dirty="0"/>
              </a:p>
            </p:txBody>
          </p:sp>
          <p:sp>
            <p:nvSpPr>
              <p:cNvPr id="12" name="TextBox 11">
                <a:extLst>
                  <a:ext uri="{FF2B5EF4-FFF2-40B4-BE49-F238E27FC236}">
                    <a16:creationId xmlns:a16="http://schemas.microsoft.com/office/drawing/2014/main" id="{BFDF5048-A09D-5F41-9B07-4F4796B7DAE3}"/>
                  </a:ext>
                </a:extLst>
              </p:cNvPr>
              <p:cNvSpPr txBox="1"/>
              <p:nvPr/>
            </p:nvSpPr>
            <p:spPr>
              <a:xfrm>
                <a:off x="3736702" y="2150267"/>
                <a:ext cx="1835423" cy="161971"/>
              </a:xfrm>
              <a:prstGeom prst="rect">
                <a:avLst/>
              </a:prstGeom>
              <a:solidFill>
                <a:srgbClr val="F7F7F7"/>
              </a:solidFill>
            </p:spPr>
            <p:txBody>
              <a:bodyPr wrap="none" lIns="0" tIns="0" rIns="0" bIns="0" rtlCol="0" anchor="ctr">
                <a:noAutofit/>
              </a:bodyPr>
              <a:lstStyle>
                <a:defPPr>
                  <a:defRPr lang="en-US"/>
                </a:defPPr>
                <a:lvl1pPr>
                  <a:defRPr kumimoji="1" sz="1050" i="1">
                    <a:solidFill>
                      <a:srgbClr val="4A8C9A"/>
                    </a:solidFill>
                    <a:latin typeface="D2Coding" panose="020B0609020101020101" pitchFamily="49" charset="-127"/>
                    <a:ea typeface="D2Coding" panose="020B0609020101020101" pitchFamily="49" charset="-127"/>
                  </a:defRPr>
                </a:lvl1pPr>
              </a:lstStyle>
              <a:p>
                <a:r>
                  <a:rPr lang="en-US" altLang="ko-KR" sz="1100" dirty="0"/>
                  <a:t># If smaller than max_len</a:t>
                </a:r>
                <a:endParaRPr lang="ko-KR" altLang="en-US" sz="1100" dirty="0"/>
              </a:p>
            </p:txBody>
          </p:sp>
        </p:grpSp>
      </p:grpSp>
    </p:spTree>
    <p:extLst>
      <p:ext uri="{BB962C8B-B14F-4D97-AF65-F5344CB8AC3E}">
        <p14:creationId xmlns:p14="http://schemas.microsoft.com/office/powerpoint/2010/main" val="4028879325"/>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 0201-Python Libraries v1_Content Commented</Template>
  <TotalTime>32548</TotalTime>
  <Words>24730</Words>
  <Application>Microsoft Macintosh PowerPoint</Application>
  <PresentationFormat>Custom</PresentationFormat>
  <Paragraphs>3099</Paragraphs>
  <Slides>179</Slides>
  <Notes>179</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179</vt:i4>
      </vt:variant>
    </vt:vector>
  </HeadingPairs>
  <TitlesOfParts>
    <vt:vector size="199" baseType="lpstr">
      <vt:lpstr>굴림</vt:lpstr>
      <vt:lpstr>KoPub돋움체 Medium</vt:lpstr>
      <vt:lpstr>맑은 고딕</vt:lpstr>
      <vt:lpstr>Arial</vt:lpstr>
      <vt:lpstr>Calibri</vt:lpstr>
      <vt:lpstr>Cambria Math</vt:lpstr>
      <vt:lpstr>D2Coding</vt:lpstr>
      <vt:lpstr>iCiel Samsung Sharp Sans Bold</vt:lpstr>
      <vt:lpstr>iCiel Samsung Sharp Sans Medium</vt:lpstr>
      <vt:lpstr>iCiel Samsung Sharp Sans Regular</vt:lpstr>
      <vt:lpstr>Samsung  One 400</vt:lpstr>
      <vt:lpstr>SamsungOne 400</vt:lpstr>
      <vt:lpstr>SamsungOne 400C</vt:lpstr>
      <vt:lpstr>SamsungOne-400</vt:lpstr>
      <vt:lpstr>SamsungOne-700</vt:lpstr>
      <vt:lpstr>SamsungOneKorean 400</vt:lpstr>
      <vt:lpstr>SamsungOneKorean 700</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sena.kim</dc:creator>
  <cp:lastModifiedBy>Trong-Nghia Nguyen</cp:lastModifiedBy>
  <cp:revision>28</cp:revision>
  <dcterms:created xsi:type="dcterms:W3CDTF">2019-08-14T11:07:19Z</dcterms:created>
  <dcterms:modified xsi:type="dcterms:W3CDTF">2023-03-03T02:46:30Z</dcterms:modified>
</cp:coreProperties>
</file>